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5"/>
  </p:notesMasterIdLst>
  <p:sldIdLst>
    <p:sldId id="256" r:id="rId4"/>
    <p:sldId id="257" r:id="rId5"/>
    <p:sldId id="258" r:id="rId6"/>
    <p:sldId id="285" r:id="rId7"/>
    <p:sldId id="259" r:id="rId8"/>
    <p:sldId id="260" r:id="rId9"/>
    <p:sldId id="261" r:id="rId10"/>
    <p:sldId id="262" r:id="rId11"/>
    <p:sldId id="263" r:id="rId12"/>
    <p:sldId id="264" r:id="rId13"/>
    <p:sldId id="265" r:id="rId14"/>
    <p:sldId id="266" r:id="rId15"/>
    <p:sldId id="267" r:id="rId16"/>
    <p:sldId id="268" r:id="rId17"/>
    <p:sldId id="271" r:id="rId18"/>
    <p:sldId id="272" r:id="rId19"/>
    <p:sldId id="287" r:id="rId20"/>
    <p:sldId id="288" r:id="rId21"/>
    <p:sldId id="286" r:id="rId22"/>
    <p:sldId id="270" r:id="rId23"/>
    <p:sldId id="274" r:id="rId24"/>
    <p:sldId id="276" r:id="rId25"/>
    <p:sldId id="277" r:id="rId26"/>
    <p:sldId id="278" r:id="rId27"/>
    <p:sldId id="279" r:id="rId28"/>
    <p:sldId id="280" r:id="rId29"/>
    <p:sldId id="289" r:id="rId30"/>
    <p:sldId id="281" r:id="rId31"/>
    <p:sldId id="282" r:id="rId32"/>
    <p:sldId id="290" r:id="rId33"/>
    <p:sldId id="284" r:id="rId34"/>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1pPr>
    <a:lvl2pPr marL="0" marR="0" indent="3429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2pPr>
    <a:lvl3pPr marL="0" marR="0" indent="6858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3pPr>
    <a:lvl4pPr marL="0" marR="0" indent="10287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4pPr>
    <a:lvl5pPr marL="0" marR="0" indent="13716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5pPr>
    <a:lvl6pPr marL="0" marR="0" indent="17145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6pPr>
    <a:lvl7pPr marL="0" marR="0" indent="20574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7pPr>
    <a:lvl8pPr marL="0" marR="0" indent="24003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8pPr>
    <a:lvl9pPr marL="0" marR="0" indent="27432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EF2D1-FB7A-7B49-AA01-7335EA61EDB5}" v="8" dt="2025-08-21T16:37:02.97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DBE9D0"/>
          </a:solidFill>
        </a:fill>
      </a:tcStyle>
    </a:wholeTbl>
    <a:band2H>
      <a:tcTxStyle/>
      <a:tcStyle>
        <a:tcBdr/>
        <a:fill>
          <a:solidFill>
            <a:srgbClr val="EEF4E9"/>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FBDECE"/>
          </a:solidFill>
        </a:fill>
      </a:tcStyle>
    </a:wholeTbl>
    <a:band2H>
      <a:tcTxStyle/>
      <a:tcStyle>
        <a:tcBdr/>
        <a:fill>
          <a:solidFill>
            <a:srgbClr val="FDEFE8"/>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D1DEE2"/>
          </a:solidFill>
        </a:fill>
      </a:tcStyle>
    </a:wholeTbl>
    <a:band2H>
      <a:tcTxStyle/>
      <a:tcStyle>
        <a:tcBdr/>
        <a:fill>
          <a:solidFill>
            <a:srgbClr val="EAEFF1"/>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28282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8F5F3"/>
          </a:solidFill>
        </a:fill>
      </a:tcStyle>
    </a:band2H>
    <a:firstCol>
      <a:tcTxStyle b="on" i="off">
        <a:font>
          <a:latin typeface="Calibri"/>
          <a:ea typeface="Calibri"/>
          <a:cs typeface="Calibri"/>
        </a:font>
        <a:srgbClr val="F8F5F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282824"/>
      </a:tcTxStyle>
      <a:tcStyle>
        <a:tcBdr>
          <a:left>
            <a:ln w="12700" cap="flat">
              <a:noFill/>
              <a:miter lim="400000"/>
            </a:ln>
          </a:left>
          <a:right>
            <a:ln w="12700" cap="flat">
              <a:noFill/>
              <a:miter lim="400000"/>
            </a:ln>
          </a:right>
          <a:top>
            <a:ln w="50800" cap="flat">
              <a:solidFill>
                <a:srgbClr val="282824"/>
              </a:solidFill>
              <a:prstDash val="solid"/>
              <a:round/>
            </a:ln>
          </a:top>
          <a:bottom>
            <a:ln w="25400" cap="flat">
              <a:solidFill>
                <a:srgbClr val="282824"/>
              </a:solidFill>
              <a:prstDash val="solid"/>
              <a:round/>
            </a:ln>
          </a:bottom>
          <a:insideH>
            <a:ln w="12700" cap="flat">
              <a:noFill/>
              <a:miter lim="400000"/>
            </a:ln>
          </a:insideH>
          <a:insideV>
            <a:ln w="12700" cap="flat">
              <a:noFill/>
              <a:miter lim="400000"/>
            </a:ln>
          </a:insideV>
        </a:tcBdr>
        <a:fill>
          <a:solidFill>
            <a:srgbClr val="F8F5F3"/>
          </a:solidFill>
        </a:fill>
      </a:tcStyle>
    </a:lastRow>
    <a:firstRow>
      <a:tcTxStyle b="on" i="off">
        <a:font>
          <a:latin typeface="Calibri"/>
          <a:ea typeface="Calibri"/>
          <a:cs typeface="Calibri"/>
        </a:font>
        <a:srgbClr val="F8F5F3"/>
      </a:tcTxStyle>
      <a:tcStyle>
        <a:tcBdr>
          <a:left>
            <a:ln w="12700" cap="flat">
              <a:noFill/>
              <a:miter lim="400000"/>
            </a:ln>
          </a:left>
          <a:right>
            <a:ln w="12700" cap="flat">
              <a:noFill/>
              <a:miter lim="400000"/>
            </a:ln>
          </a:right>
          <a:top>
            <a:ln w="25400" cap="flat">
              <a:solidFill>
                <a:srgbClr val="282824"/>
              </a:solidFill>
              <a:prstDash val="solid"/>
              <a:round/>
            </a:ln>
          </a:top>
          <a:bottom>
            <a:ln w="25400" cap="flat">
              <a:solidFill>
                <a:srgbClr val="28282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282824"/>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chemeClr val="accent2">
              <a:lumOff val="9322"/>
            </a:schemeClr>
          </a:solidFill>
        </a:fill>
      </a:tcStyle>
    </a:wholeTbl>
    <a:band2H>
      <a:tcTxStyle/>
      <a:tcStyle>
        <a:tcBdr/>
        <a:fill>
          <a:solidFill>
            <a:srgbClr val="E7E7E7"/>
          </a:solidFill>
        </a:fill>
      </a:tcStyle>
    </a:band2H>
    <a:firstCol>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firstCol>
    <a:la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38100" cap="flat">
              <a:solidFill>
                <a:srgbClr val="F8F5F3"/>
              </a:solidFill>
              <a:prstDash val="solid"/>
              <a:round/>
            </a:ln>
          </a:top>
          <a:bottom>
            <a:ln w="127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lastRow>
    <a:firstRow>
      <a:tcTxStyle b="on" i="off">
        <a:font>
          <a:latin typeface="Calibri"/>
          <a:ea typeface="Calibri"/>
          <a:cs typeface="Calibri"/>
        </a:font>
        <a:srgbClr val="F8F5F3"/>
      </a:tcTxStyle>
      <a:tcStyle>
        <a:tcBdr>
          <a:left>
            <a:ln w="12700" cap="flat">
              <a:solidFill>
                <a:srgbClr val="F8F5F3"/>
              </a:solidFill>
              <a:prstDash val="solid"/>
              <a:round/>
            </a:ln>
          </a:left>
          <a:right>
            <a:ln w="12700" cap="flat">
              <a:solidFill>
                <a:srgbClr val="F8F5F3"/>
              </a:solidFill>
              <a:prstDash val="solid"/>
              <a:round/>
            </a:ln>
          </a:right>
          <a:top>
            <a:ln w="12700" cap="flat">
              <a:solidFill>
                <a:srgbClr val="F8F5F3"/>
              </a:solidFill>
              <a:prstDash val="solid"/>
              <a:round/>
            </a:ln>
          </a:top>
          <a:bottom>
            <a:ln w="38100" cap="flat">
              <a:solidFill>
                <a:srgbClr val="F8F5F3"/>
              </a:solidFill>
              <a:prstDash val="solid"/>
              <a:round/>
            </a:ln>
          </a:bottom>
          <a:insideH>
            <a:ln w="12700" cap="flat">
              <a:solidFill>
                <a:srgbClr val="F8F5F3"/>
              </a:solidFill>
              <a:prstDash val="solid"/>
              <a:round/>
            </a:ln>
          </a:insideH>
          <a:insideV>
            <a:ln w="12700" cap="flat">
              <a:solidFill>
                <a:srgbClr val="F8F5F3"/>
              </a:solidFill>
              <a:prstDash val="solid"/>
              <a:round/>
            </a:ln>
          </a:insideV>
        </a:tcBdr>
        <a:fill>
          <a:solidFill>
            <a:srgbClr val="282824"/>
          </a:solidFill>
        </a:fill>
      </a:tcStyle>
    </a:firstRow>
  </a:tblStyle>
  <a:tblStyle styleId="{2708684C-4D16-4618-839F-0558EEFCDFE6}" styleName="">
    <a:tblBg/>
    <a:wholeTbl>
      <a:tcTxStyle b="off"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solidFill>
            <a:srgbClr val="282824">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solidFill>
            <a:srgbClr val="282824">
              <a:alpha val="20000"/>
            </a:srgbClr>
          </a:solidFill>
        </a:fill>
      </a:tcStyle>
    </a:firstCol>
    <a:lastRow>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50800" cap="flat">
              <a:solidFill>
                <a:srgbClr val="282824"/>
              </a:solidFill>
              <a:prstDash val="solid"/>
              <a:round/>
            </a:ln>
          </a:top>
          <a:bottom>
            <a:ln w="127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noFill/>
        </a:fill>
      </a:tcStyle>
    </a:lastRow>
    <a:firstRow>
      <a:tcTxStyle b="on" i="off">
        <a:font>
          <a:latin typeface="Calibri"/>
          <a:ea typeface="Calibri"/>
          <a:cs typeface="Calibri"/>
        </a:font>
        <a:srgbClr val="282824"/>
      </a:tcTxStyle>
      <a:tcStyle>
        <a:tcBdr>
          <a:left>
            <a:ln w="12700" cap="flat">
              <a:solidFill>
                <a:srgbClr val="282824"/>
              </a:solidFill>
              <a:prstDash val="solid"/>
              <a:round/>
            </a:ln>
          </a:left>
          <a:right>
            <a:ln w="12700" cap="flat">
              <a:solidFill>
                <a:srgbClr val="282824"/>
              </a:solidFill>
              <a:prstDash val="solid"/>
              <a:round/>
            </a:ln>
          </a:right>
          <a:top>
            <a:ln w="12700" cap="flat">
              <a:solidFill>
                <a:srgbClr val="282824"/>
              </a:solidFill>
              <a:prstDash val="solid"/>
              <a:round/>
            </a:ln>
          </a:top>
          <a:bottom>
            <a:ln w="25400" cap="flat">
              <a:solidFill>
                <a:srgbClr val="282824"/>
              </a:solidFill>
              <a:prstDash val="solid"/>
              <a:round/>
            </a:ln>
          </a:bottom>
          <a:insideH>
            <a:ln w="12700" cap="flat">
              <a:solidFill>
                <a:srgbClr val="282824"/>
              </a:solidFill>
              <a:prstDash val="solid"/>
              <a:round/>
            </a:ln>
          </a:insideH>
          <a:insideV>
            <a:ln w="12700" cap="flat">
              <a:solidFill>
                <a:srgbClr val="28282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0"/>
    <p:restoredTop sz="68299"/>
  </p:normalViewPr>
  <p:slideViewPr>
    <p:cSldViewPr snapToGrid="0" showGuides="1">
      <p:cViewPr varScale="1">
        <p:scale>
          <a:sx n="89" d="100"/>
          <a:sy n="89" d="100"/>
        </p:scale>
        <p:origin x="2336" y="4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6" d="100"/>
          <a:sy n="126" d="100"/>
        </p:scale>
        <p:origin x="4472" y="2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F44336"/>
            </a:solidFill>
            <a:ln w="12700" cap="flat">
              <a:noFill/>
              <a:miter lim="400000"/>
            </a:ln>
            <a:effectLst/>
          </c:spPr>
          <c:dPt>
            <c:idx val="0"/>
            <c:bubble3D val="0"/>
            <c:extLst>
              <c:ext xmlns:c16="http://schemas.microsoft.com/office/drawing/2014/chart" uri="{C3380CC4-5D6E-409C-BE32-E72D297353CC}">
                <c16:uniqueId val="{00000001-B694-454E-9FC7-ECD025195094}"/>
              </c:ext>
            </c:extLst>
          </c:dPt>
          <c:dPt>
            <c:idx val="1"/>
            <c:bubble3D val="0"/>
            <c:spPr>
              <a:solidFill>
                <a:srgbClr val="FFFFFF">
                  <a:alpha val="80000"/>
                </a:srgbClr>
              </a:solidFill>
              <a:ln w="12700" cap="flat">
                <a:noFill/>
                <a:miter lim="400000"/>
              </a:ln>
              <a:effectLst/>
            </c:spPr>
            <c:extLst>
              <c:ext xmlns:c16="http://schemas.microsoft.com/office/drawing/2014/chart" uri="{C3380CC4-5D6E-409C-BE32-E72D297353CC}">
                <c16:uniqueId val="{00000003-B694-454E-9FC7-ECD025195094}"/>
              </c:ext>
            </c:extLst>
          </c:dPt>
          <c:cat>
            <c:strRef>
              <c:f>Sheet1!$B$1:$C$1</c:f>
              <c:strCache>
                <c:ptCount val="2"/>
                <c:pt idx="1">
                  <c:v>2nd Qtr</c:v>
                </c:pt>
              </c:strCache>
            </c:strRef>
          </c:cat>
          <c:val>
            <c:numRef>
              <c:f>Sheet1!$B$2:$C$2</c:f>
              <c:numCache>
                <c:formatCode>General</c:formatCode>
                <c:ptCount val="2"/>
                <c:pt idx="0">
                  <c:v>13.9</c:v>
                </c:pt>
                <c:pt idx="1">
                  <c:v>86.1</c:v>
                </c:pt>
              </c:numCache>
            </c:numRef>
          </c:val>
          <c:extLst>
            <c:ext xmlns:c16="http://schemas.microsoft.com/office/drawing/2014/chart" uri="{C3380CC4-5D6E-409C-BE32-E72D297353CC}">
              <c16:uniqueId val="{00000004-B694-454E-9FC7-ECD025195094}"/>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E91E63"/>
            </a:solidFill>
            <a:ln w="12700" cap="flat">
              <a:noFill/>
              <a:miter lim="400000"/>
            </a:ln>
            <a:effectLst/>
          </c:spPr>
          <c:dPt>
            <c:idx val="0"/>
            <c:bubble3D val="0"/>
            <c:extLst>
              <c:ext xmlns:c16="http://schemas.microsoft.com/office/drawing/2014/chart" uri="{C3380CC4-5D6E-409C-BE32-E72D297353CC}">
                <c16:uniqueId val="{00000001-4D8A-CA46-ACD9-0CDB2EB25D40}"/>
              </c:ext>
            </c:extLst>
          </c:dPt>
          <c:dPt>
            <c:idx val="1"/>
            <c:bubble3D val="0"/>
            <c:spPr>
              <a:solidFill>
                <a:srgbClr val="FFFFFF">
                  <a:alpha val="80000"/>
                </a:srgbClr>
              </a:solidFill>
              <a:ln w="12700" cap="flat">
                <a:noFill/>
                <a:miter lim="400000"/>
              </a:ln>
              <a:effectLst/>
            </c:spPr>
            <c:extLst>
              <c:ext xmlns:c16="http://schemas.microsoft.com/office/drawing/2014/chart" uri="{C3380CC4-5D6E-409C-BE32-E72D297353CC}">
                <c16:uniqueId val="{00000003-4D8A-CA46-ACD9-0CDB2EB25D40}"/>
              </c:ext>
            </c:extLst>
          </c:dPt>
          <c:dPt>
            <c:idx val="2"/>
            <c:bubble3D val="0"/>
            <c:spPr>
              <a:solidFill>
                <a:srgbClr val="9C27B0"/>
              </a:solidFill>
              <a:ln w="12700" cap="flat">
                <a:noFill/>
                <a:miter lim="400000"/>
              </a:ln>
              <a:effectLst/>
            </c:spPr>
            <c:extLst>
              <c:ext xmlns:c16="http://schemas.microsoft.com/office/drawing/2014/chart" uri="{C3380CC4-5D6E-409C-BE32-E72D297353CC}">
                <c16:uniqueId val="{00000005-4D8A-CA46-ACD9-0CDB2EB25D40}"/>
              </c:ext>
            </c:extLst>
          </c:dPt>
          <c:dPt>
            <c:idx val="3"/>
            <c:bubble3D val="0"/>
            <c:spPr>
              <a:solidFill>
                <a:srgbClr val="673AB7"/>
              </a:solidFill>
              <a:ln w="12700" cap="flat">
                <a:noFill/>
                <a:miter lim="400000"/>
              </a:ln>
              <a:effectLst/>
            </c:spPr>
            <c:extLst>
              <c:ext xmlns:c16="http://schemas.microsoft.com/office/drawing/2014/chart" uri="{C3380CC4-5D6E-409C-BE32-E72D297353CC}">
                <c16:uniqueId val="{00000007-4D8A-CA46-ACD9-0CDB2EB25D40}"/>
              </c:ext>
            </c:extLst>
          </c:dPt>
          <c:cat>
            <c:strRef>
              <c:f>Sheet1!$B$1:$C$1</c:f>
              <c:strCache>
                <c:ptCount val="2"/>
                <c:pt idx="0">
                  <c:v>1st Qtr</c:v>
                </c:pt>
                <c:pt idx="1">
                  <c:v>2nd Qtr</c:v>
                </c:pt>
              </c:strCache>
            </c:strRef>
          </c:cat>
          <c:val>
            <c:numRef>
              <c:f>Sheet1!$B$2:$C$2</c:f>
              <c:numCache>
                <c:formatCode>General</c:formatCode>
                <c:ptCount val="2"/>
                <c:pt idx="0">
                  <c:v>12.4</c:v>
                </c:pt>
                <c:pt idx="1">
                  <c:v>87.6</c:v>
                </c:pt>
              </c:numCache>
            </c:numRef>
          </c:val>
          <c:extLst>
            <c:ext xmlns:c16="http://schemas.microsoft.com/office/drawing/2014/chart" uri="{C3380CC4-5D6E-409C-BE32-E72D297353CC}">
              <c16:uniqueId val="{00000008-4D8A-CA46-ACD9-0CDB2EB25D40}"/>
            </c:ext>
          </c:extLst>
        </c:ser>
        <c:dLbls>
          <c:showLegendKey val="0"/>
          <c:showVal val="0"/>
          <c:showCatName val="0"/>
          <c:showSerName val="0"/>
          <c:showPercent val="0"/>
          <c:showBubbleSize val="0"/>
          <c:showLeaderLines val="1"/>
        </c:dLbls>
        <c:firstSliceAng val="0"/>
        <c:holeSize val="8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Sales</c:v>
                </c:pt>
              </c:strCache>
            </c:strRef>
          </c:tx>
          <c:spPr>
            <a:solidFill>
              <a:srgbClr val="673AB7"/>
            </a:solidFill>
            <a:ln w="12700" cap="flat">
              <a:noFill/>
              <a:miter lim="400000"/>
            </a:ln>
            <a:effectLst/>
          </c:spPr>
          <c:dPt>
            <c:idx val="0"/>
            <c:bubble3D val="0"/>
            <c:extLst>
              <c:ext xmlns:c16="http://schemas.microsoft.com/office/drawing/2014/chart" uri="{C3380CC4-5D6E-409C-BE32-E72D297353CC}">
                <c16:uniqueId val="{00000001-E03C-BA4D-85E5-2E043C01A56C}"/>
              </c:ext>
            </c:extLst>
          </c:dPt>
          <c:dPt>
            <c:idx val="1"/>
            <c:bubble3D val="0"/>
            <c:spPr>
              <a:solidFill>
                <a:srgbClr val="FFFFFF">
                  <a:alpha val="81278"/>
                </a:srgbClr>
              </a:solidFill>
              <a:ln w="12700" cap="flat">
                <a:noFill/>
                <a:miter lim="400000"/>
              </a:ln>
              <a:effectLst/>
            </c:spPr>
            <c:extLst>
              <c:ext xmlns:c16="http://schemas.microsoft.com/office/drawing/2014/chart" uri="{C3380CC4-5D6E-409C-BE32-E72D297353CC}">
                <c16:uniqueId val="{00000003-E03C-BA4D-85E5-2E043C01A56C}"/>
              </c:ext>
            </c:extLst>
          </c:dPt>
          <c:dPt>
            <c:idx val="2"/>
            <c:bubble3D val="0"/>
            <c:spPr>
              <a:solidFill>
                <a:srgbClr val="9C27B0"/>
              </a:solidFill>
              <a:ln w="12700" cap="flat">
                <a:noFill/>
                <a:miter lim="400000"/>
              </a:ln>
              <a:effectLst/>
            </c:spPr>
            <c:extLst>
              <c:ext xmlns:c16="http://schemas.microsoft.com/office/drawing/2014/chart" uri="{C3380CC4-5D6E-409C-BE32-E72D297353CC}">
                <c16:uniqueId val="{00000005-E03C-BA4D-85E5-2E043C01A56C}"/>
              </c:ext>
            </c:extLst>
          </c:dPt>
          <c:dPt>
            <c:idx val="3"/>
            <c:bubble3D val="0"/>
            <c:extLst>
              <c:ext xmlns:c16="http://schemas.microsoft.com/office/drawing/2014/chart" uri="{C3380CC4-5D6E-409C-BE32-E72D297353CC}">
                <c16:uniqueId val="{00000007-E03C-BA4D-85E5-2E043C01A56C}"/>
              </c:ext>
            </c:extLst>
          </c:dPt>
          <c:cat>
            <c:strRef>
              <c:f>Sheet1!$B$1:$C$1</c:f>
              <c:strCache>
                <c:ptCount val="2"/>
                <c:pt idx="0">
                  <c:v>1st Qtr</c:v>
                </c:pt>
                <c:pt idx="1">
                  <c:v>2nd Qtr</c:v>
                </c:pt>
              </c:strCache>
            </c:strRef>
          </c:cat>
          <c:val>
            <c:numRef>
              <c:f>Sheet1!$B$2:$C$2</c:f>
              <c:numCache>
                <c:formatCode>General</c:formatCode>
                <c:ptCount val="2"/>
                <c:pt idx="0">
                  <c:v>18.5</c:v>
                </c:pt>
                <c:pt idx="1">
                  <c:v>82.5</c:v>
                </c:pt>
              </c:numCache>
            </c:numRef>
          </c:val>
          <c:extLst>
            <c:ext xmlns:c16="http://schemas.microsoft.com/office/drawing/2014/chart" uri="{C3380CC4-5D6E-409C-BE32-E72D297353CC}">
              <c16:uniqueId val="{00000008-E03C-BA4D-85E5-2E043C01A56C}"/>
            </c:ext>
          </c:extLst>
        </c:ser>
        <c:dLbls>
          <c:showLegendKey val="0"/>
          <c:showVal val="0"/>
          <c:showCatName val="0"/>
          <c:showSerName val="0"/>
          <c:showPercent val="0"/>
          <c:showBubbleSize val="0"/>
          <c:showLeaderLines val="1"/>
        </c:dLbls>
        <c:firstSliceAng val="0"/>
        <c:holeSize val="8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3" name="Shape 5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600">
        <a:latin typeface="+mn-lt"/>
        <a:ea typeface="+mn-ea"/>
        <a:cs typeface="+mn-cs"/>
        <a:sym typeface="Montserrat Regular"/>
      </a:defRPr>
    </a:lvl1pPr>
    <a:lvl2pPr indent="228600" latinLnBrk="0">
      <a:defRPr sz="1600">
        <a:latin typeface="+mn-lt"/>
        <a:ea typeface="+mn-ea"/>
        <a:cs typeface="+mn-cs"/>
        <a:sym typeface="Montserrat Regular"/>
      </a:defRPr>
    </a:lvl2pPr>
    <a:lvl3pPr indent="457200" latinLnBrk="0">
      <a:defRPr sz="1600">
        <a:latin typeface="+mn-lt"/>
        <a:ea typeface="+mn-ea"/>
        <a:cs typeface="+mn-cs"/>
        <a:sym typeface="Montserrat Regular"/>
      </a:defRPr>
    </a:lvl3pPr>
    <a:lvl4pPr indent="685800" latinLnBrk="0">
      <a:defRPr sz="1600">
        <a:latin typeface="+mn-lt"/>
        <a:ea typeface="+mn-ea"/>
        <a:cs typeface="+mn-cs"/>
        <a:sym typeface="Montserrat Regular"/>
      </a:defRPr>
    </a:lvl4pPr>
    <a:lvl5pPr indent="914400" latinLnBrk="0">
      <a:defRPr sz="1600">
        <a:latin typeface="+mn-lt"/>
        <a:ea typeface="+mn-ea"/>
        <a:cs typeface="+mn-cs"/>
        <a:sym typeface="Montserrat Regular"/>
      </a:defRPr>
    </a:lvl5pPr>
    <a:lvl6pPr indent="1143000" latinLnBrk="0">
      <a:defRPr sz="1600">
        <a:latin typeface="+mn-lt"/>
        <a:ea typeface="+mn-ea"/>
        <a:cs typeface="+mn-cs"/>
        <a:sym typeface="Montserrat Regular"/>
      </a:defRPr>
    </a:lvl6pPr>
    <a:lvl7pPr indent="1371600" latinLnBrk="0">
      <a:defRPr sz="1600">
        <a:latin typeface="+mn-lt"/>
        <a:ea typeface="+mn-ea"/>
        <a:cs typeface="+mn-cs"/>
        <a:sym typeface="Montserrat Regular"/>
      </a:defRPr>
    </a:lvl7pPr>
    <a:lvl8pPr indent="1600200" latinLnBrk="0">
      <a:defRPr sz="1600">
        <a:latin typeface="+mn-lt"/>
        <a:ea typeface="+mn-ea"/>
        <a:cs typeface="+mn-cs"/>
        <a:sym typeface="Montserrat Regular"/>
      </a:defRPr>
    </a:lvl8pPr>
    <a:lvl9pPr indent="1828800" latinLnBrk="0">
      <a:defRPr sz="1600">
        <a:latin typeface="+mn-lt"/>
        <a:ea typeface="+mn-ea"/>
        <a:cs typeface="+mn-cs"/>
        <a:sym typeface="Montserrat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xfrm>
            <a:off x="381000" y="685800"/>
            <a:ext cx="6096000" cy="3429000"/>
          </a:xfrm>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ANDACHT</a:t>
            </a:r>
          </a:p>
          <a:p>
            <a:pPr>
              <a:defRPr sz="1200">
                <a:latin typeface="Calibri"/>
                <a:ea typeface="Calibri"/>
                <a:cs typeface="Calibri"/>
                <a:sym typeface="Calibri"/>
              </a:defRPr>
            </a:pPr>
            <a:r>
              <a:t>Hier könnt ihr gerne mit einem eigenen kurzen geistlichen Gedanken und Gebet starten.</a:t>
            </a:r>
          </a:p>
          <a:p>
            <a:pPr>
              <a:defRPr sz="1200">
                <a:latin typeface="Calibri"/>
                <a:ea typeface="Calibri"/>
                <a:cs typeface="Calibri"/>
                <a:sym typeface="Calibri"/>
              </a:defRPr>
            </a:pPr>
            <a:endParaRPr/>
          </a:p>
          <a:p>
            <a:pPr>
              <a:defRPr sz="1200">
                <a:latin typeface="Calibri"/>
                <a:ea typeface="Calibri"/>
                <a:cs typeface="Calibri"/>
                <a:sym typeface="Calibri"/>
              </a:defRPr>
            </a:pPr>
            <a:r>
              <a:t>Danach eine kurze Hinfürhung aufs Thema.</a:t>
            </a:r>
          </a:p>
          <a:p>
            <a:pPr>
              <a:defRPr sz="1200">
                <a:latin typeface="Calibri"/>
                <a:ea typeface="Calibri"/>
                <a:cs typeface="Calibri"/>
                <a:sym typeface="Calibri"/>
              </a:defRPr>
            </a:pPr>
            <a:r>
              <a:t>Wesentlich ist hier deutlich zu machen, dass das nicht nur eine Pflichtschulung ist, muss man halt durch, sondern dass es darum geht die Dinge aufzufrischen, dass wenn die Freizeitsaison beginnt jeder präsent hat was in Sachen Kinder- und Jugendschutz zu beachten ist.</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xfrm>
            <a:off x="381000" y="685800"/>
            <a:ext cx="6096000" cy="3429000"/>
          </a:xfrm>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pPr>
              <a:defRPr>
                <a:latin typeface="Montserrat Italic"/>
                <a:ea typeface="Montserrat Italic"/>
                <a:cs typeface="Montserrat Italic"/>
                <a:sym typeface="Montserrat Italic"/>
              </a:defRPr>
            </a:pPr>
            <a:r>
              <a:t>Diese Folie dient dazu darzustellen was wir versuchen hier zu unternehmen.</a:t>
            </a:r>
          </a:p>
          <a:p>
            <a:endParaRPr/>
          </a:p>
          <a:p>
            <a:r>
              <a:t>Institutionelle Prävention: (d.h. was wir gesetzlich tun müssen)</a:t>
            </a:r>
          </a:p>
          <a:p>
            <a:pPr marL="160421" indent="-160421">
              <a:buSzPct val="100000"/>
              <a:buChar char="-"/>
            </a:pPr>
            <a:r>
              <a:t>Verhaltenskodex</a:t>
            </a:r>
          </a:p>
          <a:p>
            <a:pPr marL="160421" indent="-160421">
              <a:buSzPct val="100000"/>
              <a:buChar char="-"/>
            </a:pPr>
            <a:r>
              <a:t>Erweitertes Führungszeugnis </a:t>
            </a:r>
          </a:p>
          <a:p>
            <a:endParaRPr/>
          </a:p>
          <a:p>
            <a:endParaRPr/>
          </a:p>
          <a:p>
            <a:r>
              <a:t>Schulung</a:t>
            </a:r>
          </a:p>
          <a:p>
            <a:pPr marL="160421" indent="-160421">
              <a:buSzPct val="100000"/>
              <a:buChar char="-"/>
            </a:pPr>
            <a:r>
              <a:t>Sensibilisieren</a:t>
            </a:r>
          </a:p>
          <a:p>
            <a:pPr marL="922421" lvl="2" indent="-160421">
              <a:buSzPct val="100000"/>
              <a:buChar char="-"/>
            </a:pPr>
            <a:r>
              <a:t>Verständnis für Betroffene</a:t>
            </a:r>
          </a:p>
          <a:p>
            <a:pPr marL="922421" lvl="2" indent="-160421">
              <a:buSzPct val="100000"/>
              <a:buChar char="-"/>
            </a:pPr>
            <a:r>
              <a:t>Distanz und Nähe</a:t>
            </a:r>
          </a:p>
          <a:p>
            <a:pPr marL="922421" lvl="2" indent="-160421">
              <a:buSzPct val="100000"/>
              <a:buChar char="-"/>
            </a:pPr>
            <a:r>
              <a:t>Gefahren</a:t>
            </a:r>
          </a:p>
          <a:p>
            <a:pPr marL="160421" indent="-160421">
              <a:buSzPct val="100000"/>
              <a:buChar char="-"/>
            </a:pPr>
            <a:r>
              <a:t>Präventive Maßnahmen</a:t>
            </a:r>
          </a:p>
          <a:p>
            <a:pPr marL="922421" lvl="2" indent="-160421">
              <a:buSzPct val="100000"/>
              <a:buChar char="-"/>
            </a:pPr>
            <a:r>
              <a:t>Standarts</a:t>
            </a:r>
          </a:p>
          <a:p>
            <a:pPr marL="922421" lvl="2" indent="-160421">
              <a:buSzPct val="100000"/>
              <a:buChar char="-"/>
            </a:pPr>
            <a:r>
              <a:t>Fallbeispiele</a:t>
            </a:r>
          </a:p>
          <a:p>
            <a:pPr marL="160421" indent="-160421">
              <a:buSzPct val="100000"/>
              <a:buChar char="-"/>
            </a:pPr>
            <a:r>
              <a:t>Intervention</a:t>
            </a:r>
          </a:p>
          <a:p>
            <a:pPr marL="922421" lvl="2" indent="-160421">
              <a:buSzPct val="100000"/>
              <a:buChar char="-"/>
            </a:pPr>
            <a:r>
              <a:t>Handlungsplan vorstellen</a:t>
            </a:r>
          </a:p>
          <a:p>
            <a:pPr marL="922421" lvl="2" indent="-160421">
              <a:buSzPct val="100000"/>
              <a:buChar char="-"/>
            </a:pPr>
            <a:r>
              <a:t>Hilfen für Umgang mit Betroffenen</a:t>
            </a:r>
          </a:p>
          <a:p>
            <a:endParaRPr/>
          </a:p>
          <a:p>
            <a:pPr>
              <a:defRPr>
                <a:latin typeface="Montserrat Italic"/>
                <a:ea typeface="Montserrat Italic"/>
                <a:cs typeface="Montserrat Italic"/>
                <a:sym typeface="Montserrat Italic"/>
              </a:defRPr>
            </a:pPr>
            <a:endParaRPr/>
          </a:p>
          <a:p>
            <a:r>
              <a:t>KULTURWANDEL</a:t>
            </a:r>
          </a:p>
          <a:p>
            <a:pPr>
              <a:defRPr>
                <a:latin typeface="Montserrat Italic"/>
                <a:ea typeface="Montserrat Italic"/>
                <a:cs typeface="Montserrat Italic"/>
                <a:sym typeface="Montserrat Italic"/>
              </a:defRPr>
            </a:pPr>
            <a:r>
              <a:t>Das wesentliche ist, dass wir es schaffen einen Kulturwandel hinzubekommen</a:t>
            </a:r>
          </a:p>
          <a:p>
            <a:r>
              <a:t>Vom „Wegschauen, das gibts bei uns nicht, selber schuld“ hin Zu Hinschauen, Helfen, Handeln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xfrm>
            <a:off x="381000" y="685800"/>
            <a:ext cx="6096000" cy="3429000"/>
          </a:xfrm>
          <a:prstGeom prst="rect">
            <a:avLst/>
          </a:prstGeom>
        </p:spPr>
        <p:txBody>
          <a:bodyPr/>
          <a:lstStyle/>
          <a:p>
            <a:endParaRPr/>
          </a:p>
        </p:txBody>
      </p:sp>
      <p:sp>
        <p:nvSpPr>
          <p:cNvPr id="732" name="Shape 732"/>
          <p:cNvSpPr>
            <a:spLocks noGrp="1"/>
          </p:cNvSpPr>
          <p:nvPr>
            <p:ph type="body" sz="quarter" idx="1"/>
          </p:nvPr>
        </p:nvSpPr>
        <p:spPr>
          <a:prstGeom prst="rect">
            <a:avLst/>
          </a:prstGeom>
        </p:spPr>
        <p:txBody>
          <a:bodyPr/>
          <a:lstStyle/>
          <a:p>
            <a:r>
              <a:t>Warum geht es beim Kinder- und Jugendschutz </a:t>
            </a:r>
          </a:p>
          <a:p>
            <a:endParaRPr/>
          </a:p>
          <a:p>
            <a:r>
              <a:t>Es geht um Schutz der Teilnehmer vor Übergriffen von …</a:t>
            </a:r>
          </a:p>
          <a:p>
            <a:r>
              <a:t>- anderen Teilnehmenden</a:t>
            </a:r>
          </a:p>
          <a:p>
            <a:pPr marL="160421" indent="-160421">
              <a:buSzPct val="100000"/>
              <a:buChar char="-"/>
            </a:pPr>
            <a:r>
              <a:t>Mitarbeitenden </a:t>
            </a:r>
          </a:p>
          <a:p>
            <a:endParaRPr/>
          </a:p>
          <a:p>
            <a:r>
              <a:t>Es geht aber damit auch um den Schutz von euch Mitarbeitenden … </a:t>
            </a:r>
          </a:p>
          <a:p>
            <a:r>
              <a:t>Bsp.</a:t>
            </a:r>
          </a:p>
          <a:p>
            <a:endParaRPr/>
          </a:p>
          <a:p>
            <a:r>
              <a:t>Und im Dritten um dein Verständnis für Betroffene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a:spLocks noGrp="1" noRot="1" noChangeAspect="1"/>
          </p:cNvSpPr>
          <p:nvPr>
            <p:ph type="sldImg"/>
          </p:nvPr>
        </p:nvSpPr>
        <p:spPr>
          <a:xfrm>
            <a:off x="381000" y="685800"/>
            <a:ext cx="6096000" cy="3429000"/>
          </a:xfrm>
          <a:prstGeom prst="rect">
            <a:avLst/>
          </a:prstGeom>
        </p:spPr>
        <p:txBody>
          <a:bodyPr/>
          <a:lstStyle/>
          <a:p>
            <a:endParaRPr/>
          </a:p>
        </p:txBody>
      </p:sp>
      <p:sp>
        <p:nvSpPr>
          <p:cNvPr id="748" name="Shape 748"/>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rPr dirty="0" err="1"/>
              <a:t>Übung</a:t>
            </a:r>
            <a:r>
              <a:rPr dirty="0"/>
              <a:t>:</a:t>
            </a:r>
          </a:p>
          <a:p>
            <a:r>
              <a:rPr dirty="0" err="1"/>
              <a:t>Jeder</a:t>
            </a:r>
            <a:r>
              <a:rPr dirty="0"/>
              <a:t> </a:t>
            </a:r>
            <a:r>
              <a:rPr dirty="0" err="1"/>
              <a:t>sucht</a:t>
            </a:r>
            <a:r>
              <a:rPr dirty="0"/>
              <a:t> </a:t>
            </a:r>
            <a:r>
              <a:rPr dirty="0" err="1"/>
              <a:t>sich</a:t>
            </a:r>
            <a:r>
              <a:rPr dirty="0"/>
              <a:t> </a:t>
            </a:r>
            <a:r>
              <a:rPr dirty="0" err="1"/>
              <a:t>einen</a:t>
            </a:r>
            <a:r>
              <a:rPr dirty="0"/>
              <a:t> Partner. Die </a:t>
            </a:r>
            <a:r>
              <a:rPr dirty="0" err="1"/>
              <a:t>zwei</a:t>
            </a:r>
            <a:r>
              <a:rPr dirty="0"/>
              <a:t> </a:t>
            </a:r>
            <a:r>
              <a:rPr dirty="0" err="1"/>
              <a:t>Personen</a:t>
            </a:r>
            <a:r>
              <a:rPr dirty="0"/>
              <a:t> </a:t>
            </a:r>
            <a:r>
              <a:rPr dirty="0" err="1"/>
              <a:t>stellen</a:t>
            </a:r>
            <a:r>
              <a:rPr dirty="0"/>
              <a:t> </a:t>
            </a:r>
            <a:r>
              <a:rPr dirty="0" err="1"/>
              <a:t>sich</a:t>
            </a:r>
            <a:r>
              <a:rPr dirty="0"/>
              <a:t> </a:t>
            </a:r>
            <a:r>
              <a:rPr dirty="0" err="1"/>
              <a:t>gegenüber</a:t>
            </a:r>
            <a:r>
              <a:rPr dirty="0"/>
              <a:t> </a:t>
            </a:r>
            <a:r>
              <a:rPr dirty="0" err="1"/>
              <a:t>mit</a:t>
            </a:r>
            <a:r>
              <a:rPr dirty="0"/>
              <a:t> </a:t>
            </a:r>
            <a:r>
              <a:rPr dirty="0" err="1"/>
              <a:t>Abstand</a:t>
            </a:r>
            <a:r>
              <a:rPr dirty="0"/>
              <a:t> von ca. 5 m auf. Dann </a:t>
            </a:r>
            <a:r>
              <a:rPr dirty="0" err="1"/>
              <a:t>läuft</a:t>
            </a:r>
            <a:r>
              <a:rPr dirty="0"/>
              <a:t> </a:t>
            </a:r>
            <a:r>
              <a:rPr dirty="0" err="1"/>
              <a:t>einer</a:t>
            </a:r>
            <a:r>
              <a:rPr dirty="0"/>
              <a:t> der </a:t>
            </a:r>
            <a:r>
              <a:rPr dirty="0" err="1"/>
              <a:t>beiden</a:t>
            </a:r>
            <a:r>
              <a:rPr dirty="0"/>
              <a:t> </a:t>
            </a:r>
            <a:r>
              <a:rPr dirty="0" err="1"/>
              <a:t>langsam</a:t>
            </a:r>
            <a:r>
              <a:rPr dirty="0"/>
              <a:t> </a:t>
            </a:r>
            <a:r>
              <a:rPr dirty="0" err="1"/>
              <a:t>los</a:t>
            </a:r>
            <a:r>
              <a:rPr dirty="0"/>
              <a:t>. Der Andere </a:t>
            </a:r>
            <a:r>
              <a:rPr dirty="0" err="1"/>
              <a:t>bleibt</a:t>
            </a:r>
            <a:r>
              <a:rPr dirty="0"/>
              <a:t> </a:t>
            </a:r>
            <a:r>
              <a:rPr dirty="0" err="1"/>
              <a:t>stehen</a:t>
            </a:r>
            <a:r>
              <a:rPr dirty="0"/>
              <a:t> und </a:t>
            </a:r>
            <a:r>
              <a:rPr dirty="0" err="1"/>
              <a:t>sagt</a:t>
            </a:r>
            <a:r>
              <a:rPr dirty="0"/>
              <a:t> stop </a:t>
            </a:r>
            <a:r>
              <a:rPr dirty="0" err="1"/>
              <a:t>wenn</a:t>
            </a:r>
            <a:r>
              <a:rPr dirty="0"/>
              <a:t> </a:t>
            </a:r>
            <a:r>
              <a:rPr dirty="0" err="1"/>
              <a:t>eine</a:t>
            </a:r>
            <a:r>
              <a:rPr dirty="0"/>
              <a:t> </a:t>
            </a:r>
            <a:r>
              <a:rPr dirty="0" err="1"/>
              <a:t>Entfernung</a:t>
            </a:r>
            <a:r>
              <a:rPr dirty="0"/>
              <a:t> </a:t>
            </a:r>
            <a:r>
              <a:rPr dirty="0" err="1"/>
              <a:t>erreicht</a:t>
            </a:r>
            <a:r>
              <a:rPr dirty="0"/>
              <a:t> </a:t>
            </a:r>
            <a:r>
              <a:rPr dirty="0" err="1"/>
              <a:t>ist</a:t>
            </a:r>
            <a:r>
              <a:rPr dirty="0"/>
              <a:t>, die er </a:t>
            </a:r>
            <a:r>
              <a:rPr dirty="0" err="1"/>
              <a:t>als</a:t>
            </a:r>
            <a:r>
              <a:rPr dirty="0"/>
              <a:t> </a:t>
            </a:r>
            <a:r>
              <a:rPr dirty="0" err="1"/>
              <a:t>angenehm</a:t>
            </a:r>
            <a:r>
              <a:rPr dirty="0"/>
              <a:t> </a:t>
            </a:r>
            <a:r>
              <a:rPr dirty="0" err="1"/>
              <a:t>zum</a:t>
            </a:r>
            <a:r>
              <a:rPr dirty="0"/>
              <a:t> </a:t>
            </a:r>
            <a:r>
              <a:rPr dirty="0" err="1"/>
              <a:t>miteinander</a:t>
            </a:r>
            <a:r>
              <a:rPr dirty="0"/>
              <a:t> </a:t>
            </a:r>
            <a:r>
              <a:rPr dirty="0" err="1"/>
              <a:t>reden</a:t>
            </a:r>
            <a:r>
              <a:rPr dirty="0"/>
              <a:t> </a:t>
            </a:r>
            <a:r>
              <a:rPr dirty="0" err="1"/>
              <a:t>empfindet</a:t>
            </a:r>
            <a:r>
              <a:rPr dirty="0"/>
              <a:t>. Die Person </a:t>
            </a:r>
            <a:r>
              <a:rPr dirty="0" err="1"/>
              <a:t>kann</a:t>
            </a:r>
            <a:r>
              <a:rPr dirty="0"/>
              <a:t> </a:t>
            </a:r>
            <a:r>
              <a:rPr dirty="0" err="1"/>
              <a:t>jetzt</a:t>
            </a:r>
            <a:r>
              <a:rPr dirty="0"/>
              <a:t> seine Hand </a:t>
            </a:r>
            <a:r>
              <a:rPr dirty="0" err="1"/>
              <a:t>ausstrecken</a:t>
            </a:r>
            <a:r>
              <a:rPr dirty="0"/>
              <a:t> und die </a:t>
            </a:r>
            <a:r>
              <a:rPr dirty="0" err="1"/>
              <a:t>Entfernung</a:t>
            </a:r>
            <a:r>
              <a:rPr dirty="0"/>
              <a:t> </a:t>
            </a:r>
            <a:r>
              <a:rPr dirty="0" err="1"/>
              <a:t>wird</a:t>
            </a:r>
            <a:r>
              <a:rPr dirty="0"/>
              <a:t> ca. </a:t>
            </a:r>
            <a:r>
              <a:rPr dirty="0" err="1"/>
              <a:t>eine</a:t>
            </a:r>
            <a:r>
              <a:rPr dirty="0"/>
              <a:t> </a:t>
            </a:r>
            <a:r>
              <a:rPr dirty="0" err="1"/>
              <a:t>Armlänge</a:t>
            </a:r>
            <a:r>
              <a:rPr dirty="0"/>
              <a:t> sein.</a:t>
            </a:r>
            <a:br>
              <a:rPr dirty="0"/>
            </a:br>
            <a:r>
              <a:rPr dirty="0"/>
              <a:t>Danach </a:t>
            </a:r>
            <a:r>
              <a:rPr dirty="0" err="1"/>
              <a:t>geht</a:t>
            </a:r>
            <a:r>
              <a:rPr dirty="0"/>
              <a:t> die Person die </a:t>
            </a:r>
            <a:r>
              <a:rPr dirty="0" err="1"/>
              <a:t>gelaufen</a:t>
            </a:r>
            <a:r>
              <a:rPr dirty="0"/>
              <a:t> </a:t>
            </a:r>
            <a:r>
              <a:rPr dirty="0" err="1"/>
              <a:t>ist</a:t>
            </a:r>
            <a:r>
              <a:rPr dirty="0"/>
              <a:t> auf </a:t>
            </a:r>
            <a:r>
              <a:rPr dirty="0" err="1"/>
              <a:t>einen</a:t>
            </a:r>
            <a:r>
              <a:rPr dirty="0"/>
              <a:t> </a:t>
            </a:r>
            <a:r>
              <a:rPr dirty="0" err="1"/>
              <a:t>Abstand</a:t>
            </a:r>
            <a:r>
              <a:rPr dirty="0"/>
              <a:t> von </a:t>
            </a:r>
            <a:r>
              <a:rPr dirty="0" err="1"/>
              <a:t>einer</a:t>
            </a:r>
            <a:r>
              <a:rPr dirty="0"/>
              <a:t> </a:t>
            </a:r>
            <a:r>
              <a:rPr dirty="0" err="1"/>
              <a:t>Ellenbogenlänge</a:t>
            </a:r>
            <a:r>
              <a:rPr dirty="0"/>
              <a:t>, </a:t>
            </a:r>
            <a:r>
              <a:rPr dirty="0" err="1"/>
              <a:t>halten</a:t>
            </a:r>
            <a:r>
              <a:rPr dirty="0"/>
              <a:t> das </a:t>
            </a:r>
            <a:r>
              <a:rPr dirty="0" err="1"/>
              <a:t>kurz</a:t>
            </a:r>
            <a:r>
              <a:rPr dirty="0"/>
              <a:t> (10-20 </a:t>
            </a:r>
            <a:r>
              <a:rPr dirty="0" err="1"/>
              <a:t>sek</a:t>
            </a:r>
            <a:r>
              <a:rPr dirty="0"/>
              <a:t>) und </a:t>
            </a:r>
            <a:r>
              <a:rPr dirty="0" err="1"/>
              <a:t>gehen</a:t>
            </a:r>
            <a:r>
              <a:rPr dirty="0"/>
              <a:t> </a:t>
            </a:r>
            <a:r>
              <a:rPr dirty="0" err="1"/>
              <a:t>dann</a:t>
            </a:r>
            <a:r>
              <a:rPr dirty="0"/>
              <a:t> </a:t>
            </a:r>
            <a:r>
              <a:rPr dirty="0" err="1"/>
              <a:t>wieder</a:t>
            </a:r>
            <a:r>
              <a:rPr dirty="0"/>
              <a:t> auf die </a:t>
            </a:r>
            <a:r>
              <a:rPr dirty="0" err="1"/>
              <a:t>Armlänge</a:t>
            </a:r>
            <a:r>
              <a:rPr dirty="0"/>
              <a:t>. </a:t>
            </a:r>
            <a:r>
              <a:rPr dirty="0" err="1"/>
              <a:t>unterhalten</a:t>
            </a:r>
            <a:r>
              <a:rPr dirty="0"/>
              <a:t> die </a:t>
            </a:r>
            <a:r>
              <a:rPr dirty="0" err="1"/>
              <a:t>beiden</a:t>
            </a:r>
            <a:r>
              <a:rPr dirty="0"/>
              <a:t> </a:t>
            </a:r>
            <a:r>
              <a:rPr dirty="0" err="1"/>
              <a:t>sich</a:t>
            </a:r>
            <a:r>
              <a:rPr dirty="0"/>
              <a:t> </a:t>
            </a:r>
            <a:r>
              <a:rPr dirty="0" err="1"/>
              <a:t>wie</a:t>
            </a:r>
            <a:r>
              <a:rPr dirty="0"/>
              <a:t> </a:t>
            </a:r>
            <a:r>
              <a:rPr dirty="0" err="1"/>
              <a:t>sich</a:t>
            </a:r>
            <a:r>
              <a:rPr dirty="0"/>
              <a:t> das </a:t>
            </a:r>
            <a:r>
              <a:rPr dirty="0" err="1"/>
              <a:t>angefühlt</a:t>
            </a:r>
            <a:r>
              <a:rPr dirty="0"/>
              <a:t> hat. Was </a:t>
            </a:r>
            <a:r>
              <a:rPr dirty="0" err="1"/>
              <a:t>haben</a:t>
            </a:r>
            <a:r>
              <a:rPr dirty="0"/>
              <a:t> </a:t>
            </a:r>
            <a:r>
              <a:rPr dirty="0" err="1"/>
              <a:t>sie</a:t>
            </a:r>
            <a:r>
              <a:rPr dirty="0"/>
              <a:t> </a:t>
            </a:r>
            <a:r>
              <a:rPr dirty="0" err="1"/>
              <a:t>beobachtet</a:t>
            </a:r>
            <a:r>
              <a:rPr dirty="0"/>
              <a:t> </a:t>
            </a:r>
            <a:r>
              <a:rPr dirty="0" err="1"/>
              <a:t>beim</a:t>
            </a:r>
            <a:r>
              <a:rPr dirty="0"/>
              <a:t> </a:t>
            </a:r>
            <a:r>
              <a:rPr dirty="0" err="1"/>
              <a:t>anderen</a:t>
            </a:r>
            <a:r>
              <a:rPr dirty="0"/>
              <a:t> und </a:t>
            </a:r>
            <a:r>
              <a:rPr dirty="0" err="1"/>
              <a:t>bei</a:t>
            </a:r>
            <a:r>
              <a:rPr dirty="0"/>
              <a:t> </a:t>
            </a:r>
            <a:r>
              <a:rPr dirty="0" err="1"/>
              <a:t>sich</a:t>
            </a:r>
            <a:r>
              <a:rPr dirty="0"/>
              <a:t> </a:t>
            </a:r>
            <a:r>
              <a:rPr dirty="0" err="1"/>
              <a:t>selbst</a:t>
            </a:r>
            <a:r>
              <a:rPr dirty="0"/>
              <a:t>.</a:t>
            </a:r>
          </a:p>
          <a:p>
            <a:endParaRPr dirty="0"/>
          </a:p>
          <a:p>
            <a:r>
              <a:rPr dirty="0"/>
              <a:t>Ziel der </a:t>
            </a:r>
            <a:r>
              <a:rPr dirty="0" err="1"/>
              <a:t>Übung</a:t>
            </a:r>
            <a:r>
              <a:rPr dirty="0"/>
              <a:t> </a:t>
            </a:r>
            <a:r>
              <a:rPr dirty="0" err="1"/>
              <a:t>ist</a:t>
            </a:r>
            <a:r>
              <a:rPr dirty="0"/>
              <a:t> </a:t>
            </a:r>
            <a:r>
              <a:rPr dirty="0" err="1"/>
              <a:t>zu</a:t>
            </a:r>
            <a:r>
              <a:rPr dirty="0"/>
              <a:t> </a:t>
            </a:r>
            <a:r>
              <a:rPr dirty="0" err="1"/>
              <a:t>merken</a:t>
            </a:r>
            <a:r>
              <a:rPr dirty="0"/>
              <a:t> </a:t>
            </a:r>
            <a:r>
              <a:rPr dirty="0" err="1"/>
              <a:t>wie</a:t>
            </a:r>
            <a:r>
              <a:rPr dirty="0"/>
              <a:t> </a:t>
            </a:r>
            <a:r>
              <a:rPr dirty="0" err="1"/>
              <a:t>unangenehm</a:t>
            </a:r>
            <a:r>
              <a:rPr dirty="0"/>
              <a:t> </a:t>
            </a:r>
            <a:r>
              <a:rPr dirty="0" err="1"/>
              <a:t>sich</a:t>
            </a:r>
            <a:r>
              <a:rPr dirty="0"/>
              <a:t> </a:t>
            </a:r>
            <a:r>
              <a:rPr dirty="0" err="1"/>
              <a:t>eine</a:t>
            </a:r>
            <a:r>
              <a:rPr dirty="0"/>
              <a:t> </a:t>
            </a:r>
            <a:r>
              <a:rPr dirty="0" err="1"/>
              <a:t>Grenzverletzung</a:t>
            </a:r>
            <a:r>
              <a:rPr dirty="0"/>
              <a:t> </a:t>
            </a:r>
            <a:r>
              <a:rPr dirty="0" err="1"/>
              <a:t>anfühlt</a:t>
            </a:r>
            <a:r>
              <a:rPr dirty="0"/>
              <a:t>.</a:t>
            </a:r>
          </a:p>
          <a:p>
            <a:r>
              <a:rPr dirty="0"/>
              <a:t>Mit der Folie </a:t>
            </a:r>
            <a:r>
              <a:rPr dirty="0" err="1"/>
              <a:t>kann</a:t>
            </a:r>
            <a:r>
              <a:rPr dirty="0"/>
              <a:t> </a:t>
            </a:r>
            <a:r>
              <a:rPr dirty="0" err="1"/>
              <a:t>jetzt</a:t>
            </a:r>
            <a:r>
              <a:rPr dirty="0"/>
              <a:t> </a:t>
            </a:r>
            <a:r>
              <a:rPr dirty="0" err="1"/>
              <a:t>nochmal</a:t>
            </a:r>
            <a:r>
              <a:rPr dirty="0"/>
              <a:t> </a:t>
            </a:r>
            <a:r>
              <a:rPr dirty="0" err="1"/>
              <a:t>kurz</a:t>
            </a:r>
            <a:r>
              <a:rPr dirty="0"/>
              <a:t> die </a:t>
            </a:r>
            <a:r>
              <a:rPr dirty="0" err="1"/>
              <a:t>Variablen</a:t>
            </a:r>
            <a:r>
              <a:rPr dirty="0"/>
              <a:t> der </a:t>
            </a:r>
            <a:r>
              <a:rPr dirty="0" err="1"/>
              <a:t>Nähe</a:t>
            </a:r>
            <a:r>
              <a:rPr dirty="0"/>
              <a:t> und </a:t>
            </a:r>
            <a:r>
              <a:rPr dirty="0" err="1"/>
              <a:t>Distanz</a:t>
            </a:r>
            <a:r>
              <a:rPr dirty="0"/>
              <a:t> </a:t>
            </a:r>
            <a:r>
              <a:rPr dirty="0" err="1"/>
              <a:t>aufgefrischt</a:t>
            </a:r>
            <a:r>
              <a:rPr dirty="0"/>
              <a:t> </a:t>
            </a:r>
            <a:r>
              <a:rPr dirty="0" err="1"/>
              <a:t>werden</a:t>
            </a:r>
            <a:r>
              <a:rPr dirty="0"/>
              <a:t>. </a:t>
            </a:r>
          </a:p>
          <a:p>
            <a:r>
              <a:rPr dirty="0" err="1"/>
              <a:t>Wesentlich</a:t>
            </a:r>
            <a:r>
              <a:rPr dirty="0"/>
              <a:t> </a:t>
            </a:r>
            <a:r>
              <a:rPr dirty="0" err="1"/>
              <a:t>ist</a:t>
            </a:r>
            <a:r>
              <a:rPr dirty="0"/>
              <a:t> </a:t>
            </a:r>
            <a:r>
              <a:rPr dirty="0" err="1"/>
              <a:t>dabei</a:t>
            </a:r>
            <a:r>
              <a:rPr dirty="0"/>
              <a:t> </a:t>
            </a:r>
            <a:r>
              <a:rPr dirty="0" err="1"/>
              <a:t>hervorzuheben</a:t>
            </a:r>
            <a:r>
              <a:rPr dirty="0"/>
              <a:t>, </a:t>
            </a:r>
            <a:r>
              <a:rPr dirty="0" err="1"/>
              <a:t>dass</a:t>
            </a:r>
            <a:r>
              <a:rPr dirty="0"/>
              <a:t> das </a:t>
            </a:r>
            <a:r>
              <a:rPr dirty="0" err="1"/>
              <a:t>Nähe</a:t>
            </a:r>
            <a:r>
              <a:rPr dirty="0"/>
              <a:t> und </a:t>
            </a:r>
            <a:r>
              <a:rPr dirty="0" err="1"/>
              <a:t>Distanzempfinden</a:t>
            </a:r>
            <a:r>
              <a:rPr dirty="0"/>
              <a:t> </a:t>
            </a:r>
            <a:r>
              <a:rPr dirty="0" err="1"/>
              <a:t>individuell</a:t>
            </a:r>
            <a:r>
              <a:rPr dirty="0"/>
              <a:t> </a:t>
            </a:r>
            <a:r>
              <a:rPr dirty="0" err="1"/>
              <a:t>ist</a:t>
            </a:r>
            <a:r>
              <a:rPr dirty="0"/>
              <a:t> und </a:t>
            </a:r>
            <a:r>
              <a:rPr dirty="0" err="1"/>
              <a:t>viel</a:t>
            </a:r>
            <a:r>
              <a:rPr dirty="0"/>
              <a:t> </a:t>
            </a:r>
            <a:r>
              <a:rPr dirty="0" err="1"/>
              <a:t>mit</a:t>
            </a:r>
            <a:r>
              <a:rPr dirty="0"/>
              <a:t> der </a:t>
            </a:r>
            <a:r>
              <a:rPr dirty="0" err="1"/>
              <a:t>Geschichte</a:t>
            </a:r>
            <a:r>
              <a:rPr dirty="0"/>
              <a:t> von Menschen </a:t>
            </a:r>
            <a:r>
              <a:rPr dirty="0" err="1"/>
              <a:t>zu</a:t>
            </a:r>
            <a:r>
              <a:rPr dirty="0"/>
              <a:t> tun hat.</a:t>
            </a:r>
          </a:p>
          <a:p>
            <a:endParaRPr dirty="0"/>
          </a:p>
          <a:p>
            <a:r>
              <a:rPr dirty="0" err="1"/>
              <a:t>Wichtig</a:t>
            </a:r>
            <a:r>
              <a:rPr dirty="0"/>
              <a:t> </a:t>
            </a:r>
            <a:r>
              <a:rPr dirty="0" err="1"/>
              <a:t>ist</a:t>
            </a:r>
            <a:r>
              <a:rPr dirty="0"/>
              <a:t> </a:t>
            </a:r>
            <a:r>
              <a:rPr dirty="0" err="1"/>
              <a:t>dass</a:t>
            </a:r>
            <a:r>
              <a:rPr dirty="0"/>
              <a:t> </a:t>
            </a:r>
            <a:r>
              <a:rPr dirty="0" err="1"/>
              <a:t>wir</a:t>
            </a:r>
            <a:r>
              <a:rPr dirty="0"/>
              <a:t> in </a:t>
            </a:r>
            <a:r>
              <a:rPr dirty="0" err="1"/>
              <a:t>unserer</a:t>
            </a:r>
            <a:r>
              <a:rPr dirty="0"/>
              <a:t> </a:t>
            </a:r>
            <a:r>
              <a:rPr dirty="0" err="1"/>
              <a:t>Freizeit</a:t>
            </a:r>
            <a:r>
              <a:rPr dirty="0"/>
              <a:t> </a:t>
            </a:r>
            <a:r>
              <a:rPr dirty="0" err="1"/>
              <a:t>eine</a:t>
            </a:r>
            <a:r>
              <a:rPr dirty="0"/>
              <a:t> </a:t>
            </a:r>
            <a:r>
              <a:rPr dirty="0" err="1"/>
              <a:t>Atmosphäre</a:t>
            </a:r>
            <a:r>
              <a:rPr dirty="0"/>
              <a:t> der </a:t>
            </a:r>
            <a:r>
              <a:rPr dirty="0" err="1"/>
              <a:t>Grenzachtung</a:t>
            </a:r>
            <a:r>
              <a:rPr dirty="0"/>
              <a:t> </a:t>
            </a:r>
            <a:r>
              <a:rPr dirty="0" err="1"/>
              <a:t>haben</a:t>
            </a:r>
            <a:r>
              <a:rPr dirty="0"/>
              <a:t> und </a:t>
            </a:r>
            <a:r>
              <a:rPr dirty="0" err="1"/>
              <a:t>entsprechend</a:t>
            </a:r>
            <a:r>
              <a:rPr dirty="0"/>
              <a:t> </a:t>
            </a:r>
            <a:r>
              <a:rPr dirty="0" err="1"/>
              <a:t>auch</a:t>
            </a:r>
            <a:r>
              <a:rPr dirty="0"/>
              <a:t> </a:t>
            </a:r>
            <a:r>
              <a:rPr dirty="0" err="1"/>
              <a:t>danach</a:t>
            </a:r>
            <a:r>
              <a:rPr dirty="0"/>
              <a:t> leben. </a:t>
            </a:r>
            <a:r>
              <a:rPr dirty="0" err="1"/>
              <a:t>Sprich</a:t>
            </a:r>
            <a:r>
              <a:rPr dirty="0"/>
              <a:t> </a:t>
            </a:r>
            <a:r>
              <a:rPr dirty="0" err="1"/>
              <a:t>wenn</a:t>
            </a:r>
            <a:r>
              <a:rPr dirty="0"/>
              <a:t> </a:t>
            </a:r>
            <a:r>
              <a:rPr dirty="0" err="1"/>
              <a:t>ein</a:t>
            </a:r>
            <a:r>
              <a:rPr dirty="0"/>
              <a:t> </a:t>
            </a:r>
            <a:r>
              <a:rPr dirty="0" err="1"/>
              <a:t>Teilnehmer</a:t>
            </a:r>
            <a:r>
              <a:rPr dirty="0"/>
              <a:t> es </a:t>
            </a:r>
            <a:r>
              <a:rPr dirty="0" err="1"/>
              <a:t>zu</a:t>
            </a:r>
            <a:r>
              <a:rPr dirty="0"/>
              <a:t> </a:t>
            </a:r>
            <a:r>
              <a:rPr dirty="0" err="1"/>
              <a:t>eng</a:t>
            </a:r>
            <a:r>
              <a:rPr dirty="0"/>
              <a:t> </a:t>
            </a:r>
            <a:r>
              <a:rPr dirty="0" err="1"/>
              <a:t>ist</a:t>
            </a:r>
            <a:r>
              <a:rPr dirty="0"/>
              <a:t>, </a:t>
            </a:r>
            <a:r>
              <a:rPr dirty="0" err="1"/>
              <a:t>dann</a:t>
            </a:r>
            <a:r>
              <a:rPr dirty="0"/>
              <a:t> </a:t>
            </a:r>
            <a:r>
              <a:rPr dirty="0" err="1"/>
              <a:t>schaffen</a:t>
            </a:r>
            <a:r>
              <a:rPr dirty="0"/>
              <a:t> </a:t>
            </a:r>
            <a:r>
              <a:rPr dirty="0" err="1"/>
              <a:t>wir</a:t>
            </a:r>
            <a:r>
              <a:rPr dirty="0"/>
              <a:t> </a:t>
            </a:r>
            <a:r>
              <a:rPr dirty="0" err="1"/>
              <a:t>als</a:t>
            </a:r>
            <a:r>
              <a:rPr dirty="0"/>
              <a:t> Mitarbeiter </a:t>
            </a:r>
            <a:r>
              <a:rPr dirty="0" err="1"/>
              <a:t>ihm</a:t>
            </a:r>
            <a:r>
              <a:rPr dirty="0"/>
              <a:t> </a:t>
            </a:r>
            <a:r>
              <a:rPr dirty="0" err="1"/>
              <a:t>mehr</a:t>
            </a:r>
            <a:r>
              <a:rPr dirty="0"/>
              <a:t> Raum … </a:t>
            </a:r>
          </a:p>
          <a:p>
            <a:endParaRPr dirty="0"/>
          </a:p>
          <a:p>
            <a:r>
              <a:rPr dirty="0"/>
              <a:t>Für </a:t>
            </a:r>
            <a:r>
              <a:rPr dirty="0" err="1"/>
              <a:t>Missbrauchopfer</a:t>
            </a:r>
            <a:r>
              <a:rPr dirty="0"/>
              <a:t> hat das oft </a:t>
            </a:r>
            <a:r>
              <a:rPr dirty="0" err="1"/>
              <a:t>auch</a:t>
            </a:r>
            <a:r>
              <a:rPr dirty="0"/>
              <a:t> </a:t>
            </a:r>
            <a:r>
              <a:rPr dirty="0" err="1"/>
              <a:t>Auswirkungen</a:t>
            </a:r>
            <a:r>
              <a:rPr dirty="0"/>
              <a:t> auf </a:t>
            </a:r>
            <a:r>
              <a:rPr dirty="0" err="1"/>
              <a:t>ihr</a:t>
            </a:r>
            <a:r>
              <a:rPr dirty="0"/>
              <a:t> </a:t>
            </a:r>
            <a:r>
              <a:rPr dirty="0" err="1"/>
              <a:t>NÄhe-Distanzempfinden</a:t>
            </a:r>
            <a:r>
              <a:rPr dirty="0"/>
              <a:t>. Auch </a:t>
            </a:r>
            <a:r>
              <a:rPr dirty="0" err="1"/>
              <a:t>wenn</a:t>
            </a:r>
            <a:r>
              <a:rPr dirty="0"/>
              <a:t> das </a:t>
            </a:r>
            <a:r>
              <a:rPr dirty="0" err="1"/>
              <a:t>sehr</a:t>
            </a:r>
            <a:r>
              <a:rPr dirty="0"/>
              <a:t> </a:t>
            </a:r>
            <a:r>
              <a:rPr dirty="0" err="1"/>
              <a:t>individuell</a:t>
            </a:r>
            <a:r>
              <a:rPr dirty="0"/>
              <a:t> </a:t>
            </a:r>
            <a:r>
              <a:rPr dirty="0" err="1"/>
              <a:t>ist</a:t>
            </a:r>
            <a:r>
              <a:rPr dirty="0"/>
              <a:t>, </a:t>
            </a:r>
            <a:r>
              <a:rPr dirty="0" err="1"/>
              <a:t>brauchen</a:t>
            </a:r>
            <a:r>
              <a:rPr dirty="0"/>
              <a:t> </a:t>
            </a:r>
            <a:r>
              <a:rPr dirty="0" err="1"/>
              <a:t>viele</a:t>
            </a:r>
            <a:r>
              <a:rPr dirty="0"/>
              <a:t> </a:t>
            </a:r>
            <a:r>
              <a:rPr dirty="0" err="1"/>
              <a:t>zum</a:t>
            </a:r>
            <a:r>
              <a:rPr dirty="0"/>
              <a:t> Schutz </a:t>
            </a:r>
            <a:r>
              <a:rPr dirty="0" err="1"/>
              <a:t>mehr</a:t>
            </a:r>
            <a:r>
              <a:rPr dirty="0"/>
              <a:t> </a:t>
            </a:r>
            <a:r>
              <a:rPr dirty="0" err="1"/>
              <a:t>Distanz</a:t>
            </a:r>
            <a:r>
              <a:rPr dirty="0"/>
              <a:t>, um Sicherheit </a:t>
            </a:r>
            <a:r>
              <a:rPr dirty="0" err="1"/>
              <a:t>zu</a:t>
            </a:r>
            <a:r>
              <a:rPr dirty="0"/>
              <a:t> </a:t>
            </a:r>
            <a:r>
              <a:rPr dirty="0" err="1"/>
              <a:t>erleben</a:t>
            </a:r>
            <a:r>
              <a:rPr dirty="0"/>
              <a:t>.</a:t>
            </a:r>
          </a:p>
          <a:p>
            <a:endParaRPr dirty="0"/>
          </a:p>
          <a:p>
            <a:endParaRPr dirty="0"/>
          </a:p>
          <a:p>
            <a:r>
              <a:rPr dirty="0"/>
              <a:t>Optional:</a:t>
            </a:r>
          </a:p>
          <a:p>
            <a:r>
              <a:rPr dirty="0"/>
              <a:t>Hier </a:t>
            </a:r>
            <a:r>
              <a:rPr dirty="0" err="1"/>
              <a:t>könnt</a:t>
            </a:r>
            <a:r>
              <a:rPr dirty="0"/>
              <a:t> </a:t>
            </a:r>
            <a:r>
              <a:rPr dirty="0" err="1"/>
              <a:t>ihr</a:t>
            </a:r>
            <a:r>
              <a:rPr dirty="0"/>
              <a:t> </a:t>
            </a:r>
            <a:r>
              <a:rPr dirty="0" err="1"/>
              <a:t>auch</a:t>
            </a:r>
            <a:r>
              <a:rPr dirty="0"/>
              <a:t> </a:t>
            </a:r>
            <a:r>
              <a:rPr dirty="0" err="1"/>
              <a:t>eine</a:t>
            </a:r>
            <a:r>
              <a:rPr dirty="0"/>
              <a:t> 5 min </a:t>
            </a:r>
            <a:r>
              <a:rPr dirty="0" err="1"/>
              <a:t>Arbeits</a:t>
            </a:r>
            <a:r>
              <a:rPr dirty="0"/>
              <a:t>-Session  </a:t>
            </a:r>
            <a:r>
              <a:rPr dirty="0" err="1"/>
              <a:t>einfügen</a:t>
            </a:r>
            <a:r>
              <a:rPr dirty="0"/>
              <a:t> wo </a:t>
            </a:r>
            <a:r>
              <a:rPr dirty="0" err="1"/>
              <a:t>ihr</a:t>
            </a:r>
            <a:r>
              <a:rPr dirty="0"/>
              <a:t> in </a:t>
            </a:r>
            <a:r>
              <a:rPr dirty="0" err="1"/>
              <a:t>einer</a:t>
            </a:r>
            <a:r>
              <a:rPr dirty="0"/>
              <a:t> </a:t>
            </a:r>
            <a:r>
              <a:rPr dirty="0" err="1"/>
              <a:t>kleinen</a:t>
            </a:r>
            <a:r>
              <a:rPr dirty="0"/>
              <a:t> Gruppe die </a:t>
            </a:r>
            <a:r>
              <a:rPr dirty="0" err="1"/>
              <a:t>Spiele</a:t>
            </a:r>
            <a:r>
              <a:rPr dirty="0"/>
              <a:t> </a:t>
            </a:r>
            <a:r>
              <a:rPr dirty="0" err="1"/>
              <a:t>bei</a:t>
            </a:r>
            <a:r>
              <a:rPr dirty="0"/>
              <a:t> </a:t>
            </a:r>
            <a:r>
              <a:rPr dirty="0" err="1"/>
              <a:t>euch</a:t>
            </a:r>
            <a:r>
              <a:rPr dirty="0"/>
              <a:t> auf der </a:t>
            </a:r>
            <a:r>
              <a:rPr dirty="0" err="1"/>
              <a:t>Freizeit</a:t>
            </a:r>
            <a:r>
              <a:rPr dirty="0"/>
              <a:t> </a:t>
            </a:r>
            <a:r>
              <a:rPr dirty="0" err="1"/>
              <a:t>Reflektiert</a:t>
            </a:r>
            <a:r>
              <a:rPr dirty="0"/>
              <a:t> </a:t>
            </a:r>
            <a:r>
              <a:rPr dirty="0" err="1"/>
              <a:t>wie</a:t>
            </a:r>
            <a:r>
              <a:rPr dirty="0"/>
              <a:t> stark </a:t>
            </a:r>
            <a:r>
              <a:rPr dirty="0" err="1"/>
              <a:t>hier</a:t>
            </a:r>
            <a:r>
              <a:rPr dirty="0"/>
              <a:t> </a:t>
            </a:r>
            <a:r>
              <a:rPr dirty="0" err="1"/>
              <a:t>Nähe</a:t>
            </a:r>
            <a:r>
              <a:rPr dirty="0"/>
              <a:t> und </a:t>
            </a:r>
            <a:r>
              <a:rPr dirty="0" err="1"/>
              <a:t>Distanz</a:t>
            </a:r>
            <a:r>
              <a:rPr dirty="0"/>
              <a:t> relevant </a:t>
            </a:r>
            <a:r>
              <a:rPr dirty="0" err="1"/>
              <a:t>ist</a:t>
            </a:r>
            <a:r>
              <a:rPr dirty="0"/>
              <a:t> und </a:t>
            </a:r>
            <a:r>
              <a:rPr dirty="0" err="1"/>
              <a:t>wie</a:t>
            </a:r>
            <a:r>
              <a:rPr dirty="0"/>
              <a:t> </a:t>
            </a:r>
            <a:r>
              <a:rPr dirty="0" err="1"/>
              <a:t>ihr</a:t>
            </a:r>
            <a:r>
              <a:rPr dirty="0"/>
              <a:t> </a:t>
            </a:r>
            <a:r>
              <a:rPr dirty="0" err="1"/>
              <a:t>damit</a:t>
            </a:r>
            <a:r>
              <a:rPr dirty="0"/>
              <a:t> gut </a:t>
            </a:r>
            <a:r>
              <a:rPr dirty="0" err="1"/>
              <a:t>umgehen</a:t>
            </a:r>
            <a:r>
              <a:rPr dirty="0"/>
              <a:t> </a:t>
            </a:r>
            <a:r>
              <a:rPr dirty="0" err="1"/>
              <a:t>könnt</a:t>
            </a:r>
            <a:r>
              <a:rPr dirty="0"/>
              <a:t>.</a:t>
            </a:r>
          </a:p>
          <a:p>
            <a:endParaRPr dirty="0"/>
          </a:p>
          <a:p>
            <a:endParaRPr dirty="0"/>
          </a:p>
          <a:p>
            <a:endParaRPr dirty="0"/>
          </a:p>
          <a:p>
            <a:r>
              <a:rPr dirty="0" err="1"/>
              <a:t>Nähe</a:t>
            </a:r>
            <a:r>
              <a:rPr dirty="0"/>
              <a:t>&amp; </a:t>
            </a:r>
            <a:r>
              <a:rPr dirty="0" err="1"/>
              <a:t>Distanz</a:t>
            </a:r>
            <a:r>
              <a:rPr dirty="0"/>
              <a:t> </a:t>
            </a:r>
            <a:r>
              <a:rPr dirty="0" err="1"/>
              <a:t>wird</a:t>
            </a:r>
            <a:r>
              <a:rPr dirty="0"/>
              <a:t> </a:t>
            </a:r>
            <a:r>
              <a:rPr dirty="0" err="1"/>
              <a:t>durch</a:t>
            </a:r>
            <a:r>
              <a:rPr dirty="0"/>
              <a:t> </a:t>
            </a:r>
            <a:r>
              <a:rPr dirty="0" err="1"/>
              <a:t>verschieden</a:t>
            </a:r>
            <a:r>
              <a:rPr dirty="0"/>
              <a:t> </a:t>
            </a:r>
            <a:r>
              <a:rPr dirty="0" err="1"/>
              <a:t>Faktoren</a:t>
            </a:r>
            <a:r>
              <a:rPr dirty="0"/>
              <a:t> </a:t>
            </a:r>
            <a:r>
              <a:rPr dirty="0" err="1"/>
              <a:t>beeinflusst</a:t>
            </a:r>
            <a:r>
              <a:rPr dirty="0"/>
              <a:t>:</a:t>
            </a:r>
          </a:p>
          <a:p>
            <a:endParaRPr dirty="0"/>
          </a:p>
          <a:p>
            <a:r>
              <a:rPr dirty="0" err="1"/>
              <a:t>Anlass</a:t>
            </a:r>
            <a:r>
              <a:rPr dirty="0"/>
              <a:t>:</a:t>
            </a:r>
          </a:p>
          <a:p>
            <a:r>
              <a:rPr dirty="0"/>
              <a:t>je </a:t>
            </a:r>
            <a:r>
              <a:rPr dirty="0" err="1"/>
              <a:t>nach</a:t>
            </a:r>
            <a:r>
              <a:rPr dirty="0"/>
              <a:t> dem </a:t>
            </a:r>
            <a:r>
              <a:rPr dirty="0" err="1"/>
              <a:t>bei</a:t>
            </a:r>
            <a:r>
              <a:rPr dirty="0"/>
              <a:t> </a:t>
            </a:r>
            <a:r>
              <a:rPr dirty="0" err="1"/>
              <a:t>welchem</a:t>
            </a:r>
            <a:r>
              <a:rPr dirty="0"/>
              <a:t> </a:t>
            </a:r>
            <a:r>
              <a:rPr dirty="0" err="1"/>
              <a:t>Anlass</a:t>
            </a:r>
            <a:r>
              <a:rPr dirty="0"/>
              <a:t> </a:t>
            </a:r>
            <a:r>
              <a:rPr dirty="0" err="1"/>
              <a:t>kann</a:t>
            </a:r>
            <a:r>
              <a:rPr dirty="0"/>
              <a:t> ich </a:t>
            </a:r>
            <a:r>
              <a:rPr dirty="0" err="1"/>
              <a:t>mehr</a:t>
            </a:r>
            <a:r>
              <a:rPr dirty="0"/>
              <a:t> </a:t>
            </a:r>
            <a:r>
              <a:rPr dirty="0" err="1"/>
              <a:t>oder</a:t>
            </a:r>
            <a:r>
              <a:rPr dirty="0"/>
              <a:t> </a:t>
            </a:r>
            <a:r>
              <a:rPr dirty="0" err="1"/>
              <a:t>weniger</a:t>
            </a:r>
            <a:r>
              <a:rPr dirty="0"/>
              <a:t> </a:t>
            </a:r>
            <a:r>
              <a:rPr dirty="0" err="1"/>
              <a:t>Nähe</a:t>
            </a:r>
            <a:r>
              <a:rPr dirty="0"/>
              <a:t> </a:t>
            </a:r>
            <a:r>
              <a:rPr dirty="0" err="1"/>
              <a:t>zulassen</a:t>
            </a:r>
            <a:r>
              <a:rPr dirty="0"/>
              <a:t>.</a:t>
            </a:r>
          </a:p>
          <a:p>
            <a:r>
              <a:rPr dirty="0" err="1"/>
              <a:t>z.B.</a:t>
            </a:r>
            <a:r>
              <a:rPr dirty="0"/>
              <a:t> </a:t>
            </a:r>
            <a:r>
              <a:rPr dirty="0" err="1"/>
              <a:t>bei</a:t>
            </a:r>
            <a:r>
              <a:rPr dirty="0"/>
              <a:t> dem Spiel war </a:t>
            </a:r>
            <a:r>
              <a:rPr dirty="0" err="1"/>
              <a:t>mehr</a:t>
            </a:r>
            <a:r>
              <a:rPr dirty="0"/>
              <a:t> </a:t>
            </a:r>
            <a:r>
              <a:rPr dirty="0" err="1"/>
              <a:t>Nähe</a:t>
            </a:r>
            <a:r>
              <a:rPr dirty="0"/>
              <a:t> </a:t>
            </a:r>
            <a:r>
              <a:rPr dirty="0" err="1"/>
              <a:t>möglich</a:t>
            </a:r>
            <a:r>
              <a:rPr dirty="0"/>
              <a:t>, da die Aufgabe </a:t>
            </a:r>
            <a:r>
              <a:rPr dirty="0" err="1"/>
              <a:t>gestellt</a:t>
            </a:r>
            <a:r>
              <a:rPr dirty="0"/>
              <a:t> war </a:t>
            </a:r>
            <a:r>
              <a:rPr dirty="0" err="1"/>
              <a:t>sich</a:t>
            </a:r>
            <a:r>
              <a:rPr dirty="0"/>
              <a:t> </a:t>
            </a:r>
            <a:r>
              <a:rPr dirty="0" err="1"/>
              <a:t>zu</a:t>
            </a:r>
            <a:r>
              <a:rPr dirty="0"/>
              <a:t> </a:t>
            </a:r>
            <a:r>
              <a:rPr dirty="0" err="1"/>
              <a:t>umarmen</a:t>
            </a:r>
            <a:r>
              <a:rPr dirty="0"/>
              <a:t> …</a:t>
            </a:r>
            <a:br>
              <a:rPr dirty="0"/>
            </a:br>
            <a:r>
              <a:rPr dirty="0" err="1"/>
              <a:t>wäre</a:t>
            </a:r>
            <a:r>
              <a:rPr dirty="0"/>
              <a:t> </a:t>
            </a:r>
            <a:r>
              <a:rPr dirty="0" err="1"/>
              <a:t>jemand</a:t>
            </a:r>
            <a:r>
              <a:rPr dirty="0"/>
              <a:t> auf der </a:t>
            </a:r>
            <a:r>
              <a:rPr dirty="0" err="1"/>
              <a:t>Einkaufsstraße</a:t>
            </a:r>
            <a:r>
              <a:rPr dirty="0"/>
              <a:t> auf </a:t>
            </a:r>
            <a:r>
              <a:rPr dirty="0" err="1"/>
              <a:t>mich</a:t>
            </a:r>
            <a:r>
              <a:rPr dirty="0"/>
              <a:t> </a:t>
            </a:r>
            <a:r>
              <a:rPr dirty="0" err="1"/>
              <a:t>zugekommen</a:t>
            </a:r>
            <a:r>
              <a:rPr dirty="0"/>
              <a:t>, </a:t>
            </a:r>
            <a:r>
              <a:rPr dirty="0" err="1"/>
              <a:t>dann</a:t>
            </a:r>
            <a:r>
              <a:rPr dirty="0"/>
              <a:t> </a:t>
            </a:r>
            <a:r>
              <a:rPr dirty="0" err="1"/>
              <a:t>wäre</a:t>
            </a:r>
            <a:r>
              <a:rPr dirty="0"/>
              <a:t> </a:t>
            </a:r>
            <a:r>
              <a:rPr dirty="0" err="1"/>
              <a:t>eine</a:t>
            </a:r>
            <a:r>
              <a:rPr dirty="0"/>
              <a:t> </a:t>
            </a:r>
            <a:r>
              <a:rPr dirty="0" err="1"/>
              <a:t>Umarmung</a:t>
            </a:r>
            <a:r>
              <a:rPr dirty="0"/>
              <a:t> </a:t>
            </a:r>
            <a:r>
              <a:rPr dirty="0" err="1"/>
              <a:t>ganz</a:t>
            </a:r>
            <a:r>
              <a:rPr dirty="0"/>
              <a:t> </a:t>
            </a:r>
            <a:r>
              <a:rPr dirty="0" err="1"/>
              <a:t>anders</a:t>
            </a:r>
            <a:r>
              <a:rPr dirty="0"/>
              <a:t> </a:t>
            </a:r>
            <a:r>
              <a:rPr dirty="0" err="1"/>
              <a:t>gewertet</a:t>
            </a:r>
            <a:r>
              <a:rPr dirty="0"/>
              <a:t> </a:t>
            </a:r>
            <a:r>
              <a:rPr dirty="0" err="1"/>
              <a:t>worden</a:t>
            </a:r>
            <a:r>
              <a:rPr dirty="0"/>
              <a:t>.</a:t>
            </a:r>
          </a:p>
          <a:p>
            <a:endParaRPr dirty="0"/>
          </a:p>
          <a:p>
            <a:r>
              <a:rPr dirty="0" err="1"/>
              <a:t>Beziehung</a:t>
            </a:r>
            <a:r>
              <a:rPr dirty="0"/>
              <a:t>:</a:t>
            </a:r>
          </a:p>
          <a:p>
            <a:r>
              <a:rPr dirty="0" err="1"/>
              <a:t>Welche</a:t>
            </a:r>
            <a:r>
              <a:rPr dirty="0"/>
              <a:t> </a:t>
            </a:r>
            <a:r>
              <a:rPr dirty="0" err="1"/>
              <a:t>Beziehung</a:t>
            </a:r>
            <a:r>
              <a:rPr dirty="0"/>
              <a:t> </a:t>
            </a:r>
            <a:r>
              <a:rPr dirty="0" err="1"/>
              <a:t>habe</a:t>
            </a:r>
            <a:r>
              <a:rPr dirty="0"/>
              <a:t> ich </a:t>
            </a:r>
            <a:r>
              <a:rPr dirty="0" err="1"/>
              <a:t>zu</a:t>
            </a:r>
            <a:r>
              <a:rPr dirty="0"/>
              <a:t> der Person die mir Nahe </a:t>
            </a:r>
            <a:r>
              <a:rPr dirty="0" err="1"/>
              <a:t>kommt</a:t>
            </a:r>
            <a:r>
              <a:rPr dirty="0"/>
              <a:t> </a:t>
            </a:r>
            <a:r>
              <a:rPr dirty="0" err="1"/>
              <a:t>entscheidet</a:t>
            </a:r>
            <a:r>
              <a:rPr dirty="0"/>
              <a:t> </a:t>
            </a:r>
            <a:r>
              <a:rPr dirty="0" err="1"/>
              <a:t>ebenfalls</a:t>
            </a:r>
            <a:r>
              <a:rPr dirty="0"/>
              <a:t> </a:t>
            </a:r>
            <a:r>
              <a:rPr dirty="0" err="1"/>
              <a:t>wieviel</a:t>
            </a:r>
            <a:r>
              <a:rPr dirty="0"/>
              <a:t> </a:t>
            </a:r>
            <a:r>
              <a:rPr dirty="0" err="1"/>
              <a:t>Nähe</a:t>
            </a:r>
            <a:r>
              <a:rPr dirty="0"/>
              <a:t> ich </a:t>
            </a:r>
            <a:r>
              <a:rPr dirty="0" err="1"/>
              <a:t>zulasse</a:t>
            </a:r>
            <a:r>
              <a:rPr dirty="0"/>
              <a:t>.</a:t>
            </a:r>
            <a:br>
              <a:rPr dirty="0"/>
            </a:br>
            <a:r>
              <a:rPr dirty="0" err="1"/>
              <a:t>Ist</a:t>
            </a:r>
            <a:r>
              <a:rPr dirty="0"/>
              <a:t> es </a:t>
            </a:r>
            <a:r>
              <a:rPr dirty="0" err="1"/>
              <a:t>wie</a:t>
            </a:r>
            <a:r>
              <a:rPr dirty="0"/>
              <a:t> </a:t>
            </a:r>
            <a:r>
              <a:rPr dirty="0" err="1"/>
              <a:t>bei</a:t>
            </a:r>
            <a:r>
              <a:rPr dirty="0"/>
              <a:t> dem Paar </a:t>
            </a:r>
            <a:r>
              <a:rPr dirty="0" err="1"/>
              <a:t>im</a:t>
            </a:r>
            <a:r>
              <a:rPr dirty="0"/>
              <a:t> Bild </a:t>
            </a:r>
            <a:r>
              <a:rPr dirty="0" err="1"/>
              <a:t>eine</a:t>
            </a:r>
            <a:r>
              <a:rPr dirty="0"/>
              <a:t> </a:t>
            </a:r>
            <a:r>
              <a:rPr dirty="0" err="1"/>
              <a:t>Liebesbeziehung</a:t>
            </a:r>
            <a:r>
              <a:rPr dirty="0"/>
              <a:t>, </a:t>
            </a:r>
            <a:r>
              <a:rPr dirty="0" err="1"/>
              <a:t>dann</a:t>
            </a:r>
            <a:r>
              <a:rPr dirty="0"/>
              <a:t> </a:t>
            </a:r>
            <a:r>
              <a:rPr dirty="0" err="1"/>
              <a:t>ist</a:t>
            </a:r>
            <a:r>
              <a:rPr dirty="0"/>
              <a:t> </a:t>
            </a:r>
            <a:r>
              <a:rPr dirty="0" err="1"/>
              <a:t>große</a:t>
            </a:r>
            <a:r>
              <a:rPr dirty="0"/>
              <a:t> </a:t>
            </a:r>
            <a:r>
              <a:rPr dirty="0" err="1"/>
              <a:t>Nähe</a:t>
            </a:r>
            <a:r>
              <a:rPr dirty="0"/>
              <a:t> </a:t>
            </a:r>
            <a:r>
              <a:rPr dirty="0" err="1"/>
              <a:t>sogar</a:t>
            </a:r>
            <a:r>
              <a:rPr dirty="0"/>
              <a:t> </a:t>
            </a:r>
            <a:r>
              <a:rPr dirty="0" err="1"/>
              <a:t>meist</a:t>
            </a:r>
            <a:r>
              <a:rPr dirty="0"/>
              <a:t> </a:t>
            </a:r>
            <a:r>
              <a:rPr dirty="0" err="1"/>
              <a:t>gewünscht</a:t>
            </a:r>
            <a:r>
              <a:rPr dirty="0"/>
              <a:t>.</a:t>
            </a:r>
            <a:br>
              <a:rPr dirty="0"/>
            </a:br>
            <a:r>
              <a:rPr dirty="0" err="1"/>
              <a:t>Ist</a:t>
            </a:r>
            <a:r>
              <a:rPr dirty="0"/>
              <a:t> es </a:t>
            </a:r>
            <a:r>
              <a:rPr dirty="0" err="1"/>
              <a:t>ein</a:t>
            </a:r>
            <a:r>
              <a:rPr dirty="0"/>
              <a:t> Lehrer der Schule, </a:t>
            </a:r>
            <a:r>
              <a:rPr dirty="0" err="1"/>
              <a:t>dann</a:t>
            </a:r>
            <a:r>
              <a:rPr dirty="0"/>
              <a:t> </a:t>
            </a:r>
            <a:r>
              <a:rPr dirty="0" err="1"/>
              <a:t>wäre</a:t>
            </a:r>
            <a:r>
              <a:rPr dirty="0"/>
              <a:t> das </a:t>
            </a:r>
            <a:r>
              <a:rPr dirty="0" err="1"/>
              <a:t>viel</a:t>
            </a:r>
            <a:r>
              <a:rPr dirty="0"/>
              <a:t> </a:t>
            </a:r>
            <a:r>
              <a:rPr dirty="0" err="1"/>
              <a:t>zu</a:t>
            </a:r>
            <a:r>
              <a:rPr dirty="0"/>
              <a:t> Nahe</a:t>
            </a:r>
          </a:p>
          <a:p>
            <a:endParaRPr dirty="0"/>
          </a:p>
          <a:p>
            <a:r>
              <a:rPr dirty="0"/>
              <a:t>Kultur:</a:t>
            </a:r>
          </a:p>
          <a:p>
            <a:r>
              <a:rPr dirty="0"/>
              <a:t>Die Kultur hat </a:t>
            </a:r>
            <a:r>
              <a:rPr dirty="0" err="1"/>
              <a:t>ebenfalls</a:t>
            </a:r>
            <a:r>
              <a:rPr dirty="0"/>
              <a:t> </a:t>
            </a:r>
            <a:r>
              <a:rPr dirty="0" err="1"/>
              <a:t>mit</a:t>
            </a:r>
            <a:r>
              <a:rPr dirty="0"/>
              <a:t> </a:t>
            </a:r>
            <a:r>
              <a:rPr dirty="0" err="1"/>
              <a:t>Nähe</a:t>
            </a:r>
            <a:r>
              <a:rPr dirty="0"/>
              <a:t> und </a:t>
            </a:r>
            <a:r>
              <a:rPr dirty="0" err="1"/>
              <a:t>Distanz</a:t>
            </a:r>
            <a:r>
              <a:rPr dirty="0"/>
              <a:t> </a:t>
            </a:r>
            <a:r>
              <a:rPr dirty="0" err="1"/>
              <a:t>zu</a:t>
            </a:r>
            <a:r>
              <a:rPr dirty="0"/>
              <a:t> tun. In der </a:t>
            </a:r>
            <a:r>
              <a:rPr dirty="0" err="1"/>
              <a:t>Westlichen</a:t>
            </a:r>
            <a:r>
              <a:rPr dirty="0"/>
              <a:t> Kultur </a:t>
            </a:r>
            <a:r>
              <a:rPr dirty="0" err="1"/>
              <a:t>haben</a:t>
            </a:r>
            <a:r>
              <a:rPr dirty="0"/>
              <a:t> </a:t>
            </a:r>
            <a:r>
              <a:rPr dirty="0" err="1"/>
              <a:t>wir</a:t>
            </a:r>
            <a:r>
              <a:rPr dirty="0"/>
              <a:t> </a:t>
            </a:r>
            <a:r>
              <a:rPr dirty="0" err="1"/>
              <a:t>meist</a:t>
            </a:r>
            <a:r>
              <a:rPr dirty="0"/>
              <a:t> </a:t>
            </a:r>
            <a:r>
              <a:rPr dirty="0" err="1"/>
              <a:t>einen</a:t>
            </a:r>
            <a:r>
              <a:rPr dirty="0"/>
              <a:t> </a:t>
            </a:r>
            <a:r>
              <a:rPr dirty="0" err="1"/>
              <a:t>Abstand</a:t>
            </a:r>
            <a:r>
              <a:rPr dirty="0"/>
              <a:t> von </a:t>
            </a:r>
            <a:r>
              <a:rPr dirty="0" err="1"/>
              <a:t>einer</a:t>
            </a:r>
            <a:r>
              <a:rPr dirty="0"/>
              <a:t> </a:t>
            </a:r>
            <a:r>
              <a:rPr dirty="0" err="1"/>
              <a:t>Armlänge</a:t>
            </a:r>
            <a:r>
              <a:rPr dirty="0"/>
              <a:t>, in </a:t>
            </a:r>
            <a:r>
              <a:rPr dirty="0" err="1"/>
              <a:t>anderen</a:t>
            </a:r>
            <a:r>
              <a:rPr dirty="0"/>
              <a:t> </a:t>
            </a:r>
            <a:r>
              <a:rPr dirty="0" err="1"/>
              <a:t>Kulturen</a:t>
            </a:r>
            <a:r>
              <a:rPr dirty="0"/>
              <a:t> </a:t>
            </a:r>
            <a:r>
              <a:rPr dirty="0" err="1"/>
              <a:t>kann</a:t>
            </a:r>
            <a:r>
              <a:rPr dirty="0"/>
              <a:t> das </a:t>
            </a:r>
            <a:r>
              <a:rPr dirty="0" err="1"/>
              <a:t>u.U.</a:t>
            </a:r>
            <a:r>
              <a:rPr dirty="0"/>
              <a:t> </a:t>
            </a:r>
            <a:r>
              <a:rPr dirty="0" err="1"/>
              <a:t>nur</a:t>
            </a:r>
            <a:r>
              <a:rPr dirty="0"/>
              <a:t> </a:t>
            </a:r>
            <a:r>
              <a:rPr dirty="0" err="1"/>
              <a:t>eine</a:t>
            </a:r>
            <a:r>
              <a:rPr dirty="0"/>
              <a:t> </a:t>
            </a:r>
            <a:r>
              <a:rPr dirty="0" err="1"/>
              <a:t>Ellenbogenlänge</a:t>
            </a:r>
            <a:r>
              <a:rPr dirty="0"/>
              <a:t> sein.</a:t>
            </a:r>
          </a:p>
          <a:p>
            <a:endParaRPr dirty="0"/>
          </a:p>
          <a:p>
            <a:r>
              <a:rPr dirty="0" err="1"/>
              <a:t>Persönlchkeit</a:t>
            </a:r>
            <a:r>
              <a:rPr dirty="0"/>
              <a:t>:</a:t>
            </a:r>
          </a:p>
          <a:p>
            <a:r>
              <a:rPr dirty="0"/>
              <a:t>Dazu </a:t>
            </a:r>
            <a:r>
              <a:rPr dirty="0" err="1"/>
              <a:t>kommt</a:t>
            </a:r>
            <a:r>
              <a:rPr dirty="0"/>
              <a:t> </a:t>
            </a:r>
            <a:r>
              <a:rPr dirty="0" err="1"/>
              <a:t>dass</a:t>
            </a:r>
            <a:r>
              <a:rPr dirty="0"/>
              <a:t> es </a:t>
            </a:r>
            <a:r>
              <a:rPr dirty="0" err="1"/>
              <a:t>einen</a:t>
            </a:r>
            <a:r>
              <a:rPr dirty="0"/>
              <a:t> </a:t>
            </a:r>
            <a:r>
              <a:rPr dirty="0" err="1"/>
              <a:t>indiviuellen</a:t>
            </a:r>
            <a:r>
              <a:rPr dirty="0"/>
              <a:t> Teil </a:t>
            </a:r>
            <a:r>
              <a:rPr dirty="0" err="1"/>
              <a:t>gibt</a:t>
            </a:r>
            <a:r>
              <a:rPr dirty="0"/>
              <a:t> der von </a:t>
            </a:r>
            <a:r>
              <a:rPr dirty="0" err="1"/>
              <a:t>meiner</a:t>
            </a:r>
            <a:r>
              <a:rPr dirty="0"/>
              <a:t> </a:t>
            </a:r>
            <a:r>
              <a:rPr dirty="0" err="1"/>
              <a:t>Persönlichkeit</a:t>
            </a:r>
            <a:r>
              <a:rPr dirty="0"/>
              <a:t> </a:t>
            </a:r>
            <a:r>
              <a:rPr dirty="0" err="1"/>
              <a:t>abhängt</a:t>
            </a:r>
            <a:r>
              <a:rPr dirty="0"/>
              <a:t>. </a:t>
            </a:r>
            <a:r>
              <a:rPr dirty="0" err="1"/>
              <a:t>Wird</a:t>
            </a:r>
            <a:r>
              <a:rPr dirty="0"/>
              <a:t> in </a:t>
            </a:r>
            <a:r>
              <a:rPr dirty="0" err="1"/>
              <a:t>meiner</a:t>
            </a:r>
            <a:r>
              <a:rPr dirty="0"/>
              <a:t> </a:t>
            </a:r>
            <a:r>
              <a:rPr dirty="0" err="1"/>
              <a:t>Familie</a:t>
            </a:r>
            <a:r>
              <a:rPr dirty="0"/>
              <a:t> </a:t>
            </a:r>
            <a:r>
              <a:rPr dirty="0" err="1"/>
              <a:t>große</a:t>
            </a:r>
            <a:r>
              <a:rPr dirty="0"/>
              <a:t> </a:t>
            </a:r>
            <a:r>
              <a:rPr dirty="0" err="1"/>
              <a:t>Nähe</a:t>
            </a:r>
            <a:r>
              <a:rPr dirty="0"/>
              <a:t> </a:t>
            </a:r>
            <a:r>
              <a:rPr dirty="0" err="1"/>
              <a:t>gelebt</a:t>
            </a:r>
            <a:r>
              <a:rPr dirty="0"/>
              <a:t>, </a:t>
            </a:r>
            <a:r>
              <a:rPr dirty="0" err="1"/>
              <a:t>dann</a:t>
            </a:r>
            <a:r>
              <a:rPr dirty="0"/>
              <a:t> </a:t>
            </a:r>
            <a:r>
              <a:rPr dirty="0" err="1"/>
              <a:t>ist</a:t>
            </a:r>
            <a:r>
              <a:rPr dirty="0"/>
              <a:t> </a:t>
            </a:r>
            <a:r>
              <a:rPr dirty="0" err="1"/>
              <a:t>Nähe</a:t>
            </a:r>
            <a:r>
              <a:rPr dirty="0"/>
              <a:t> für </a:t>
            </a:r>
            <a:r>
              <a:rPr dirty="0" err="1"/>
              <a:t>mich</a:t>
            </a:r>
            <a:r>
              <a:rPr dirty="0"/>
              <a:t> </a:t>
            </a:r>
            <a:r>
              <a:rPr dirty="0" err="1"/>
              <a:t>meist</a:t>
            </a:r>
            <a:r>
              <a:rPr dirty="0"/>
              <a:t> </a:t>
            </a:r>
            <a:r>
              <a:rPr dirty="0" err="1"/>
              <a:t>kein</a:t>
            </a:r>
            <a:r>
              <a:rPr dirty="0"/>
              <a:t> Problem.</a:t>
            </a:r>
            <a:br>
              <a:rPr dirty="0"/>
            </a:br>
            <a:r>
              <a:rPr dirty="0" err="1"/>
              <a:t>Persönlichkeit</a:t>
            </a:r>
            <a:r>
              <a:rPr dirty="0"/>
              <a:t> hat immer </a:t>
            </a:r>
            <a:r>
              <a:rPr dirty="0" err="1"/>
              <a:t>etwas</a:t>
            </a:r>
            <a:r>
              <a:rPr dirty="0"/>
              <a:t> </a:t>
            </a:r>
            <a:r>
              <a:rPr dirty="0" err="1"/>
              <a:t>mit</a:t>
            </a:r>
            <a:r>
              <a:rPr dirty="0"/>
              <a:t> der </a:t>
            </a:r>
            <a:r>
              <a:rPr dirty="0" err="1"/>
              <a:t>Geschichte</a:t>
            </a:r>
            <a:r>
              <a:rPr dirty="0"/>
              <a:t> </a:t>
            </a:r>
            <a:r>
              <a:rPr dirty="0" err="1"/>
              <a:t>zutun</a:t>
            </a:r>
            <a:r>
              <a:rPr dirty="0"/>
              <a:t> die </a:t>
            </a:r>
            <a:r>
              <a:rPr dirty="0" err="1"/>
              <a:t>ein</a:t>
            </a:r>
            <a:r>
              <a:rPr dirty="0"/>
              <a:t> Mensch hat.</a:t>
            </a:r>
          </a:p>
          <a:p>
            <a:r>
              <a:rPr dirty="0"/>
              <a:t>Stell </a:t>
            </a:r>
            <a:r>
              <a:rPr dirty="0" err="1"/>
              <a:t>dir</a:t>
            </a:r>
            <a:r>
              <a:rPr dirty="0"/>
              <a:t> </a:t>
            </a:r>
            <a:r>
              <a:rPr dirty="0" err="1"/>
              <a:t>vor</a:t>
            </a:r>
            <a:r>
              <a:rPr dirty="0"/>
              <a:t> du hast in </a:t>
            </a:r>
            <a:r>
              <a:rPr dirty="0" err="1"/>
              <a:t>deiner</a:t>
            </a:r>
            <a:r>
              <a:rPr dirty="0"/>
              <a:t> </a:t>
            </a:r>
            <a:r>
              <a:rPr dirty="0" err="1"/>
              <a:t>Lebensgeschichte</a:t>
            </a:r>
            <a:r>
              <a:rPr dirty="0"/>
              <a:t> </a:t>
            </a:r>
            <a:r>
              <a:rPr dirty="0" err="1"/>
              <a:t>eine</a:t>
            </a:r>
            <a:r>
              <a:rPr dirty="0"/>
              <a:t> </a:t>
            </a:r>
            <a:r>
              <a:rPr dirty="0" err="1"/>
              <a:t>Missbrauchserfahrung</a:t>
            </a:r>
            <a:r>
              <a:rPr dirty="0"/>
              <a:t>, was </a:t>
            </a:r>
            <a:r>
              <a:rPr dirty="0" err="1"/>
              <a:t>würde</a:t>
            </a:r>
            <a:r>
              <a:rPr dirty="0"/>
              <a:t> das </a:t>
            </a:r>
            <a:r>
              <a:rPr dirty="0" err="1"/>
              <a:t>mit</a:t>
            </a:r>
            <a:r>
              <a:rPr dirty="0"/>
              <a:t> </a:t>
            </a:r>
            <a:r>
              <a:rPr dirty="0" err="1"/>
              <a:t>deinem</a:t>
            </a:r>
            <a:r>
              <a:rPr dirty="0"/>
              <a:t> </a:t>
            </a:r>
            <a:r>
              <a:rPr dirty="0" err="1"/>
              <a:t>Nähe</a:t>
            </a:r>
            <a:r>
              <a:rPr dirty="0"/>
              <a:t> </a:t>
            </a:r>
            <a:r>
              <a:rPr dirty="0" err="1"/>
              <a:t>Distanz</a:t>
            </a:r>
            <a:r>
              <a:rPr dirty="0"/>
              <a:t> </a:t>
            </a:r>
            <a:r>
              <a:rPr dirty="0" err="1"/>
              <a:t>Verhalten</a:t>
            </a:r>
            <a:r>
              <a:rPr dirty="0"/>
              <a:t> </a:t>
            </a:r>
            <a:r>
              <a:rPr dirty="0" err="1"/>
              <a:t>machen</a:t>
            </a:r>
            <a:r>
              <a:rPr dirty="0"/>
              <a:t>.</a:t>
            </a:r>
          </a:p>
          <a:p>
            <a:endParaRPr dirty="0"/>
          </a:p>
          <a:p>
            <a:r>
              <a:rPr dirty="0"/>
              <a:t>Daher </a:t>
            </a:r>
            <a:r>
              <a:rPr dirty="0" err="1"/>
              <a:t>ist</a:t>
            </a:r>
            <a:r>
              <a:rPr dirty="0"/>
              <a:t> </a:t>
            </a:r>
            <a:r>
              <a:rPr dirty="0" err="1"/>
              <a:t>hier</a:t>
            </a:r>
            <a:r>
              <a:rPr dirty="0"/>
              <a:t> </a:t>
            </a:r>
            <a:r>
              <a:rPr dirty="0" err="1"/>
              <a:t>vorsicht</a:t>
            </a:r>
            <a:r>
              <a:rPr dirty="0"/>
              <a:t> </a:t>
            </a:r>
            <a:r>
              <a:rPr dirty="0" err="1"/>
              <a:t>geboten</a:t>
            </a:r>
            <a:r>
              <a:rPr dirty="0"/>
              <a:t>.</a:t>
            </a:r>
          </a:p>
          <a:p>
            <a:endParaRPr dirty="0"/>
          </a:p>
          <a:p>
            <a:r>
              <a:rPr dirty="0" err="1"/>
              <a:t>Nähe</a:t>
            </a:r>
            <a:r>
              <a:rPr dirty="0"/>
              <a:t> </a:t>
            </a:r>
            <a:r>
              <a:rPr dirty="0" err="1"/>
              <a:t>Distanz</a:t>
            </a:r>
            <a:r>
              <a:rPr dirty="0"/>
              <a:t> </a:t>
            </a:r>
            <a:r>
              <a:rPr dirty="0" err="1"/>
              <a:t>ist</a:t>
            </a:r>
            <a:r>
              <a:rPr dirty="0"/>
              <a:t> </a:t>
            </a:r>
            <a:r>
              <a:rPr dirty="0" err="1"/>
              <a:t>nicht</a:t>
            </a:r>
            <a:r>
              <a:rPr dirty="0"/>
              <a:t> für alle Gleich. Und </a:t>
            </a:r>
            <a:r>
              <a:rPr dirty="0" err="1"/>
              <a:t>wir</a:t>
            </a:r>
            <a:r>
              <a:rPr dirty="0"/>
              <a:t> </a:t>
            </a:r>
            <a:r>
              <a:rPr dirty="0" err="1"/>
              <a:t>wollen</a:t>
            </a:r>
            <a:r>
              <a:rPr dirty="0"/>
              <a:t> </a:t>
            </a:r>
            <a:r>
              <a:rPr dirty="0" err="1"/>
              <a:t>darauf</a:t>
            </a:r>
            <a:r>
              <a:rPr dirty="0"/>
              <a:t> </a:t>
            </a:r>
            <a:r>
              <a:rPr dirty="0" err="1"/>
              <a:t>achten</a:t>
            </a:r>
            <a:r>
              <a:rPr dirty="0"/>
              <a:t> </a:t>
            </a:r>
            <a:r>
              <a:rPr dirty="0" err="1"/>
              <a:t>dass</a:t>
            </a:r>
            <a:r>
              <a:rPr dirty="0"/>
              <a:t> Menschen </a:t>
            </a:r>
            <a:r>
              <a:rPr dirty="0" err="1"/>
              <a:t>ihre</a:t>
            </a:r>
            <a:r>
              <a:rPr dirty="0"/>
              <a:t> </a:t>
            </a:r>
            <a:r>
              <a:rPr dirty="0" err="1"/>
              <a:t>individuelle</a:t>
            </a:r>
            <a:r>
              <a:rPr dirty="0"/>
              <a:t> </a:t>
            </a:r>
            <a:r>
              <a:rPr dirty="0" err="1"/>
              <a:t>Grenze</a:t>
            </a:r>
            <a:r>
              <a:rPr dirty="0"/>
              <a:t> </a:t>
            </a:r>
            <a:r>
              <a:rPr dirty="0" err="1"/>
              <a:t>achten</a:t>
            </a:r>
            <a:r>
              <a:rPr dirty="0"/>
              <a:t> </a:t>
            </a:r>
            <a:r>
              <a:rPr dirty="0" err="1"/>
              <a:t>können</a:t>
            </a:r>
            <a:r>
              <a:rPr dirty="0"/>
              <a:t>.</a:t>
            </a:r>
          </a:p>
          <a:p>
            <a:r>
              <a:rPr dirty="0"/>
              <a:t>Das </a:t>
            </a:r>
            <a:r>
              <a:rPr dirty="0" err="1"/>
              <a:t>ist</a:t>
            </a:r>
            <a:r>
              <a:rPr dirty="0"/>
              <a:t> Aufgabe von </a:t>
            </a:r>
            <a:r>
              <a:rPr dirty="0" err="1"/>
              <a:t>uns</a:t>
            </a:r>
            <a:r>
              <a:rPr dirty="0"/>
              <a:t> </a:t>
            </a:r>
            <a:r>
              <a:rPr dirty="0" err="1"/>
              <a:t>Mitarbeitern</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xfrm>
            <a:off x="381000" y="685800"/>
            <a:ext cx="6096000" cy="3429000"/>
          </a:xfrm>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r>
              <a:t>Eine Präventive Maßnahme sind Verhaltensstandarts. D.h. Vereinbarungen wie ihr als Mitarbeiter mit verschiedenen Situationen umgeht. Die hier beschriebenen Verhaltensstandarts sind genereller Natur, die in vielen Situationen Anwendung finden. </a:t>
            </a:r>
          </a:p>
          <a:p>
            <a:r>
              <a:t>Gerne dürfen für verschiedene Individuelle Freizeitsituationen Verhaltensstandarts gesetzt werden. </a:t>
            </a:r>
          </a:p>
          <a:p>
            <a:endParaRPr/>
          </a:p>
          <a:p>
            <a:r>
              <a:t>Darauf müsst ihr nicht sehr Lange eingehen. Wesentlich ist hier diese nochmal als Wiederholung kurz anzureisen.</a:t>
            </a:r>
          </a:p>
          <a:p>
            <a:endParaRPr/>
          </a:p>
          <a:p>
            <a:endParaRPr/>
          </a:p>
          <a:p>
            <a:r>
              <a:t>Grenzen Achten</a:t>
            </a:r>
          </a:p>
          <a:p>
            <a:r>
              <a:t>Öffentlichkeit</a:t>
            </a:r>
          </a:p>
          <a:p>
            <a:r>
              <a:t>Fehlerkultur</a:t>
            </a:r>
          </a:p>
          <a:p>
            <a:r>
              <a:t>Sprache und Handeln</a:t>
            </a:r>
          </a:p>
          <a:p>
            <a:endParaRPr/>
          </a:p>
          <a:p>
            <a:r>
              <a:t>Wichtig, das klärt nicht alle Fälle.</a:t>
            </a:r>
          </a:p>
          <a:p>
            <a:r>
              <a:t>Vielmehr gilt es je nach Situation neue Standards zu entwerfen … </a:t>
            </a:r>
          </a:p>
          <a:p>
            <a:endParaRPr/>
          </a:p>
          <a:p>
            <a:r>
              <a:t>Bsp. Klettern …  Wie ziehen wir Gurte an …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381000" y="685800"/>
            <a:ext cx="6096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r>
              <a:t>Alt bekanntes Spiel. Im Folgenden kommen Fallbeispiele die die TN bewerten müssen. Wählt euch zwei passende Beispiele für eure Freizeit aus. Die anderen überspringt.</a:t>
            </a:r>
          </a:p>
          <a:p>
            <a:endParaRPr/>
          </a:p>
          <a:p>
            <a:r>
              <a:t>Wichtig! Es geht nicht darum schnell die Antwort zu geben, sondern seid dabei Moderator und moderiert zwischen den einzelnen Bewertungen. Meist zeichnet sich eine Hauptrichtung ab in die die TN bewerten. Meist gibt es aber auch eine Minderheitsmeinung. Fangt mit denen an und lasst euch erklären warum sie so gewertet haben.</a:t>
            </a:r>
          </a:p>
          <a:p>
            <a:r>
              <a:t>Am Ende löst ihr es auf, die Auflösungen hab ich euch bei den Fallbeispielen mit aufgeschrieben.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endParaRPr/>
          </a:p>
        </p:txBody>
      </p:sp>
      <p:sp>
        <p:nvSpPr>
          <p:cNvPr id="847" name="Shape 847"/>
          <p:cNvSpPr>
            <a:spLocks noGrp="1"/>
          </p:cNvSpPr>
          <p:nvPr>
            <p:ph type="body" sz="quarter" idx="1"/>
          </p:nvPr>
        </p:nvSpPr>
        <p:spPr>
          <a:prstGeom prst="rect">
            <a:avLst/>
          </a:prstGeom>
        </p:spPr>
        <p:txBody>
          <a:bodyPr/>
          <a:lstStyle/>
          <a:p>
            <a:r>
              <a:t>Dies ist wahrscheinlich ein recht einfaches Beispiel. Die meisten Leute werden hier mit geht nicht stimmen.</a:t>
            </a:r>
          </a:p>
          <a:p>
            <a:r>
              <a:t>Das Beispiel dient dazu, deutlich zu machen, dass wir Teilnehmer nicht fixieren dürfen, das ist deutlich Grenzüberschreitendes Verhalten und könnte sogar strafrechtlich relevant gewertet werden. Hier hört der Spaß tatsächlich auf! Klare und deutliche Intervention ist gefordert, Kind ist zu sichern und der Überfäller zu identifizieren. </a:t>
            </a:r>
          </a:p>
          <a:p>
            <a:r>
              <a:t>Problematisch in diesem Beispiel ist die Gewalt die angewendet wird um den Jungscharler ruhig zu stellen und zusätzlich, dass er auf dem Schoß des Überfällers gehalten wird. Solche Situationen können Kinder traumatisieren.</a:t>
            </a:r>
          </a:p>
          <a:p>
            <a:endParaRPr/>
          </a:p>
          <a:p>
            <a:r>
              <a:t>Kommt über das Thema ins Gespräch wie es z.B. bei Überfällen in Sachen Kinder- und Jugendschutz aussieht. Kann bei Überfällen der Kinder- und Jugendschutz sichergestellt werden? Wenn ja wie? </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noRot="1" noChangeAspect="1"/>
          </p:cNvSpPr>
          <p:nvPr>
            <p:ph type="sldImg"/>
          </p:nvPr>
        </p:nvSpPr>
        <p:spPr>
          <a:xfrm>
            <a:off x="381000" y="685800"/>
            <a:ext cx="6096000" cy="3429000"/>
          </a:xfrm>
          <a:prstGeom prst="rect">
            <a:avLst/>
          </a:prstGeom>
        </p:spPr>
        <p:txBody>
          <a:bodyPr/>
          <a:lstStyle/>
          <a:p>
            <a:endParaRPr/>
          </a:p>
        </p:txBody>
      </p:sp>
      <p:sp>
        <p:nvSpPr>
          <p:cNvPr id="869" name="Shape 869"/>
          <p:cNvSpPr>
            <a:spLocks noGrp="1"/>
          </p:cNvSpPr>
          <p:nvPr>
            <p:ph type="body" sz="quarter" idx="1"/>
          </p:nvPr>
        </p:nvSpPr>
        <p:spPr>
          <a:prstGeom prst="rect">
            <a:avLst/>
          </a:prstGeom>
        </p:spPr>
        <p:txBody>
          <a:bodyPr/>
          <a:lstStyle/>
          <a:p>
            <a:r>
              <a:t>Dieses Beispiel ist was die Form von Körperkontakt angeht ähnlich wie das Beispiel mit dem Überfäller, nur, dass dieses Mal die Körperkontakt einvernehmlich und pädagogisch Begründet geschieht. </a:t>
            </a:r>
          </a:p>
          <a:p>
            <a:endParaRPr/>
          </a:p>
          <a:p>
            <a:r>
              <a:t>Positiv ist, dass der Mitarbeitende merkt, dass der Junge Angst hat und auf ihn eingeht. Eine Umarmung ist hier nicht sofort als Übergriffig zu werten, da tatsächlich angenehmer Körperkontakt gerade bei jüngeren Kindern bei der Emotionsregulation hilft. Wichtig ist, dass dies einvernehmlich geschieht und nicht zu lange. Gerade im Kindergartenbereich erlebt man dies auch, dass Kinder zur emotionsregulation einvernehmlich umarmt werden. Trotzdem ist klar, dass dies eine große Nähe ist. Wichtig darauf zu achten ob das Kind Anzeichen zeigt, dass es vielleicht doch nicht umarmt werden will und nur zugestimmt hat, weil der Mitarbeiter fragt.</a:t>
            </a:r>
          </a:p>
          <a:p>
            <a:r>
              <a:t>Vor dem Umarmen wäre es auch sinnvoll andere emotionsregulierende Maßnahmen zu ergreifen. z.B. Ablenkung durch Gespräch über schöne Dinge. Angebot ein Spiel zu spielen … </a:t>
            </a:r>
          </a:p>
          <a:p>
            <a:r>
              <a:t>Ebenfalls Kritisch in diesem Beispiel ist das sitzen auf dem Schoß des Mitarbeitenden. Das kann mal kurz ok sein, trotzdem sollte dies nicht zu lange der Fall sein. Nach einer kurzen Umarmung das Kind bitten sich neben sich zu setzen und z.B. ein Spiel zu spielen oder ein Bild zu malen … </a:t>
            </a:r>
          </a:p>
          <a:p>
            <a:endParaRPr/>
          </a:p>
          <a:p>
            <a:r>
              <a:t>Trotzdem kann auch diese Situation besser gelöst werden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r>
              <a:t>Alles ok - deshalb weil der Mitarbeitende im Rahmen der Öffentlichkeit bleibt. Es ist einsehbar was er mit dem Teilnehmenden macht. Die Vermeidung von anderen Teilnehmenden kann daher erklärt werden, dass sie möglicherweise ein seelsorgerisches Thema besprechen. Für solche seelsorgerischen Gespräche ist eine geschützte Gesprächsatmophäre wichtig.</a:t>
            </a:r>
          </a:p>
          <a:p>
            <a:endParaRPr/>
          </a:p>
          <a:p>
            <a:r>
              <a:t>Obacht - deshalb, weil dies (wenn man vom Bösen ausgeht) auch eine Anbahnung von Missbrauch sein könnte. Ich würde den Mitarbeiter ansprechen und ihn fragen was los war. Nicht wegen dem Thema des Gesprächs sondern einfach zu signalisieren ich hab es wahrgenommen. Ganz ohne Verdächtigung einfach signalisiere, gut dass du intensive Gespräche führst, ich hab für euch gebetet.</a:t>
            </a:r>
            <a:br/>
            <a:br/>
            <a:r>
              <a:t>Besser ist, wenn es am Zeltlager/Freizeit einen Ort gibt der öffentlich ist, aber auch einen geschützten Rahmen für Gespräche bietet. Z.b. ein ZEITRAUM Bereich mit einsehbaren Gesprächsecken, wo es aber nicht gleich stört wenn jemand rein kommt …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noRot="1" noChangeAspect="1"/>
          </p:cNvSpPr>
          <p:nvPr>
            <p:ph type="sldImg"/>
          </p:nvPr>
        </p:nvSpPr>
        <p:spPr>
          <a:xfrm>
            <a:off x="381000" y="685800"/>
            <a:ext cx="6096000" cy="3429000"/>
          </a:xfrm>
          <a:prstGeom prst="rect">
            <a:avLst/>
          </a:prstGeom>
        </p:spPr>
        <p:txBody>
          <a:bodyPr/>
          <a:lstStyle/>
          <a:p>
            <a:endParaRPr/>
          </a:p>
        </p:txBody>
      </p:sp>
      <p:sp>
        <p:nvSpPr>
          <p:cNvPr id="901" name="Shape 901"/>
          <p:cNvSpPr>
            <a:spLocks noGrp="1"/>
          </p:cNvSpPr>
          <p:nvPr>
            <p:ph type="body" sz="quarter" idx="1"/>
          </p:nvPr>
        </p:nvSpPr>
        <p:spPr>
          <a:prstGeom prst="rect">
            <a:avLst/>
          </a:prstGeom>
        </p:spPr>
        <p:txBody>
          <a:bodyPr/>
          <a:lstStyle/>
          <a:p>
            <a:r>
              <a:t>Die Berührung ist eine klare Grenzverletzung. Hände von Mitarbeitenden haben nichts im Intimbereich von anderen Menschen zu suchen. Daher ist hier klar eine Grenze überschritten.</a:t>
            </a:r>
          </a:p>
          <a:p>
            <a:r>
              <a:t>Natürlich kann das aus Unvorsichtig heraus passieren und ist manchem von uns auch schon passiert. Daher ist es dann das richtige Vorgehen sich bei der Person zu entschuldigen. Das zeigt der Person auch, dass es eine Grenze gibt und sie darauf auch achthaben darf.</a:t>
            </a:r>
          </a:p>
          <a:p>
            <a:endParaRPr/>
          </a:p>
          <a:p>
            <a:r>
              <a:t>Hier kann, wenn die Situation passt ein gutes Gespräch über Grenzen und Grenzachtung geschehen. Vorsicht aber, dass man durch zu viel Öffentlichkeit nicht den Teilnehmenden noch mehr beschämt.</a:t>
            </a:r>
          </a:p>
          <a:p>
            <a:endParaRPr/>
          </a:p>
          <a:p>
            <a:r>
              <a:t>Wenn ich das Verhalten wie im Beispiel bei einem anderen Mitarbeitenden sehe, dann gilt es ihn freundlich, entsprechend der Fehlerkultur anzusprechen und darauf hinzuweisen.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xfrm>
            <a:off x="381000" y="685800"/>
            <a:ext cx="6096000" cy="3429000"/>
          </a:xfrm>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r>
              <a:t>Herausforderung an diesem Beispiel:</a:t>
            </a:r>
          </a:p>
          <a:p>
            <a:endParaRPr/>
          </a:p>
          <a:p>
            <a:r>
              <a:t>Zum einen ist es die Aufgabe der Mitarbeiter in so einem Fall einen Teilnehmer zu unterstützen und auch den Teilnehmer vor den anderen TN zu schützen und dem TN in der überfordernden Situation zu helfen. Daher ist das Handeln erstmal gut wie er auf den Jungen eingeht, fragt ob er ihm helfen darf.</a:t>
            </a:r>
          </a:p>
          <a:p>
            <a:endParaRPr/>
          </a:p>
          <a:p>
            <a:r>
              <a:t>Auf der anderen Seite, sollte er diese Hilfe nicht ohne einen anderen Mitarbeitenden und er Nähe machen. Hier liegt auch der Fehler in diesem Beispiel. Der Nachtwächter hätte einen Mitarbeitenden wecken sollen, damit er mit dem TN nicht alleine ist. Der Mitarbeitende hätte einfach vor der Dusche bei angelehnter Tür / Zeltplane stehen können. Besonders brisant ist die Situation weil der Mitarbeitende vielleicht helfen muss jemanden im Intimbereich zu waschen (je nach Alter des Jungscharlers). Daher ist das Beispiel klar mit Grenze überschritten zu werten und mit dem Nachtwächter ein anderes Vorgehen in solch einem Fall zu besprechen.</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xfrm>
            <a:off x="381000" y="685800"/>
            <a:ext cx="6096000" cy="3429000"/>
          </a:xfrm>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Bitte sprecht vor Beginn der eigentlichen Schulung eine Triggerwarnung aus.</a:t>
            </a:r>
          </a:p>
          <a:p>
            <a:pPr>
              <a:defRPr sz="1200">
                <a:latin typeface="Calibri"/>
                <a:ea typeface="Calibri"/>
                <a:cs typeface="Calibri"/>
                <a:sym typeface="Calibri"/>
              </a:defRPr>
            </a:pPr>
            <a:r>
              <a:t>Weil gerade Menschen die selbereventuell  Missbrauch erfahren haben, bei der Konfrontation mit dem Thema in starke Anspannungszustände kommen können.</a:t>
            </a:r>
          </a:p>
          <a:p>
            <a:pPr>
              <a:defRPr sz="1200">
                <a:latin typeface="Calibri"/>
                <a:ea typeface="Calibri"/>
                <a:cs typeface="Calibri"/>
                <a:sym typeface="Calibri"/>
              </a:defRPr>
            </a:pPr>
            <a:endParaRPr/>
          </a:p>
          <a:p>
            <a:pPr>
              <a:defRPr sz="1200">
                <a:latin typeface="Calibri"/>
                <a:ea typeface="Calibri"/>
                <a:cs typeface="Calibri"/>
                <a:sym typeface="Calibri"/>
              </a:defRPr>
            </a:pPr>
            <a:r>
              <a:t>Ich spreche daher folgende Empfehlung zu Beginn er Schulung aus: </a:t>
            </a:r>
          </a:p>
          <a:p>
            <a:pPr>
              <a:defRPr sz="1200">
                <a:latin typeface="Calibri"/>
                <a:ea typeface="Calibri"/>
                <a:cs typeface="Calibri"/>
                <a:sym typeface="Calibri"/>
              </a:defRPr>
            </a:pPr>
            <a:r>
              <a:t>„Achtet auf euch selbst, in der Schulung wird Missbrauch beim Namen genannt und wenn du merkst das wird dir gerade zu viel und es geht dir nicht gut, dann darfst du gerne rausgehen und eine Pause machen“</a:t>
            </a:r>
          </a:p>
          <a:p>
            <a:pPr>
              <a:defRPr sz="1200">
                <a:latin typeface="Calibri"/>
                <a:ea typeface="Calibri"/>
                <a:cs typeface="Calibri"/>
                <a:sym typeface="Calibri"/>
              </a:defRPr>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xfrm>
            <a:off x="381000" y="685800"/>
            <a:ext cx="6096000" cy="3429000"/>
          </a:xfrm>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r>
              <a:t>Nacktheit als Gruppe in der Öffentlichkeit geht ganz klar nicht und wird tatsächlich auch mit Bußgeldern geahndet (es sei denn am FKK Strand) zusätzlich geschieht dies in diesem Fall mit Minderjährigen. Besonders Herausfordernd ist, dass die Gruppendynamik letztlich Jugendliche dazu zwingt, bei so etwas mitzumachen obwohl es eigentlich eine Grenze bei ihnen überschreitet. Daher hat hier der Mitarbeitende die Aufgabe darauf zu achten. Würden sie mit Badehosen bzw. mit Shorts baden gehen wäre es kein Problem.</a:t>
            </a:r>
          </a:p>
          <a:p>
            <a:r>
              <a:t>Wichtig ist so eine Dynamik kann in einer Gruppe entstehen denen sich manchmal Mitarbeiter auch nicht entziehen können. Deshalb ist es wichtig hier klar zu sein und als Mitarbeiter im Vorfeld zu wissen, dass es Grenzen gibt und hier muss der Mitarbeitende tatsächlich der Spielverderber sein.</a:t>
            </a:r>
          </a:p>
          <a:p>
            <a:endParaRPr/>
          </a:p>
          <a:p>
            <a:r>
              <a:t>Klar ist aber auch, wenn das Mitarbeitende mit ihren Freunden alle über 18 machen, kann das schon auch ein witzige Aktion sein, wenn auch verboten :). Aber im Rahmen von Mitarbeiterschaft, geht es nicht, da wir hier die Verantwortung gegenüber den Eltern und Gesellschaft tragen.</a:t>
            </a:r>
            <a:br/>
            <a:r>
              <a:t>Wichtig hier auch, sind Teilnehmende minderjährige Teenkreisler in meinem Freundeskreis und es passiert so eine Aktion, sind wir auch dort Mitarbeiter und sollten nicht mitmachen. Das wäre ein klassischer Fall wo Eltern einem Mitarbeiter eine lustige Aktion als Missbrauch auslegen können. Daher Vorsicht!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xfrm>
            <a:off x="381000" y="685800"/>
            <a:ext cx="6096000" cy="3429000"/>
          </a:xfrm>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Differenzierung der Begriffe</a:t>
            </a:r>
          </a:p>
          <a:p>
            <a:endParaRPr/>
          </a:p>
          <a:p>
            <a:r>
              <a:t>Sexuelle Grenzverletzungen sind erstmal nicht sofort Strafrechtlich relevant. Sie passieren aus Unachtsamkeit oder fehlendem Problembewusstsein. So kann es passieren, dass ein junger JS Mitarbeitender in einer gemischten Jungschar ein Mädchen beim Raufen an der Brust berührt. Das kann aus einem fehlenden Problembewusstsein heraus passieren. Ist trotzdem aber nicht zu akzeptieren. Hier wird klar die Grenze überschritten. Hände oder andere Körperteile von Mitarbeitenden haben im Intimbereich von Teilnehmenden nichts zu suchen. Daher hier wird klar eine Grenze überschritten.</a:t>
            </a:r>
          </a:p>
          <a:p>
            <a:endParaRPr/>
          </a:p>
          <a:p>
            <a:r>
              <a:t>Die Konsequenz daraus ist, dass der Mitarbeiter sich entschuldigen muss. Bzw. wir die wir es beobachten den Mitarbeiter dazu sensibilisieren und Verständnis schaffen für Grenzachtung und die Entschuldigung einfordern. Wichtig ist dies sensibel und nicht beschämend für den Mitarbeiter bzw. die Teilnehmerin zu machen.</a:t>
            </a:r>
          </a:p>
          <a:p>
            <a:endParaRPr/>
          </a:p>
          <a:p>
            <a:pPr>
              <a:defRPr>
                <a:latin typeface="Montserrat Thin Bold"/>
                <a:ea typeface="Montserrat Thin Bold"/>
                <a:cs typeface="Montserrat Thin Bold"/>
                <a:sym typeface="Montserrat Thin Bold"/>
              </a:defRPr>
            </a:pPr>
            <a:r>
              <a:t>Sexueller Übergriff</a:t>
            </a:r>
          </a:p>
          <a:p>
            <a:r>
              <a:t>Diese sind Strafrechtlich relevant. Sie passieren eben im Unterschied nicht aus Unachtsamkeit sondern sind klar geplant. Die Strafen für sexualisierte Gewalt sind so hoch, dass die Täter alles daran setzen nicht entdeckt zu werden. Dazu entwickeln sie Strategien um möglichst unentdeckt den Missbrauch zu begehen.</a:t>
            </a:r>
          </a:p>
          <a:p>
            <a:endParaRPr/>
          </a:p>
          <a:p>
            <a:r>
              <a:t>Eine der Täterstrategien ist es, durch wiederholte geplante Grenzverletzungen auf die Suche nach einfachen Opfern zu gehen um zu herauszubekommen welches Opfer am wenigsten Widerstand leistet. </a:t>
            </a:r>
          </a:p>
          <a:p>
            <a:r>
              <a:t>Dies ist der Grund warum wir versuchen Grenzverletzungen immer anzusprechen, da die es eventuelle Täter erschwert solch eine Täterstrategien durchführen.</a:t>
            </a:r>
          </a:p>
          <a:p>
            <a:endParaRPr/>
          </a:p>
          <a:p>
            <a:r>
              <a:t>Wenn ein Mitarbeiter auch nach deutlicher mehrmaliger Sensibilierung sein Verhalten nicht ändert und weitere Grenzverletzungen begeht, sollte eine Beratungsstelle hinzugezogen werden und mit dieser die Situationen analysiert werden.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Shape 986"/>
          <p:cNvSpPr>
            <a:spLocks noGrp="1" noRot="1" noChangeAspect="1"/>
          </p:cNvSpPr>
          <p:nvPr>
            <p:ph type="sldImg"/>
          </p:nvPr>
        </p:nvSpPr>
        <p:spPr>
          <a:xfrm>
            <a:off x="381000" y="685800"/>
            <a:ext cx="6096000" cy="3429000"/>
          </a:xfrm>
          <a:prstGeom prst="rect">
            <a:avLst/>
          </a:prstGeom>
        </p:spPr>
        <p:txBody>
          <a:bodyPr/>
          <a:lstStyle/>
          <a:p>
            <a:endParaRPr/>
          </a:p>
        </p:txBody>
      </p:sp>
      <p:sp>
        <p:nvSpPr>
          <p:cNvPr id="987" name="Shape 987"/>
          <p:cNvSpPr>
            <a:spLocks noGrp="1"/>
          </p:cNvSpPr>
          <p:nvPr>
            <p:ph type="body" sz="quarter" idx="1"/>
          </p:nvPr>
        </p:nvSpPr>
        <p:spPr>
          <a:prstGeom prst="rect">
            <a:avLst/>
          </a:prstGeom>
        </p:spPr>
        <p:txBody>
          <a:bodyPr/>
          <a:lstStyle/>
          <a:p>
            <a:r>
              <a:rPr dirty="0"/>
              <a:t>Last das </a:t>
            </a:r>
            <a:r>
              <a:rPr dirty="0" err="1"/>
              <a:t>Fallbeispiel</a:t>
            </a:r>
            <a:r>
              <a:rPr dirty="0"/>
              <a:t> </a:t>
            </a:r>
            <a:r>
              <a:rPr dirty="0" err="1"/>
              <a:t>vor</a:t>
            </a:r>
            <a:r>
              <a:rPr dirty="0"/>
              <a:t> und </a:t>
            </a:r>
            <a:r>
              <a:rPr dirty="0" err="1"/>
              <a:t>gebt</a:t>
            </a:r>
            <a:r>
              <a:rPr dirty="0"/>
              <a:t> den </a:t>
            </a:r>
            <a:r>
              <a:rPr dirty="0" err="1"/>
              <a:t>Teilnehmern</a:t>
            </a:r>
            <a:r>
              <a:rPr dirty="0"/>
              <a:t> 5 min </a:t>
            </a:r>
            <a:r>
              <a:rPr dirty="0" err="1"/>
              <a:t>sich</a:t>
            </a:r>
            <a:r>
              <a:rPr dirty="0"/>
              <a:t> </a:t>
            </a:r>
            <a:r>
              <a:rPr dirty="0" err="1"/>
              <a:t>zu</a:t>
            </a:r>
            <a:r>
              <a:rPr dirty="0"/>
              <a:t> </a:t>
            </a:r>
            <a:r>
              <a:rPr dirty="0" err="1"/>
              <a:t>notieren</a:t>
            </a:r>
            <a:r>
              <a:rPr dirty="0"/>
              <a:t>, was </a:t>
            </a:r>
            <a:r>
              <a:rPr dirty="0" err="1"/>
              <a:t>sie</a:t>
            </a:r>
            <a:r>
              <a:rPr dirty="0"/>
              <a:t> </a:t>
            </a:r>
            <a:r>
              <a:rPr dirty="0" err="1"/>
              <a:t>jetzt</a:t>
            </a:r>
            <a:r>
              <a:rPr dirty="0"/>
              <a:t> in der Situation tun </a:t>
            </a:r>
            <a:r>
              <a:rPr dirty="0" err="1"/>
              <a:t>würden</a:t>
            </a:r>
            <a:r>
              <a:rPr dirty="0"/>
              <a:t>, </a:t>
            </a:r>
            <a:r>
              <a:rPr dirty="0" err="1"/>
              <a:t>bzw</a:t>
            </a:r>
            <a:r>
              <a:rPr dirty="0"/>
              <a:t>. was  </a:t>
            </a:r>
            <a:r>
              <a:rPr dirty="0" err="1"/>
              <a:t>wichtig</a:t>
            </a:r>
            <a:r>
              <a:rPr dirty="0"/>
              <a:t> </a:t>
            </a:r>
            <a:r>
              <a:rPr dirty="0" err="1"/>
              <a:t>wäre</a:t>
            </a:r>
            <a:r>
              <a:rPr dirty="0"/>
              <a:t> </a:t>
            </a:r>
            <a:r>
              <a:rPr dirty="0" err="1"/>
              <a:t>zu</a:t>
            </a:r>
            <a:r>
              <a:rPr dirty="0"/>
              <a:t> </a:t>
            </a:r>
            <a:r>
              <a:rPr dirty="0" err="1"/>
              <a:t>beachten</a:t>
            </a:r>
            <a:r>
              <a:rPr dirty="0"/>
              <a:t>.</a:t>
            </a:r>
          </a:p>
          <a:p>
            <a:endParaRPr dirty="0"/>
          </a:p>
          <a:p>
            <a:r>
              <a:rPr dirty="0"/>
              <a:t>Danach </a:t>
            </a:r>
            <a:r>
              <a:rPr dirty="0" err="1"/>
              <a:t>sammelt</a:t>
            </a:r>
            <a:r>
              <a:rPr dirty="0"/>
              <a:t> an </a:t>
            </a:r>
            <a:r>
              <a:rPr dirty="0" err="1"/>
              <a:t>einer</a:t>
            </a:r>
            <a:r>
              <a:rPr dirty="0"/>
              <a:t> Flipchart die </a:t>
            </a:r>
            <a:r>
              <a:rPr dirty="0" err="1"/>
              <a:t>Beiträge</a:t>
            </a:r>
            <a:r>
              <a:rPr dirty="0"/>
              <a:t>. Das </a:t>
            </a:r>
            <a:r>
              <a:rPr dirty="0" err="1"/>
              <a:t>gleicht</a:t>
            </a:r>
            <a:r>
              <a:rPr dirty="0"/>
              <a:t> </a:t>
            </a:r>
            <a:r>
              <a:rPr dirty="0" err="1"/>
              <a:t>dann</a:t>
            </a:r>
            <a:r>
              <a:rPr dirty="0"/>
              <a:t> </a:t>
            </a:r>
            <a:r>
              <a:rPr dirty="0" err="1"/>
              <a:t>mit</a:t>
            </a:r>
            <a:r>
              <a:rPr dirty="0"/>
              <a:t> dem ab was auf den </a:t>
            </a:r>
            <a:r>
              <a:rPr dirty="0" err="1"/>
              <a:t>nächsten</a:t>
            </a:r>
            <a:r>
              <a:rPr dirty="0"/>
              <a:t> </a:t>
            </a:r>
            <a:r>
              <a:rPr dirty="0" err="1"/>
              <a:t>Folien</a:t>
            </a:r>
            <a:r>
              <a:rPr dirty="0"/>
              <a:t> </a:t>
            </a:r>
            <a:r>
              <a:rPr dirty="0" err="1"/>
              <a:t>kommt</a:t>
            </a:r>
            <a:r>
              <a:rPr dirty="0"/>
              <a:t> … </a:t>
            </a:r>
            <a:endParaRPr lang="de-DE" dirty="0"/>
          </a:p>
          <a:p>
            <a:endParaRPr lang="de-DE" dirty="0"/>
          </a:p>
          <a:p>
            <a:r>
              <a:rPr lang="de-DE" dirty="0"/>
              <a:t>Wichtig ist hier zu betonen:</a:t>
            </a:r>
          </a:p>
          <a:p>
            <a:pPr marL="342900" indent="-342900">
              <a:buAutoNum type="arabicPeriod"/>
            </a:pPr>
            <a:r>
              <a:rPr lang="de-DE" dirty="0"/>
              <a:t>Wir sind nicht die ermittelnde Behörde. Unsere Aufgabe ist es jetzt </a:t>
            </a:r>
            <a:r>
              <a:rPr lang="de-DE" dirty="0" err="1"/>
              <a:t>hilfe</a:t>
            </a:r>
            <a:r>
              <a:rPr lang="de-DE" dirty="0"/>
              <a:t> zu holen. Wir müssen nicht Detektive sein.</a:t>
            </a:r>
          </a:p>
          <a:p>
            <a:pPr marL="342900" indent="-342900">
              <a:buAutoNum type="arabicPeriod"/>
            </a:pPr>
            <a:r>
              <a:rPr lang="de-DE" dirty="0"/>
              <a:t>Wir brauchen jetzt professionelle Hilfe s. Handlungsplan</a:t>
            </a:r>
          </a:p>
          <a:p>
            <a:pPr marL="342900" indent="-342900">
              <a:buAutoNum type="arabicPeriod"/>
            </a:pPr>
            <a:endParaRPr lang="de-DE" dirty="0"/>
          </a:p>
          <a:p>
            <a:pPr marL="342900" indent="-342900">
              <a:buAutoNum type="arabicPeriod"/>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xfrm>
            <a:off x="381000" y="685800"/>
            <a:ext cx="6096000" cy="3429000"/>
          </a:xfrm>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Dies hier ist der einfach Handlungsplan: </a:t>
            </a:r>
          </a:p>
          <a:p>
            <a:endParaRPr/>
          </a:p>
          <a:p>
            <a:pPr marL="213894" indent="-213894">
              <a:buSzPct val="100000"/>
              <a:buAutoNum type="arabicPeriod"/>
            </a:pPr>
            <a:r>
              <a:t>Mitarbeitende ist dein Mitarbeiter der in der Schulung vor dir sitzt. Er bekommt über einen der drei Wege von einer Kinder- und Jugendschutz relevanten Situation mit.</a:t>
            </a:r>
          </a:p>
          <a:p>
            <a:pPr marL="213894" indent="-213894">
              <a:buSzPct val="100000"/>
              <a:buAutoNum type="arabicPeriod"/>
            </a:pPr>
            <a:r>
              <a:t>der Mitarbeiter zieht jetzt die Vertrauensperson hinzu. Hier ist wichtig zu klären wer das bei euch auf der Freizeit ist. Diese Personen sollten alle Mitarbeitenden im Handy einspeichern. Wenn man unter Notiz Kinder- und Jugendschutz Vertrauensperson eingibt, dann findet das Handy die Person auch wieder wenn man den Namen vergessen hat :) </a:t>
            </a:r>
          </a:p>
          <a:p>
            <a:pPr marL="213894" indent="-213894">
              <a:buSzPct val="100000"/>
              <a:buAutoNum type="arabicPeriod"/>
            </a:pPr>
            <a:r>
              <a:t>Treffen mit der Vertrauensperson und mit hineinnehmen in die Situation / Fall. Dann überlegen was die nächsten Schritte sind.</a:t>
            </a:r>
          </a:p>
          <a:p>
            <a:pPr marL="213894" indent="-213894">
              <a:buSzPct val="100000"/>
              <a:buAutoNum type="arabicPeriod"/>
            </a:pPr>
            <a:r>
              <a:t>Bei unklaren Fällen kann erstmal eine Info an die Verbandsleitung gehen, diese wird von den Landesverbands Kinder- und Jugendschutz  Beauftragten Markus Mall und Nina Perl vertreten. Wir geben euch dann gern weiter Hilfen.</a:t>
            </a:r>
          </a:p>
          <a:p>
            <a:pPr marL="213894" indent="-213894">
              <a:buSzPct val="100000"/>
              <a:buAutoNum type="arabicPeriod"/>
            </a:pPr>
            <a:r>
              <a:t>Kontakt zu externer Beratungsstelle: Das ist der wichtigste Punkt, hiermit kommt ihr an Profis ran die euch in der Situationen gute Inputs und Hilfen für das weitere Vorgehen geben.  Mit ihr sprecht ihr das Weiter Vorgehen ab.</a:t>
            </a:r>
          </a:p>
          <a:p>
            <a:pPr marL="213894" indent="-213894">
              <a:buSzPct val="100000"/>
              <a:buAutoNum type="arabicPeriod"/>
            </a:pPr>
            <a:r>
              <a:t>Gemeinsam die Umsetzung des Weiteren Vorgehens entscheiden und planen. Je nach Komplexität des Falls kann auch eine kleine Taskforce eingerichtet werden die folgende Personen beinhalten kann: </a:t>
            </a:r>
          </a:p>
          <a:p>
            <a:r>
              <a:t>	- Mitarbeiter mit Erstkontakt</a:t>
            </a:r>
          </a:p>
          <a:p>
            <a:r>
              <a:t>	- Vertrauensperson</a:t>
            </a:r>
          </a:p>
          <a:p>
            <a:r>
              <a:t>	- LV KJS Beauftragte</a:t>
            </a:r>
          </a:p>
          <a:p>
            <a:r>
              <a:t>	- Freizeitleitung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Shape 10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03" name="Shape 1003"/>
          <p:cNvSpPr>
            <a:spLocks noGrp="1"/>
          </p:cNvSpPr>
          <p:nvPr>
            <p:ph type="body" sz="quarter" idx="1"/>
          </p:nvPr>
        </p:nvSpPr>
        <p:spPr>
          <a:prstGeom prst="rect">
            <a:avLst/>
          </a:prstGeom>
        </p:spPr>
        <p:txBody>
          <a:bodyPr/>
          <a:lstStyle/>
          <a:p>
            <a:r>
              <a:t>Hier erklären für was die Vertrauenspersonen da sind:</a:t>
            </a:r>
          </a:p>
          <a:p>
            <a:endParaRPr/>
          </a:p>
          <a:p>
            <a:pPr marL="304800" indent="-304800">
              <a:buSzPct val="100000"/>
              <a:buFont typeface="Arial"/>
              <a:buChar char="•"/>
            </a:pPr>
            <a:r>
              <a:t>Erste Ansprechperson im Ernstfall</a:t>
            </a:r>
          </a:p>
          <a:p>
            <a:pPr marL="304800" indent="-304800">
              <a:buSzPct val="100000"/>
              <a:buFont typeface="Arial"/>
              <a:buChar char="•"/>
            </a:pPr>
            <a:r>
              <a:t>Hilfe für den Mitarbeiter nicht allein zu sein in dieser Situation</a:t>
            </a:r>
          </a:p>
          <a:p>
            <a:pPr marL="304800" indent="-304800">
              <a:buSzPct val="100000"/>
              <a:buFont typeface="Arial"/>
              <a:buChar char="•"/>
            </a:pPr>
            <a:r>
              <a:t>Mit der Vertrauensperson gemeinsam durch die Krise</a:t>
            </a:r>
          </a:p>
          <a:p>
            <a:endParaRPr/>
          </a:p>
          <a:p>
            <a:endParaRPr/>
          </a:p>
          <a:p>
            <a:r>
              <a:t>WICHTIG: Fragt mal nach wer das in eurer Jugendarbeit / Freizeit ist? </a:t>
            </a:r>
          </a:p>
          <a:p>
            <a:r>
              <a:t>Danach deckte die Korrekte Antwort auf, die ihr vorher hier eingetragen habt …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1009"/>
          <p:cNvSpPr>
            <a:spLocks noGrp="1" noRot="1" noChangeAspect="1"/>
          </p:cNvSpPr>
          <p:nvPr>
            <p:ph type="sldImg"/>
          </p:nvPr>
        </p:nvSpPr>
        <p:spPr>
          <a:xfrm>
            <a:off x="381000" y="685800"/>
            <a:ext cx="6096000" cy="3429000"/>
          </a:xfrm>
          <a:prstGeom prst="rect">
            <a:avLst/>
          </a:prstGeom>
        </p:spPr>
        <p:txBody>
          <a:bodyPr/>
          <a:lstStyle/>
          <a:p>
            <a:endParaRPr/>
          </a:p>
        </p:txBody>
      </p:sp>
      <p:sp>
        <p:nvSpPr>
          <p:cNvPr id="1010" name="Shape 1010"/>
          <p:cNvSpPr>
            <a:spLocks noGrp="1"/>
          </p:cNvSpPr>
          <p:nvPr>
            <p:ph type="body" sz="quarter" idx="1"/>
          </p:nvPr>
        </p:nvSpPr>
        <p:spPr>
          <a:prstGeom prst="rect">
            <a:avLst/>
          </a:prstGeom>
        </p:spPr>
        <p:txBody>
          <a:bodyPr/>
          <a:lstStyle/>
          <a:p>
            <a:r>
              <a:t>Dies sind allgemeine Verhaltenshinweise für den Ernstfall:</a:t>
            </a:r>
          </a:p>
          <a:p>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noRot="1" noChangeAspect="1"/>
          </p:cNvSpPr>
          <p:nvPr>
            <p:ph type="sldImg"/>
          </p:nvPr>
        </p:nvSpPr>
        <p:spPr>
          <a:xfrm>
            <a:off x="381000" y="685800"/>
            <a:ext cx="6096000" cy="3429000"/>
          </a:xfrm>
          <a:prstGeom prst="rect">
            <a:avLst/>
          </a:prstGeom>
        </p:spPr>
        <p:txBody>
          <a:bodyPr/>
          <a:lstStyle/>
          <a:p>
            <a:endParaRPr/>
          </a:p>
        </p:txBody>
      </p:sp>
      <p:sp>
        <p:nvSpPr>
          <p:cNvPr id="1017" name="Shape 1017"/>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t>Nimm es ernst:</a:t>
            </a:r>
          </a:p>
          <a:p>
            <a:pPr>
              <a:defRPr>
                <a:latin typeface="Montserrat Italic"/>
                <a:ea typeface="Montserrat Italic"/>
                <a:cs typeface="Montserrat Italic"/>
                <a:sym typeface="Montserrat Italic"/>
              </a:defRPr>
            </a:pPr>
            <a:r>
              <a:t>Wichtig generell gilt wenn eine Person sich offenbart, dass sie Missbrauch erlebt hat, dann glaub der Person auch wenn es vielleicht Hinweise gibt das es Zweifel gibt.</a:t>
            </a:r>
            <a:br/>
            <a:r>
              <a:t>Nur weil der Beschuldigte ein ganz toller Mitarbeiter ist, ist kein Grund es nicht ernst zu nehmen. Sondern wir glauben immer und werden nach Handlungsplan aktiv.</a:t>
            </a:r>
          </a:p>
          <a:p>
            <a:pPr>
              <a:defRPr>
                <a:latin typeface="Montserrat Italic"/>
                <a:ea typeface="Montserrat Italic"/>
                <a:cs typeface="Montserrat Italic"/>
                <a:sym typeface="Montserrat Italic"/>
              </a:defRPr>
            </a:pPr>
            <a:endParaRPr/>
          </a:p>
          <a:p>
            <a:pPr>
              <a:defRPr>
                <a:latin typeface="Montserrat Thin Bold"/>
                <a:ea typeface="Montserrat Thin Bold"/>
                <a:cs typeface="Montserrat Thin Bold"/>
                <a:sym typeface="Montserrat Thin Bold"/>
              </a:defRPr>
            </a:pPr>
            <a:r>
              <a:t>Keine Versprechen:</a:t>
            </a:r>
          </a:p>
          <a:p>
            <a:pPr>
              <a:defRPr>
                <a:latin typeface="Montserrat Italic"/>
                <a:ea typeface="Montserrat Italic"/>
                <a:cs typeface="Montserrat Italic"/>
                <a:sym typeface="Montserrat Italic"/>
              </a:defRPr>
            </a:pPr>
            <a:r>
              <a:t>Nicht nur das Verspreche „ich sag niemand was“ auch solche wie: „ich bin immer für dich da!“, „Alles wird gut“, … </a:t>
            </a:r>
            <a:br/>
            <a:r>
              <a:t>Häufig sind solche Versprechungen dem geschuldet, dass wir die Person verstehen und helfen wollen. Wichtig ist, dass wir aber hier ehrlich und sachlich bleiben.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Informieren:</a:t>
            </a:r>
          </a:p>
          <a:p>
            <a:pPr>
              <a:defRPr>
                <a:latin typeface="Montserrat Italic"/>
                <a:ea typeface="Montserrat Italic"/>
                <a:cs typeface="Montserrat Italic"/>
                <a:sym typeface="Montserrat Italic"/>
              </a:defRPr>
            </a:pPr>
            <a:r>
              <a:t>Wir versuchen so gut es geht die Betroffenen informiert zu halten. Das bedeutet aber nicht, dass wir immer um Erlaubnis fragen. Wichtig, ist dass sie wissen was passiert. Bei Zweifel ob es gut ist Betroffene zu informieren frage wir bei der Beratungsstelle nach.</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Entlasten:</a:t>
            </a:r>
          </a:p>
          <a:p>
            <a:pPr>
              <a:defRPr>
                <a:latin typeface="Montserrat Italic"/>
                <a:ea typeface="Montserrat Italic"/>
                <a:cs typeface="Montserrat Italic"/>
                <a:sym typeface="Montserrat Italic"/>
              </a:defRPr>
            </a:pPr>
            <a:r>
              <a:t>Im direkten Gespräch mit dem möglichen Opfer gilt es zu versuchen zu entlasten. Der Schuldige ist immer der Täter und nicht das Opfer. Häufig kommt es vor, dass Betroffene sich selbst die Schuld geben. Hier können wir auch wenn, das die Person noch gar nicht annehmen kann entlasten.</a:t>
            </a:r>
          </a:p>
          <a:p>
            <a:pPr>
              <a:defRPr>
                <a:latin typeface="Montserrat Italic"/>
                <a:ea typeface="Montserrat Italic"/>
                <a:cs typeface="Montserrat Italic"/>
                <a:sym typeface="Montserrat Italic"/>
              </a:defRPr>
            </a:pPr>
            <a:r>
              <a:t>Wesentlich auch ist die WARUM Frage im Gespräch zu streichen. z.B. „Warum bist du den da mitgegangen“, „Warum hast du dich nicht gewehrt …?“  Diese Frage belastet und fragt nach der Schuld des Opfers. Daher gilt es diese Frage zu streichen.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Keine Missbrauch Details</a:t>
            </a:r>
          </a:p>
          <a:p>
            <a:pPr>
              <a:defRPr>
                <a:latin typeface="Montserrat Italic"/>
                <a:ea typeface="Montserrat Italic"/>
                <a:cs typeface="Montserrat Italic"/>
                <a:sym typeface="Montserrat Italic"/>
              </a:defRPr>
            </a:pPr>
            <a:r>
              <a:t>Im Gespräch keine Details vom Missbrauch erfragen. Es reicht aus was die Person selber preisgibt. Bei konkretem Nachfragen riskiert man eine Retraumatisierung des Opfers, d.h. das Opfer erlebt den Missbrauch nochmal mit gleicher emotionalen Intensität nach. Das versuchen wir so gut es geht zu vermeiden.</a:t>
            </a:r>
          </a:p>
          <a:p>
            <a:pPr>
              <a:defRPr>
                <a:latin typeface="Montserrat Italic"/>
                <a:ea typeface="Montserrat Italic"/>
                <a:cs typeface="Montserrat Italic"/>
                <a:sym typeface="Montserrat Italic"/>
              </a:defRPr>
            </a:pPr>
            <a:endParaRPr/>
          </a:p>
          <a:p>
            <a:pPr>
              <a:defRPr>
                <a:latin typeface="Montserrat Italic"/>
                <a:ea typeface="Montserrat Italic"/>
                <a:cs typeface="Montserrat Italic"/>
                <a:sym typeface="Montserrat Italic"/>
              </a:defRPr>
            </a:pPr>
            <a:r>
              <a:rPr>
                <a:latin typeface="Montserrat Thin Bold"/>
                <a:ea typeface="Montserrat Thin Bold"/>
                <a:cs typeface="Montserrat Thin Bold"/>
                <a:sym typeface="Montserrat Thin Bold"/>
              </a:rPr>
              <a:t>Termin nächstes Gespräch</a:t>
            </a:r>
          </a:p>
          <a:p>
            <a:pPr>
              <a:defRPr>
                <a:latin typeface="Montserrat Italic"/>
                <a:ea typeface="Montserrat Italic"/>
                <a:cs typeface="Montserrat Italic"/>
                <a:sym typeface="Montserrat Italic"/>
              </a:defRPr>
            </a:pPr>
            <a:r>
              <a:t>In Kontakt mit dem Kind bleiben, kann genau so aussehen, dass wir, je nach Fall, am nächsten Tag  in der nächsten Woche nochmal einen Termin ausmachen. Wichtig ist hier auch zu Signalisieren, dass die Person zu dir kommen darf auch wenn das ein schweres Thema ist.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Shape 1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179" name="Shape 1179"/>
          <p:cNvSpPr>
            <a:spLocks noGrp="1"/>
          </p:cNvSpPr>
          <p:nvPr>
            <p:ph type="body" sz="quarter" idx="1"/>
          </p:nvPr>
        </p:nvSpPr>
        <p:spPr>
          <a:prstGeom prst="rect">
            <a:avLst/>
          </a:prstGeom>
        </p:spPr>
        <p:txBody>
          <a:bodyPr/>
          <a:lstStyle/>
          <a:p>
            <a:pPr>
              <a:defRPr>
                <a:latin typeface="Montserrat Thin Bold"/>
                <a:ea typeface="Montserrat Thin Bold"/>
                <a:cs typeface="Montserrat Thin Bold"/>
                <a:sym typeface="Montserrat Thin Bold"/>
              </a:defRPr>
            </a:pPr>
            <a:r>
              <a:rPr dirty="0"/>
              <a:t>Was </a:t>
            </a:r>
            <a:r>
              <a:rPr dirty="0" err="1"/>
              <a:t>dokumentiere</a:t>
            </a:r>
            <a:r>
              <a:rPr dirty="0"/>
              <a:t> ich?</a:t>
            </a:r>
          </a:p>
          <a:p>
            <a:pPr marL="228600" indent="-228600">
              <a:buSzPct val="100000"/>
              <a:buChar char="•"/>
            </a:pPr>
            <a:r>
              <a:rPr dirty="0" err="1"/>
              <a:t>mgl</a:t>
            </a:r>
            <a:r>
              <a:rPr dirty="0"/>
              <a:t>. </a:t>
            </a:r>
            <a:r>
              <a:rPr dirty="0" err="1"/>
              <a:t>wortgetreue</a:t>
            </a:r>
            <a:r>
              <a:rPr dirty="0"/>
              <a:t> </a:t>
            </a:r>
            <a:r>
              <a:rPr dirty="0" err="1"/>
              <a:t>Zitate</a:t>
            </a:r>
            <a:r>
              <a:rPr dirty="0"/>
              <a:t> (das was du </a:t>
            </a:r>
            <a:r>
              <a:rPr dirty="0" err="1"/>
              <a:t>noch</a:t>
            </a:r>
            <a:r>
              <a:rPr dirty="0"/>
              <a:t> in </a:t>
            </a:r>
            <a:r>
              <a:rPr dirty="0" err="1"/>
              <a:t>Erinnerung</a:t>
            </a:r>
            <a:r>
              <a:rPr dirty="0"/>
              <a:t> hast)</a:t>
            </a:r>
          </a:p>
          <a:p>
            <a:pPr marL="228600" indent="-228600">
              <a:buSzPct val="100000"/>
              <a:buChar char="•"/>
            </a:pPr>
            <a:r>
              <a:rPr dirty="0"/>
              <a:t>Daten und </a:t>
            </a:r>
            <a:r>
              <a:rPr dirty="0" err="1"/>
              <a:t>Fakten</a:t>
            </a:r>
            <a:endParaRPr dirty="0"/>
          </a:p>
          <a:p>
            <a:pPr marL="228600" indent="-228600">
              <a:buSzPct val="100000"/>
              <a:buChar char="•"/>
            </a:pPr>
            <a:r>
              <a:rPr dirty="0"/>
              <a:t>Orte und Datum</a:t>
            </a:r>
          </a:p>
          <a:p>
            <a:pPr marL="228600" indent="-228600">
              <a:buSzPct val="100000"/>
              <a:buChar char="•"/>
            </a:pPr>
            <a:r>
              <a:rPr dirty="0"/>
              <a:t>Namen des </a:t>
            </a:r>
            <a:r>
              <a:rPr dirty="0" err="1"/>
              <a:t>betroffenen</a:t>
            </a:r>
            <a:r>
              <a:rPr dirty="0"/>
              <a:t> </a:t>
            </a:r>
            <a:r>
              <a:rPr dirty="0" err="1"/>
              <a:t>Kindes</a:t>
            </a:r>
            <a:endParaRPr dirty="0"/>
          </a:p>
          <a:p>
            <a:pPr marL="228600" indent="-228600">
              <a:buSzPct val="100000"/>
              <a:buChar char="•"/>
            </a:pPr>
            <a:r>
              <a:rPr dirty="0"/>
              <a:t>Name der </a:t>
            </a:r>
            <a:r>
              <a:rPr dirty="0" err="1"/>
              <a:t>tatverdächtigen</a:t>
            </a:r>
            <a:r>
              <a:rPr dirty="0"/>
              <a:t> Person und der </a:t>
            </a:r>
            <a:r>
              <a:rPr dirty="0" err="1"/>
              <a:t>Zeugen</a:t>
            </a:r>
            <a:endParaRPr dirty="0"/>
          </a:p>
          <a:p>
            <a:pPr marL="228600" indent="-228600">
              <a:buSzPct val="100000"/>
              <a:buChar char="•"/>
            </a:pPr>
            <a:r>
              <a:rPr dirty="0" err="1"/>
              <a:t>Beobachtungen</a:t>
            </a:r>
            <a:r>
              <a:rPr dirty="0"/>
              <a:t> </a:t>
            </a:r>
            <a:r>
              <a:rPr dirty="0" err="1"/>
              <a:t>anderer</a:t>
            </a:r>
            <a:r>
              <a:rPr dirty="0"/>
              <a:t> (</a:t>
            </a:r>
            <a:r>
              <a:rPr dirty="0" err="1"/>
              <a:t>Zeugen</a:t>
            </a:r>
            <a:r>
              <a:rPr dirty="0"/>
              <a:t>) </a:t>
            </a:r>
          </a:p>
          <a:p>
            <a:pPr marL="228600" indent="-228600">
              <a:buSzPct val="100000"/>
              <a:buChar char="•"/>
            </a:pPr>
            <a:r>
              <a:rPr dirty="0"/>
              <a:t>was </a:t>
            </a:r>
            <a:r>
              <a:rPr dirty="0" err="1"/>
              <a:t>hätte</a:t>
            </a:r>
            <a:r>
              <a:rPr dirty="0"/>
              <a:t> man </a:t>
            </a:r>
            <a:r>
              <a:rPr dirty="0" err="1"/>
              <a:t>filmen</a:t>
            </a:r>
            <a:r>
              <a:rPr dirty="0"/>
              <a:t> </a:t>
            </a:r>
            <a:r>
              <a:rPr dirty="0" err="1"/>
              <a:t>können</a:t>
            </a:r>
            <a:endParaRPr dirty="0"/>
          </a:p>
          <a:p>
            <a:pPr marL="228600" indent="-228600">
              <a:buSzPct val="100000"/>
              <a:buChar char="•"/>
            </a:pPr>
            <a:r>
              <a:rPr dirty="0" err="1"/>
              <a:t>Eigene</a:t>
            </a:r>
            <a:r>
              <a:rPr dirty="0"/>
              <a:t> </a:t>
            </a:r>
            <a:r>
              <a:rPr dirty="0" err="1"/>
              <a:t>Einschätzungen</a:t>
            </a:r>
            <a:r>
              <a:rPr dirty="0"/>
              <a:t> und </a:t>
            </a:r>
            <a:r>
              <a:rPr dirty="0" err="1"/>
              <a:t>eigenes</a:t>
            </a:r>
            <a:r>
              <a:rPr dirty="0"/>
              <a:t> </a:t>
            </a:r>
            <a:r>
              <a:rPr dirty="0" err="1"/>
              <a:t>Vorgehen</a:t>
            </a:r>
            <a:r>
              <a:rPr dirty="0"/>
              <a:t> </a:t>
            </a:r>
            <a:br>
              <a:rPr dirty="0"/>
            </a:br>
            <a:r>
              <a:rPr dirty="0" err="1"/>
              <a:t>getrennt</a:t>
            </a:r>
            <a:r>
              <a:rPr dirty="0"/>
              <a:t> </a:t>
            </a:r>
            <a:r>
              <a:rPr dirty="0" err="1"/>
              <a:t>davon</a:t>
            </a:r>
            <a:r>
              <a:rPr dirty="0"/>
              <a:t> </a:t>
            </a:r>
            <a:r>
              <a:rPr dirty="0" err="1"/>
              <a:t>dokumentieren</a:t>
            </a:r>
            <a:endParaRPr dirty="0"/>
          </a:p>
          <a:p>
            <a:pPr marL="228600" indent="-228600">
              <a:buSzPct val="100000"/>
              <a:buChar char="•"/>
            </a:pPr>
            <a:r>
              <a:rPr dirty="0" err="1"/>
              <a:t>lieber</a:t>
            </a:r>
            <a:r>
              <a:rPr dirty="0"/>
              <a:t> </a:t>
            </a:r>
            <a:r>
              <a:rPr dirty="0" err="1"/>
              <a:t>mehr</a:t>
            </a:r>
            <a:r>
              <a:rPr dirty="0"/>
              <a:t> </a:t>
            </a:r>
            <a:r>
              <a:rPr dirty="0" err="1"/>
              <a:t>als</a:t>
            </a:r>
            <a:r>
              <a:rPr dirty="0"/>
              <a:t> </a:t>
            </a:r>
            <a:r>
              <a:rPr dirty="0" err="1"/>
              <a:t>weniger</a:t>
            </a:r>
            <a:endParaRPr dirty="0"/>
          </a:p>
          <a:p>
            <a:endParaRPr dirty="0"/>
          </a:p>
          <a:p>
            <a:r>
              <a:rPr dirty="0"/>
              <a:t>Alle </a:t>
            </a:r>
            <a:r>
              <a:rPr dirty="0" err="1"/>
              <a:t>zum</a:t>
            </a:r>
            <a:r>
              <a:rPr dirty="0"/>
              <a:t> Fall </a:t>
            </a:r>
            <a:r>
              <a:rPr dirty="0" err="1"/>
              <a:t>relevante</a:t>
            </a:r>
            <a:r>
              <a:rPr dirty="0"/>
              <a:t> Daten:</a:t>
            </a:r>
          </a:p>
          <a:p>
            <a:r>
              <a:rPr dirty="0" err="1"/>
              <a:t>Beratungsgespräche</a:t>
            </a:r>
            <a:endParaRPr dirty="0"/>
          </a:p>
          <a:p>
            <a:r>
              <a:rPr dirty="0" err="1"/>
              <a:t>Überlegungen</a:t>
            </a:r>
            <a:endParaRPr dirty="0"/>
          </a:p>
          <a:p>
            <a:r>
              <a:rPr dirty="0" err="1"/>
              <a:t>Gespräche</a:t>
            </a:r>
            <a:r>
              <a:rPr dirty="0"/>
              <a:t> </a:t>
            </a:r>
            <a:r>
              <a:rPr dirty="0" err="1"/>
              <a:t>mit</a:t>
            </a:r>
            <a:r>
              <a:rPr dirty="0"/>
              <a:t> Opfer …</a:t>
            </a:r>
            <a:endParaRPr lang="de-DE" dirty="0"/>
          </a:p>
          <a:p>
            <a:endParaRPr lang="de-DE" dirty="0"/>
          </a:p>
          <a:p>
            <a:r>
              <a:rPr lang="de-DE" dirty="0"/>
              <a:t>Zur Erleichterung haben wir euch auf https://</a:t>
            </a:r>
            <a:r>
              <a:rPr lang="de-DE" dirty="0" err="1"/>
              <a:t>www.swdec.de</a:t>
            </a:r>
            <a:r>
              <a:rPr lang="de-DE" dirty="0"/>
              <a:t>/</a:t>
            </a:r>
            <a:r>
              <a:rPr lang="de-DE" dirty="0" err="1"/>
              <a:t>ueber</a:t>
            </a:r>
            <a:r>
              <a:rPr lang="de-DE" dirty="0"/>
              <a:t>-uns/kinder-und-jugendschutz</a:t>
            </a:r>
          </a:p>
          <a:p>
            <a:r>
              <a:rPr lang="de-DE" dirty="0"/>
              <a:t>Ein Dokumentationsvorlage erstellt die ihr zur Dokumentation von etwaigen Fällen nutzen könnt.</a:t>
            </a:r>
          </a:p>
          <a:p>
            <a:endParaRPr dirty="0"/>
          </a:p>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xfrm>
            <a:off x="381000" y="685800"/>
            <a:ext cx="6096000" cy="3429000"/>
          </a:xfrm>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t>Hier habt ihr die Möglichkeit eure Mitarbeitenden und was sie schon vieles guten wertzuschätzen, da dies ein wesentlicher Teil der Prävention ist.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xfrm>
            <a:off x="381000" y="685800"/>
            <a:ext cx="6096000" cy="3429000"/>
          </a:xfrm>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rPr dirty="0"/>
              <a:t>Manche </a:t>
            </a:r>
            <a:r>
              <a:rPr dirty="0" err="1"/>
              <a:t>haben</a:t>
            </a:r>
            <a:r>
              <a:rPr dirty="0"/>
              <a:t> die </a:t>
            </a:r>
            <a:r>
              <a:rPr dirty="0" err="1"/>
              <a:t>ForuM</a:t>
            </a:r>
            <a:r>
              <a:rPr dirty="0"/>
              <a:t> Studie der </a:t>
            </a:r>
            <a:r>
              <a:rPr dirty="0" err="1"/>
              <a:t>ev</a:t>
            </a:r>
            <a:r>
              <a:rPr dirty="0"/>
              <a:t>. Kirche Deutschland </a:t>
            </a:r>
            <a:r>
              <a:rPr dirty="0" err="1"/>
              <a:t>mitbekommen</a:t>
            </a:r>
            <a:r>
              <a:rPr dirty="0"/>
              <a:t>.</a:t>
            </a:r>
          </a:p>
          <a:p>
            <a:endParaRPr dirty="0"/>
          </a:p>
          <a:p>
            <a:r>
              <a:rPr dirty="0" err="1"/>
              <a:t>Nicht</a:t>
            </a:r>
            <a:r>
              <a:rPr dirty="0"/>
              <a:t> </a:t>
            </a:r>
            <a:r>
              <a:rPr dirty="0" err="1"/>
              <a:t>nur</a:t>
            </a:r>
            <a:r>
              <a:rPr dirty="0"/>
              <a:t> </a:t>
            </a:r>
            <a:r>
              <a:rPr dirty="0" err="1"/>
              <a:t>kath</a:t>
            </a:r>
            <a:r>
              <a:rPr dirty="0"/>
              <a:t>. Kirche hat </a:t>
            </a:r>
            <a:r>
              <a:rPr dirty="0" err="1"/>
              <a:t>Fälle</a:t>
            </a:r>
            <a:r>
              <a:rPr dirty="0"/>
              <a:t> von </a:t>
            </a:r>
            <a:r>
              <a:rPr dirty="0" err="1"/>
              <a:t>Missbrauch</a:t>
            </a:r>
            <a:r>
              <a:rPr dirty="0"/>
              <a:t>. Die Studie </a:t>
            </a:r>
            <a:r>
              <a:rPr dirty="0" err="1"/>
              <a:t>zeigt</a:t>
            </a:r>
            <a:r>
              <a:rPr dirty="0"/>
              <a:t> </a:t>
            </a:r>
            <a:r>
              <a:rPr dirty="0" err="1"/>
              <a:t>wieviele</a:t>
            </a:r>
            <a:r>
              <a:rPr dirty="0"/>
              <a:t> </a:t>
            </a:r>
            <a:r>
              <a:rPr dirty="0" err="1"/>
              <a:t>Fälle</a:t>
            </a:r>
            <a:r>
              <a:rPr dirty="0"/>
              <a:t> an der </a:t>
            </a:r>
            <a:r>
              <a:rPr dirty="0" err="1"/>
              <a:t>Spitze</a:t>
            </a:r>
            <a:r>
              <a:rPr dirty="0"/>
              <a:t> des </a:t>
            </a:r>
            <a:r>
              <a:rPr dirty="0" err="1"/>
              <a:t>Eisbergs</a:t>
            </a:r>
            <a:r>
              <a:rPr dirty="0"/>
              <a:t> </a:t>
            </a:r>
            <a:r>
              <a:rPr dirty="0" err="1"/>
              <a:t>sichtbar</a:t>
            </a:r>
            <a:r>
              <a:rPr dirty="0"/>
              <a:t> </a:t>
            </a:r>
            <a:r>
              <a:rPr dirty="0" err="1"/>
              <a:t>werden</a:t>
            </a:r>
            <a:r>
              <a:rPr dirty="0"/>
              <a:t>.</a:t>
            </a:r>
          </a:p>
          <a:p>
            <a:endParaRPr dirty="0"/>
          </a:p>
          <a:p>
            <a:r>
              <a:rPr dirty="0"/>
              <a:t>Die Studie hat </a:t>
            </a:r>
            <a:r>
              <a:rPr dirty="0" err="1"/>
              <a:t>dazu</a:t>
            </a:r>
            <a:r>
              <a:rPr dirty="0"/>
              <a:t> die </a:t>
            </a:r>
            <a:r>
              <a:rPr dirty="0" err="1"/>
              <a:t>Disziplinarakten</a:t>
            </a:r>
            <a:r>
              <a:rPr dirty="0"/>
              <a:t> von 1946 - </a:t>
            </a:r>
            <a:r>
              <a:rPr dirty="0" err="1"/>
              <a:t>heute</a:t>
            </a:r>
            <a:r>
              <a:rPr dirty="0"/>
              <a:t> </a:t>
            </a:r>
            <a:r>
              <a:rPr dirty="0" err="1"/>
              <a:t>gesichtet</a:t>
            </a:r>
            <a:r>
              <a:rPr dirty="0"/>
              <a:t> und </a:t>
            </a:r>
            <a:r>
              <a:rPr dirty="0" err="1"/>
              <a:t>kam</a:t>
            </a:r>
            <a:r>
              <a:rPr dirty="0"/>
              <a:t> </a:t>
            </a:r>
            <a:r>
              <a:rPr dirty="0" err="1"/>
              <a:t>zu</a:t>
            </a:r>
            <a:r>
              <a:rPr dirty="0"/>
              <a:t> den </a:t>
            </a:r>
            <a:r>
              <a:rPr dirty="0" err="1"/>
              <a:t>abgedruckten</a:t>
            </a:r>
            <a:r>
              <a:rPr dirty="0"/>
              <a:t> Zahlen</a:t>
            </a:r>
          </a:p>
          <a:p>
            <a:r>
              <a:rPr dirty="0"/>
              <a:t>Die Zahlen </a:t>
            </a:r>
            <a:r>
              <a:rPr dirty="0" err="1"/>
              <a:t>sind</a:t>
            </a:r>
            <a:r>
              <a:rPr dirty="0"/>
              <a:t> </a:t>
            </a:r>
            <a:r>
              <a:rPr dirty="0" err="1"/>
              <a:t>jedoch</a:t>
            </a:r>
            <a:r>
              <a:rPr dirty="0"/>
              <a:t> </a:t>
            </a:r>
            <a:r>
              <a:rPr dirty="0" err="1"/>
              <a:t>noch</a:t>
            </a:r>
            <a:r>
              <a:rPr dirty="0"/>
              <a:t> </a:t>
            </a:r>
            <a:r>
              <a:rPr dirty="0" err="1"/>
              <a:t>schlimmer</a:t>
            </a:r>
            <a:r>
              <a:rPr dirty="0"/>
              <a:t> </a:t>
            </a:r>
            <a:r>
              <a:rPr dirty="0" err="1"/>
              <a:t>wenn</a:t>
            </a:r>
            <a:r>
              <a:rPr dirty="0"/>
              <a:t> man </a:t>
            </a:r>
            <a:r>
              <a:rPr dirty="0" err="1"/>
              <a:t>z.B.</a:t>
            </a:r>
            <a:r>
              <a:rPr dirty="0"/>
              <a:t> </a:t>
            </a:r>
            <a:r>
              <a:rPr dirty="0" err="1"/>
              <a:t>auch</a:t>
            </a:r>
            <a:r>
              <a:rPr dirty="0"/>
              <a:t> die </a:t>
            </a:r>
            <a:r>
              <a:rPr dirty="0" err="1"/>
              <a:t>Personalakten</a:t>
            </a:r>
            <a:r>
              <a:rPr dirty="0"/>
              <a:t> </a:t>
            </a:r>
            <a:r>
              <a:rPr dirty="0" err="1"/>
              <a:t>untersucht</a:t>
            </a:r>
            <a:r>
              <a:rPr dirty="0"/>
              <a:t>. Eine </a:t>
            </a:r>
            <a:r>
              <a:rPr dirty="0" err="1"/>
              <a:t>Landeskirche</a:t>
            </a:r>
            <a:r>
              <a:rPr dirty="0"/>
              <a:t> hat </a:t>
            </a:r>
            <a:r>
              <a:rPr dirty="0" err="1"/>
              <a:t>diese</a:t>
            </a:r>
            <a:r>
              <a:rPr dirty="0"/>
              <a:t> </a:t>
            </a:r>
            <a:r>
              <a:rPr dirty="0" err="1"/>
              <a:t>zur</a:t>
            </a:r>
            <a:r>
              <a:rPr dirty="0"/>
              <a:t> </a:t>
            </a:r>
            <a:r>
              <a:rPr dirty="0" err="1"/>
              <a:t>Verfügung</a:t>
            </a:r>
            <a:r>
              <a:rPr dirty="0"/>
              <a:t> </a:t>
            </a:r>
            <a:r>
              <a:rPr dirty="0" err="1"/>
              <a:t>gestellt</a:t>
            </a:r>
            <a:r>
              <a:rPr dirty="0"/>
              <a:t> und so </a:t>
            </a:r>
            <a:r>
              <a:rPr dirty="0" err="1"/>
              <a:t>entstanden</a:t>
            </a:r>
            <a:r>
              <a:rPr dirty="0"/>
              <a:t> die </a:t>
            </a:r>
            <a:r>
              <a:rPr dirty="0" err="1"/>
              <a:t>geschätzten</a:t>
            </a:r>
            <a:r>
              <a:rPr dirty="0"/>
              <a:t> Zahlen.</a:t>
            </a:r>
          </a:p>
          <a:p>
            <a:endParaRPr dirty="0"/>
          </a:p>
          <a:p>
            <a:r>
              <a:rPr dirty="0" err="1"/>
              <a:t>Wichtig</a:t>
            </a:r>
            <a:r>
              <a:rPr dirty="0"/>
              <a:t> </a:t>
            </a:r>
            <a:r>
              <a:rPr dirty="0" err="1"/>
              <a:t>ist</a:t>
            </a:r>
            <a:r>
              <a:rPr dirty="0"/>
              <a:t> die Zahlen </a:t>
            </a:r>
            <a:r>
              <a:rPr dirty="0" err="1"/>
              <a:t>betreffen</a:t>
            </a:r>
            <a:r>
              <a:rPr dirty="0"/>
              <a:t> </a:t>
            </a:r>
            <a:r>
              <a:rPr dirty="0" err="1"/>
              <a:t>nur</a:t>
            </a:r>
            <a:r>
              <a:rPr dirty="0"/>
              <a:t> </a:t>
            </a:r>
            <a:r>
              <a:rPr dirty="0" err="1"/>
              <a:t>Hauptamtliche</a:t>
            </a:r>
            <a:r>
              <a:rPr dirty="0"/>
              <a:t> </a:t>
            </a:r>
            <a:r>
              <a:rPr dirty="0" err="1"/>
              <a:t>Täter</a:t>
            </a:r>
            <a:r>
              <a:rPr dirty="0"/>
              <a:t>.</a:t>
            </a:r>
          </a:p>
          <a:p>
            <a:r>
              <a:rPr dirty="0" err="1"/>
              <a:t>Ehrenamtliche</a:t>
            </a:r>
            <a:r>
              <a:rPr dirty="0"/>
              <a:t> </a:t>
            </a:r>
            <a:r>
              <a:rPr dirty="0" err="1"/>
              <a:t>Täter</a:t>
            </a:r>
            <a:r>
              <a:rPr dirty="0"/>
              <a:t> </a:t>
            </a:r>
            <a:r>
              <a:rPr dirty="0" err="1"/>
              <a:t>sind</a:t>
            </a:r>
            <a:r>
              <a:rPr dirty="0"/>
              <a:t> in </a:t>
            </a:r>
            <a:r>
              <a:rPr dirty="0" err="1"/>
              <a:t>dieser</a:t>
            </a:r>
            <a:r>
              <a:rPr dirty="0"/>
              <a:t> Studie </a:t>
            </a:r>
            <a:r>
              <a:rPr dirty="0" err="1"/>
              <a:t>nicht</a:t>
            </a:r>
            <a:r>
              <a:rPr dirty="0"/>
              <a:t> </a:t>
            </a:r>
            <a:r>
              <a:rPr dirty="0" err="1"/>
              <a:t>erfasst</a:t>
            </a:r>
            <a:r>
              <a:rPr dirty="0"/>
              <a:t>.</a:t>
            </a:r>
          </a:p>
          <a:p>
            <a:br>
              <a:rPr dirty="0"/>
            </a:br>
            <a:r>
              <a:rPr dirty="0"/>
              <a:t>Das </a:t>
            </a:r>
            <a:r>
              <a:rPr dirty="0" err="1"/>
              <a:t>bedeutet</a:t>
            </a:r>
            <a:r>
              <a:rPr dirty="0"/>
              <a:t> die </a:t>
            </a:r>
            <a:r>
              <a:rPr dirty="0" err="1"/>
              <a:t>tatsächliche</a:t>
            </a:r>
            <a:r>
              <a:rPr dirty="0"/>
              <a:t> </a:t>
            </a:r>
            <a:r>
              <a:rPr dirty="0" err="1"/>
              <a:t>Dunkelziffer</a:t>
            </a:r>
            <a:r>
              <a:rPr dirty="0"/>
              <a:t> </a:t>
            </a:r>
            <a:r>
              <a:rPr dirty="0" err="1"/>
              <a:t>liegt</a:t>
            </a:r>
            <a:r>
              <a:rPr dirty="0"/>
              <a:t> </a:t>
            </a:r>
            <a:r>
              <a:rPr dirty="0" err="1"/>
              <a:t>deutlich</a:t>
            </a:r>
            <a:r>
              <a:rPr dirty="0"/>
              <a:t> </a:t>
            </a:r>
            <a:r>
              <a:rPr dirty="0" err="1"/>
              <a:t>höher</a:t>
            </a:r>
            <a:r>
              <a:rPr dirty="0"/>
              <a:t>.</a:t>
            </a:r>
          </a:p>
          <a:p>
            <a:endParaRPr dirty="0"/>
          </a:p>
          <a:p>
            <a:r>
              <a:rPr dirty="0"/>
              <a:t>Was tun </a:t>
            </a:r>
            <a:r>
              <a:rPr dirty="0" err="1"/>
              <a:t>wir</a:t>
            </a:r>
            <a:r>
              <a:rPr dirty="0"/>
              <a:t> </a:t>
            </a:r>
            <a:r>
              <a:rPr dirty="0" err="1"/>
              <a:t>damit</a:t>
            </a:r>
            <a:r>
              <a:rPr dirty="0"/>
              <a:t> … das </a:t>
            </a:r>
            <a:r>
              <a:rPr dirty="0" err="1"/>
              <a:t>sind</a:t>
            </a:r>
            <a:r>
              <a:rPr dirty="0"/>
              <a:t> Zahlen… </a:t>
            </a:r>
          </a:p>
          <a:p>
            <a:r>
              <a:rPr dirty="0"/>
              <a:t>Anders </a:t>
            </a:r>
            <a:r>
              <a:rPr dirty="0" err="1"/>
              <a:t>wird</a:t>
            </a:r>
            <a:r>
              <a:rPr dirty="0"/>
              <a:t> es </a:t>
            </a:r>
            <a:r>
              <a:rPr dirty="0" err="1"/>
              <a:t>wenn</a:t>
            </a:r>
            <a:r>
              <a:rPr dirty="0"/>
              <a:t> </a:t>
            </a:r>
            <a:r>
              <a:rPr dirty="0" err="1"/>
              <a:t>wir</a:t>
            </a:r>
            <a:r>
              <a:rPr dirty="0"/>
              <a:t> </a:t>
            </a:r>
            <a:r>
              <a:rPr dirty="0" err="1"/>
              <a:t>Betroffene</a:t>
            </a:r>
            <a:r>
              <a:rPr dirty="0"/>
              <a:t> </a:t>
            </a:r>
            <a:r>
              <a:rPr dirty="0" err="1"/>
              <a:t>hören</a:t>
            </a:r>
            <a:r>
              <a:rPr dirty="0"/>
              <a:t> …</a:t>
            </a:r>
          </a:p>
          <a:p>
            <a:r>
              <a:rPr dirty="0"/>
              <a:t>KLICK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xfrm>
            <a:off x="381000" y="685800"/>
            <a:ext cx="6096000" cy="3429000"/>
          </a:xfrm>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p>
            <a:pPr>
              <a:defRPr sz="1200">
                <a:latin typeface="Calibri"/>
                <a:ea typeface="Calibri"/>
                <a:cs typeface="Calibri"/>
                <a:sym typeface="Calibri"/>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381000" y="685800"/>
            <a:ext cx="6096000" cy="3429000"/>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dirty="0"/>
              <a:t>Kurz </a:t>
            </a:r>
            <a:r>
              <a:rPr dirty="0" err="1"/>
              <a:t>zu</a:t>
            </a:r>
            <a:r>
              <a:rPr dirty="0"/>
              <a:t> Nancy Janz</a:t>
            </a:r>
          </a:p>
          <a:p>
            <a:pPr>
              <a:defRPr sz="1200">
                <a:latin typeface="Calibri"/>
                <a:ea typeface="Calibri"/>
                <a:cs typeface="Calibri"/>
                <a:sym typeface="Calibri"/>
              </a:defRPr>
            </a:pPr>
            <a:r>
              <a:rPr dirty="0" err="1"/>
              <a:t>Sprecherin</a:t>
            </a:r>
            <a:r>
              <a:rPr dirty="0"/>
              <a:t> der </a:t>
            </a:r>
            <a:r>
              <a:rPr dirty="0" err="1"/>
              <a:t>Betroffenenvereinigung</a:t>
            </a:r>
            <a:endParaRPr dirty="0"/>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Ich </a:t>
            </a:r>
            <a:r>
              <a:rPr dirty="0" err="1"/>
              <a:t>verstehe</a:t>
            </a:r>
            <a:r>
              <a:rPr dirty="0"/>
              <a:t> </a:t>
            </a:r>
            <a:r>
              <a:rPr dirty="0" err="1"/>
              <a:t>ihre</a:t>
            </a:r>
            <a:r>
              <a:rPr dirty="0"/>
              <a:t> WUT</a:t>
            </a:r>
          </a:p>
          <a:p>
            <a:pPr>
              <a:defRPr sz="1200">
                <a:latin typeface="Calibri"/>
                <a:ea typeface="Calibri"/>
                <a:cs typeface="Calibri"/>
                <a:sym typeface="Calibri"/>
              </a:defRPr>
            </a:pPr>
            <a:r>
              <a:rPr dirty="0"/>
              <a:t>Weil </a:t>
            </a:r>
            <a:r>
              <a:rPr dirty="0" err="1"/>
              <a:t>nicht</a:t>
            </a:r>
            <a:r>
              <a:rPr dirty="0"/>
              <a:t> </a:t>
            </a:r>
            <a:r>
              <a:rPr dirty="0" err="1"/>
              <a:t>hingesehen</a:t>
            </a:r>
            <a:r>
              <a:rPr dirty="0"/>
              <a:t> </a:t>
            </a:r>
            <a:r>
              <a:rPr dirty="0" err="1"/>
              <a:t>wurde</a:t>
            </a:r>
            <a:r>
              <a:rPr dirty="0"/>
              <a:t>, </a:t>
            </a:r>
            <a:r>
              <a:rPr dirty="0" err="1"/>
              <a:t>obwohl</a:t>
            </a:r>
            <a:r>
              <a:rPr dirty="0"/>
              <a:t> </a:t>
            </a:r>
            <a:r>
              <a:rPr dirty="0" err="1"/>
              <a:t>sie</a:t>
            </a:r>
            <a:r>
              <a:rPr dirty="0"/>
              <a:t> </a:t>
            </a:r>
            <a:r>
              <a:rPr dirty="0" err="1"/>
              <a:t>etwas</a:t>
            </a:r>
            <a:r>
              <a:rPr dirty="0"/>
              <a:t> </a:t>
            </a:r>
            <a:r>
              <a:rPr dirty="0" err="1"/>
              <a:t>gesagt</a:t>
            </a:r>
            <a:r>
              <a:rPr dirty="0"/>
              <a:t> hat … </a:t>
            </a:r>
          </a:p>
          <a:p>
            <a:pPr>
              <a:defRPr sz="1200">
                <a:latin typeface="Calibri"/>
                <a:ea typeface="Calibri"/>
                <a:cs typeface="Calibri"/>
                <a:sym typeface="Calibri"/>
              </a:defRPr>
            </a:pPr>
            <a:r>
              <a:rPr dirty="0"/>
              <a:t>NICHTS PASSIERT</a:t>
            </a:r>
          </a:p>
          <a:p>
            <a:pPr>
              <a:defRPr sz="1200">
                <a:latin typeface="Calibri"/>
                <a:ea typeface="Calibri"/>
                <a:cs typeface="Calibri"/>
                <a:sym typeface="Calibri"/>
              </a:defRPr>
            </a:pPr>
            <a:endParaRPr dirty="0"/>
          </a:p>
          <a:p>
            <a:pPr>
              <a:defRPr sz="1200" b="1">
                <a:latin typeface="Calibri"/>
                <a:ea typeface="Calibri"/>
                <a:cs typeface="Calibri"/>
                <a:sym typeface="Calibri"/>
              </a:defRPr>
            </a:pPr>
            <a:r>
              <a:rPr dirty="0" err="1"/>
              <a:t>Ist</a:t>
            </a:r>
            <a:r>
              <a:rPr dirty="0"/>
              <a:t> es </a:t>
            </a:r>
            <a:r>
              <a:rPr dirty="0" err="1"/>
              <a:t>heute</a:t>
            </a:r>
            <a:r>
              <a:rPr dirty="0"/>
              <a:t> </a:t>
            </a:r>
            <a:r>
              <a:rPr dirty="0" err="1"/>
              <a:t>anders</a:t>
            </a:r>
            <a:r>
              <a:rPr dirty="0"/>
              <a:t>?</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Wenn </a:t>
            </a:r>
            <a:r>
              <a:rPr dirty="0" err="1"/>
              <a:t>wir</a:t>
            </a:r>
            <a:r>
              <a:rPr dirty="0"/>
              <a:t> das </a:t>
            </a:r>
            <a:r>
              <a:rPr dirty="0" err="1"/>
              <a:t>hören</a:t>
            </a:r>
            <a:r>
              <a:rPr dirty="0"/>
              <a:t>, </a:t>
            </a:r>
            <a:r>
              <a:rPr dirty="0" err="1"/>
              <a:t>dann</a:t>
            </a:r>
            <a:r>
              <a:rPr dirty="0"/>
              <a:t> </a:t>
            </a:r>
            <a:r>
              <a:rPr dirty="0" err="1"/>
              <a:t>kann</a:t>
            </a:r>
            <a:r>
              <a:rPr dirty="0"/>
              <a:t> man schnell </a:t>
            </a:r>
            <a:r>
              <a:rPr dirty="0" err="1"/>
              <a:t>dabei</a:t>
            </a:r>
            <a:r>
              <a:rPr dirty="0"/>
              <a:t> sein und das tun was am </a:t>
            </a:r>
            <a:r>
              <a:rPr dirty="0" err="1"/>
              <a:t>einfachsten</a:t>
            </a:r>
            <a:r>
              <a:rPr dirty="0"/>
              <a:t> </a:t>
            </a:r>
            <a:r>
              <a:rPr dirty="0" err="1"/>
              <a:t>ist</a:t>
            </a:r>
            <a:r>
              <a:rPr dirty="0"/>
              <a:t>. </a:t>
            </a:r>
          </a:p>
          <a:p>
            <a:pPr>
              <a:defRPr sz="1200">
                <a:latin typeface="Calibri"/>
                <a:ea typeface="Calibri"/>
                <a:cs typeface="Calibri"/>
                <a:sym typeface="Calibri"/>
              </a:defRPr>
            </a:pPr>
            <a:r>
              <a:rPr dirty="0"/>
              <a:t>Oh die </a:t>
            </a:r>
            <a:r>
              <a:rPr dirty="0" err="1"/>
              <a:t>schlimme</a:t>
            </a:r>
            <a:r>
              <a:rPr dirty="0"/>
              <a:t> </a:t>
            </a:r>
            <a:r>
              <a:rPr dirty="0" err="1"/>
              <a:t>Landeskirche</a:t>
            </a:r>
            <a:r>
              <a:rPr dirty="0"/>
              <a:t> … </a:t>
            </a:r>
            <a:r>
              <a:rPr dirty="0" err="1"/>
              <a:t>wir</a:t>
            </a:r>
            <a:r>
              <a:rPr dirty="0"/>
              <a:t> </a:t>
            </a:r>
            <a:r>
              <a:rPr dirty="0" err="1"/>
              <a:t>zeigen</a:t>
            </a:r>
            <a:r>
              <a:rPr dirty="0"/>
              <a:t> auf die da. Das hat man </a:t>
            </a:r>
            <a:r>
              <a:rPr dirty="0" err="1"/>
              <a:t>schon</a:t>
            </a:r>
            <a:r>
              <a:rPr dirty="0"/>
              <a:t> </a:t>
            </a:r>
            <a:r>
              <a:rPr dirty="0" err="1"/>
              <a:t>bei</a:t>
            </a:r>
            <a:r>
              <a:rPr dirty="0"/>
              <a:t> der </a:t>
            </a:r>
            <a:r>
              <a:rPr dirty="0" err="1"/>
              <a:t>kath</a:t>
            </a:r>
            <a:r>
              <a:rPr dirty="0"/>
              <a:t>. Kirche </a:t>
            </a:r>
            <a:r>
              <a:rPr dirty="0" err="1"/>
              <a:t>geübt</a:t>
            </a:r>
            <a:r>
              <a:rPr dirty="0"/>
              <a:t> und </a:t>
            </a:r>
            <a:r>
              <a:rPr dirty="0" err="1"/>
              <a:t>schon</a:t>
            </a:r>
            <a:r>
              <a:rPr dirty="0"/>
              <a:t> </a:t>
            </a:r>
            <a:r>
              <a:rPr dirty="0" err="1"/>
              <a:t>sind</a:t>
            </a:r>
            <a:r>
              <a:rPr dirty="0"/>
              <a:t> die </a:t>
            </a:r>
            <a:r>
              <a:rPr dirty="0" err="1"/>
              <a:t>schlechten</a:t>
            </a:r>
            <a:r>
              <a:rPr dirty="0"/>
              <a:t> Gedanken </a:t>
            </a:r>
            <a:r>
              <a:rPr dirty="0" err="1"/>
              <a:t>weg</a:t>
            </a:r>
            <a:r>
              <a:rPr dirty="0"/>
              <a:t>. </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Aber </a:t>
            </a:r>
            <a:r>
              <a:rPr dirty="0" err="1"/>
              <a:t>gerade</a:t>
            </a:r>
            <a:r>
              <a:rPr dirty="0"/>
              <a:t> </a:t>
            </a:r>
            <a:r>
              <a:rPr dirty="0" err="1"/>
              <a:t>hier</a:t>
            </a:r>
            <a:r>
              <a:rPr dirty="0"/>
              <a:t> </a:t>
            </a:r>
            <a:r>
              <a:rPr dirty="0" err="1"/>
              <a:t>liegt</a:t>
            </a:r>
            <a:r>
              <a:rPr dirty="0"/>
              <a:t> er Fehler…</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Steffen Kern der Leiter von </a:t>
            </a:r>
            <a:r>
              <a:rPr dirty="0" err="1"/>
              <a:t>Gnadau</a:t>
            </a:r>
            <a:r>
              <a:rPr dirty="0"/>
              <a:t>  hat in </a:t>
            </a:r>
            <a:r>
              <a:rPr dirty="0" err="1"/>
              <a:t>seinem</a:t>
            </a:r>
            <a:r>
              <a:rPr dirty="0"/>
              <a:t> </a:t>
            </a:r>
            <a:r>
              <a:rPr dirty="0" err="1"/>
              <a:t>Präsens</a:t>
            </a:r>
            <a:r>
              <a:rPr dirty="0"/>
              <a:t> </a:t>
            </a:r>
            <a:r>
              <a:rPr dirty="0" err="1"/>
              <a:t>Bericht</a:t>
            </a:r>
            <a:r>
              <a:rPr dirty="0"/>
              <a:t> </a:t>
            </a:r>
            <a:r>
              <a:rPr dirty="0" err="1"/>
              <a:t>folgendes</a:t>
            </a:r>
            <a:r>
              <a:rPr dirty="0"/>
              <a:t> </a:t>
            </a:r>
            <a:r>
              <a:rPr dirty="0" err="1"/>
              <a:t>gesagt</a:t>
            </a:r>
            <a:r>
              <a:rPr dirty="0"/>
              <a:t>: </a:t>
            </a:r>
          </a:p>
          <a:p>
            <a:pPr>
              <a:defRPr sz="1200">
                <a:latin typeface="Calibri"/>
                <a:ea typeface="Calibri"/>
                <a:cs typeface="Calibri"/>
                <a:sym typeface="Calibri"/>
              </a:defRPr>
            </a:pPr>
            <a:r>
              <a:rPr dirty="0"/>
              <a:t>„Wir </a:t>
            </a:r>
            <a:r>
              <a:rPr dirty="0" err="1"/>
              <a:t>dürfen</a:t>
            </a:r>
            <a:r>
              <a:rPr dirty="0"/>
              <a:t> </a:t>
            </a:r>
            <a:r>
              <a:rPr dirty="0" err="1"/>
              <a:t>nicht</a:t>
            </a:r>
            <a:r>
              <a:rPr dirty="0"/>
              <a:t> den Fehler </a:t>
            </a:r>
            <a:r>
              <a:rPr dirty="0" err="1"/>
              <a:t>machen</a:t>
            </a:r>
            <a:r>
              <a:rPr dirty="0"/>
              <a:t>, auf die </a:t>
            </a:r>
            <a:r>
              <a:rPr dirty="0" err="1"/>
              <a:t>Anderen</a:t>
            </a:r>
            <a:r>
              <a:rPr dirty="0"/>
              <a:t> </a:t>
            </a:r>
            <a:r>
              <a:rPr dirty="0" err="1"/>
              <a:t>zu</a:t>
            </a:r>
            <a:r>
              <a:rPr dirty="0"/>
              <a:t> </a:t>
            </a:r>
            <a:r>
              <a:rPr dirty="0" err="1"/>
              <a:t>zeigen</a:t>
            </a:r>
            <a:r>
              <a:rPr dirty="0"/>
              <a:t> und </a:t>
            </a:r>
            <a:r>
              <a:rPr dirty="0" err="1"/>
              <a:t>zu</a:t>
            </a:r>
            <a:r>
              <a:rPr dirty="0"/>
              <a:t> </a:t>
            </a:r>
            <a:r>
              <a:rPr dirty="0" err="1"/>
              <a:t>sagen</a:t>
            </a:r>
            <a:r>
              <a:rPr dirty="0"/>
              <a:t> das </a:t>
            </a:r>
            <a:r>
              <a:rPr dirty="0" err="1"/>
              <a:t>ist</a:t>
            </a:r>
            <a:r>
              <a:rPr dirty="0"/>
              <a:t> </a:t>
            </a:r>
            <a:r>
              <a:rPr dirty="0" err="1"/>
              <a:t>ihr</a:t>
            </a:r>
            <a:r>
              <a:rPr dirty="0"/>
              <a:t> Problem!“</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err="1"/>
              <a:t>Missbrauch</a:t>
            </a:r>
            <a:r>
              <a:rPr dirty="0"/>
              <a:t> </a:t>
            </a:r>
            <a:r>
              <a:rPr dirty="0" err="1"/>
              <a:t>geschieht</a:t>
            </a:r>
            <a:r>
              <a:rPr dirty="0"/>
              <a:t> </a:t>
            </a:r>
            <a:r>
              <a:rPr dirty="0" err="1"/>
              <a:t>auch</a:t>
            </a:r>
            <a:r>
              <a:rPr dirty="0"/>
              <a:t> </a:t>
            </a:r>
            <a:r>
              <a:rPr dirty="0" err="1"/>
              <a:t>bei</a:t>
            </a:r>
            <a:r>
              <a:rPr dirty="0"/>
              <a:t> </a:t>
            </a:r>
            <a:r>
              <a:rPr dirty="0" err="1"/>
              <a:t>uns</a:t>
            </a:r>
            <a:r>
              <a:rPr dirty="0"/>
              <a:t> </a:t>
            </a:r>
            <a:r>
              <a:rPr dirty="0" err="1"/>
              <a:t>im</a:t>
            </a:r>
            <a:r>
              <a:rPr dirty="0"/>
              <a:t> EC, LGV, LM, …</a:t>
            </a:r>
          </a:p>
          <a:p>
            <a:pPr>
              <a:defRPr sz="1200">
                <a:latin typeface="Calibri"/>
                <a:ea typeface="Calibri"/>
                <a:cs typeface="Calibri"/>
                <a:sym typeface="Calibri"/>
              </a:defRPr>
            </a:pPr>
            <a:r>
              <a:rPr dirty="0"/>
              <a:t>Bisher </a:t>
            </a:r>
            <a:r>
              <a:rPr dirty="0" err="1"/>
              <a:t>sehen</a:t>
            </a:r>
            <a:r>
              <a:rPr dirty="0"/>
              <a:t> </a:t>
            </a:r>
            <a:r>
              <a:rPr dirty="0" err="1"/>
              <a:t>wir</a:t>
            </a:r>
            <a:r>
              <a:rPr dirty="0"/>
              <a:t> es </a:t>
            </a:r>
            <a:r>
              <a:rPr dirty="0" err="1"/>
              <a:t>nur</a:t>
            </a:r>
            <a:r>
              <a:rPr dirty="0"/>
              <a:t> </a:t>
            </a:r>
            <a:r>
              <a:rPr dirty="0" err="1"/>
              <a:t>noch</a:t>
            </a:r>
            <a:r>
              <a:rPr dirty="0"/>
              <a:t> </a:t>
            </a:r>
            <a:r>
              <a:rPr dirty="0" err="1"/>
              <a:t>nicht</a:t>
            </a:r>
            <a:r>
              <a:rPr dirty="0"/>
              <a:t> …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xfrm>
            <a:off x="381000" y="685800"/>
            <a:ext cx="6096000" cy="3429000"/>
          </a:xfrm>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Die Zahlen beziehen sich auf alle Deutsche, d.h. die Prozentzahl darf nicht auf die derzeitigen Kinder und Jugendlichen einfach übertragen werden. </a:t>
            </a:r>
          </a:p>
          <a:p>
            <a:pPr>
              <a:defRPr sz="1200">
                <a:latin typeface="Calibri"/>
                <a:ea typeface="Calibri"/>
                <a:cs typeface="Calibri"/>
                <a:sym typeface="Calibri"/>
              </a:defRPr>
            </a:pPr>
            <a:r>
              <a:t>Sie zeigt aber wieviele Menschen das sind … </a:t>
            </a:r>
          </a:p>
          <a:p>
            <a:pPr>
              <a:defRPr sz="1200">
                <a:latin typeface="Calibri"/>
                <a:ea typeface="Calibri"/>
                <a:cs typeface="Calibri"/>
                <a:sym typeface="Calibri"/>
              </a:defRPr>
            </a:pPr>
            <a:endParaRPr/>
          </a:p>
          <a:p>
            <a:pPr>
              <a:defRPr sz="1200">
                <a:latin typeface="Calibri"/>
                <a:ea typeface="Calibri"/>
                <a:cs typeface="Calibri"/>
                <a:sym typeface="Calibri"/>
              </a:defRPr>
            </a:pPr>
            <a:r>
              <a:t>13,9 % der Deutschen sind von 11,7 Mio von  84 Mio </a:t>
            </a:r>
          </a:p>
          <a:p>
            <a:pPr>
              <a:defRPr sz="1200">
                <a:latin typeface="Calibri"/>
                <a:ea typeface="Calibri"/>
                <a:cs typeface="Calibri"/>
                <a:sym typeface="Calibri"/>
              </a:defRPr>
            </a:pPr>
            <a:endParaRPr/>
          </a:p>
          <a:p>
            <a:pPr>
              <a:defRPr sz="1200">
                <a:latin typeface="Calibri"/>
                <a:ea typeface="Calibri"/>
                <a:cs typeface="Calibri"/>
                <a:sym typeface="Calibri"/>
              </a:defRPr>
            </a:pPr>
            <a:r>
              <a:t>12,4% = 10,4 Mio</a:t>
            </a:r>
          </a:p>
          <a:p>
            <a:pPr>
              <a:defRPr sz="1200">
                <a:latin typeface="Calibri"/>
                <a:ea typeface="Calibri"/>
                <a:cs typeface="Calibri"/>
                <a:sym typeface="Calibri"/>
              </a:defRPr>
            </a:pPr>
            <a:endParaRPr/>
          </a:p>
          <a:p>
            <a:pPr>
              <a:defRPr sz="1200">
                <a:latin typeface="Calibri"/>
                <a:ea typeface="Calibri"/>
                <a:cs typeface="Calibri"/>
                <a:sym typeface="Calibri"/>
              </a:defRPr>
            </a:pPr>
            <a:r>
              <a:t>18,5% = 15,5 Mio</a:t>
            </a:r>
          </a:p>
          <a:p>
            <a:pPr>
              <a:defRPr sz="1200">
                <a:latin typeface="Calibri"/>
                <a:ea typeface="Calibri"/>
                <a:cs typeface="Calibri"/>
                <a:sym typeface="Calibri"/>
              </a:defRPr>
            </a:pPr>
            <a:endParaRPr/>
          </a:p>
          <a:p>
            <a:pPr>
              <a:defRPr sz="1200">
                <a:latin typeface="Calibri"/>
                <a:ea typeface="Calibri"/>
                <a:cs typeface="Calibri"/>
                <a:sym typeface="Calibri"/>
              </a:defRPr>
            </a:pPr>
            <a:endParaRPr/>
          </a:p>
          <a:p>
            <a:pPr>
              <a:defRPr sz="1200">
                <a:latin typeface="Calibri"/>
                <a:ea typeface="Calibri"/>
                <a:cs typeface="Calibri"/>
                <a:sym typeface="Calibri"/>
              </a:defRPr>
            </a:pPr>
            <a:r>
              <a:t>Studie von 2017 der Uni Ulm… </a:t>
            </a:r>
          </a:p>
          <a:p>
            <a:pPr>
              <a:defRPr sz="1200">
                <a:latin typeface="Calibri"/>
                <a:ea typeface="Calibri"/>
                <a:cs typeface="Calibri"/>
                <a:sym typeface="Calibri"/>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xfrm>
            <a:off x="381000" y="685800"/>
            <a:ext cx="6096000" cy="3429000"/>
          </a:xfrm>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r>
              <a:t>Hier die Statistik an unserer TN angelegt.</a:t>
            </a:r>
          </a:p>
          <a:p>
            <a:r>
              <a:t>Mal auf 10 Teilnehmer. Das entspricht einer Häufigen Gruppengröße bei uns.</a:t>
            </a:r>
          </a:p>
          <a:p>
            <a:endParaRPr/>
          </a:p>
          <a:p>
            <a:r>
              <a:t>Fast jedes dritte Kind deiner Gruppe könnte statistisch gesehen von einer Form des Missbrauchs betroffen sein.</a:t>
            </a:r>
          </a:p>
          <a:p>
            <a:endParaRPr/>
          </a:p>
          <a:p>
            <a:r>
              <a:t>Jedes siebte Kind musste statistisch gesehen sexuellen Missbrauch erleben</a:t>
            </a:r>
          </a:p>
          <a:p>
            <a:endParaRPr/>
          </a:p>
          <a:p>
            <a:r>
              <a:t>Besonders hilfreich ist es, wenn ihr es auf die Anzahl eurer Freizeit herunterbrecht.</a:t>
            </a:r>
          </a:p>
          <a:p>
            <a:r>
              <a:t>Dazu nehmt ihr die Anzahl der erwarteten Teilnehmer und multipliziert die Zahl mal 0,139. Die erhaltene Zahl ist die statistische Wahrscheinlichkeit an Betroffenen bei euerer Freizeit. Das ist nur ein statistischer Wert und widerspiegelt natürlich nicht die Realität. Aber es verdeutlicht wie relevant das Thema Kinder- und Jugendschutz bei uns ist.</a:t>
            </a:r>
          </a:p>
          <a:p>
            <a:endParaRPr/>
          </a:p>
          <a:p>
            <a:r>
              <a:t>Die Wahrscheinlichkeit mit dem Thema als Mitarbeiter konfrontiert zu werden ist hoch, daher ist es wichtig zu wissen wie wir uns richtig verhalten.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xfrm>
            <a:off x="381000" y="685800"/>
            <a:ext cx="6096000" cy="3429000"/>
          </a:xfrm>
          <a:prstGeom prst="rect">
            <a:avLst/>
          </a:prstGeom>
        </p:spPr>
        <p:txBody>
          <a:bodyPr/>
          <a:lstStyle/>
          <a:p>
            <a:endParaRPr/>
          </a:p>
        </p:txBody>
      </p:sp>
      <p:sp>
        <p:nvSpPr>
          <p:cNvPr id="684" name="Shape 684"/>
          <p:cNvSpPr>
            <a:spLocks noGrp="1"/>
          </p:cNvSpPr>
          <p:nvPr>
            <p:ph type="body" sz="quarter" idx="1"/>
          </p:nvPr>
        </p:nvSpPr>
        <p:spPr>
          <a:prstGeom prst="rect">
            <a:avLst/>
          </a:prstGeom>
        </p:spPr>
        <p:txBody>
          <a:bodyPr/>
          <a:lstStyle/>
          <a:p>
            <a:pPr>
              <a:defRPr>
                <a:latin typeface="Montserrat Italic"/>
                <a:ea typeface="Montserrat Italic"/>
                <a:cs typeface="Montserrat Italic"/>
                <a:sym typeface="Montserrat Italic"/>
              </a:defRPr>
            </a:pPr>
            <a:r>
              <a:t>Bevor du alle Formen der sexualisierten Gewalt einblendest. Stell die Frage was sie darunter verstehen.</a:t>
            </a:r>
          </a:p>
          <a:p>
            <a:pPr>
              <a:defRPr>
                <a:latin typeface="Montserrat Italic"/>
                <a:ea typeface="Montserrat Italic"/>
                <a:cs typeface="Montserrat Italic"/>
                <a:sym typeface="Montserrat Italic"/>
              </a:defRPr>
            </a:pPr>
            <a:r>
              <a:t>Das hat den Hintergrund, dass es Wissen bei ihnen aktiviert und damit das lernen fördert. Gleichzeitig können Leute die schon mal dabei waren das Wissen das sie haben auch anwenden.</a:t>
            </a:r>
          </a:p>
          <a:p>
            <a:endParaRPr/>
          </a:p>
          <a:p>
            <a:r>
              <a:rPr>
                <a:latin typeface="Montserrat Thin Bold"/>
                <a:ea typeface="Montserrat Thin Bold"/>
                <a:cs typeface="Montserrat Thin Bold"/>
                <a:sym typeface="Montserrat Thin Bold"/>
              </a:rPr>
              <a:t>Körperliche Übergriffe</a:t>
            </a:r>
            <a:r>
              <a:t> = (ungewollte Berührungen, Berührungen im Intimbereich, Vergewaltigung, Oralverkehr, …)</a:t>
            </a:r>
          </a:p>
          <a:p>
            <a:endParaRPr/>
          </a:p>
          <a:p>
            <a:r>
              <a:rPr>
                <a:latin typeface="Montserrat Thin Bold"/>
                <a:ea typeface="Montserrat Thin Bold"/>
                <a:cs typeface="Montserrat Thin Bold"/>
                <a:sym typeface="Montserrat Thin Bold"/>
              </a:rPr>
              <a:t>Exhibitionismus</a:t>
            </a:r>
            <a:r>
              <a:t> = das zur Schaustellen von intimen Körperbereichen ohne die Einwilligung des Gegenübers. D.h. der Gegenüber kann sich dieser Darstellung nicht direkt entziehen</a:t>
            </a:r>
          </a:p>
          <a:p>
            <a:endParaRPr/>
          </a:p>
          <a:p>
            <a:r>
              <a:rPr>
                <a:latin typeface="Montserrat Thin Bold"/>
                <a:ea typeface="Montserrat Thin Bold"/>
                <a:cs typeface="Montserrat Thin Bold"/>
                <a:sym typeface="Montserrat Thin Bold"/>
              </a:rPr>
              <a:t>Voyeurismus</a:t>
            </a:r>
            <a:r>
              <a:t> = Das beobachten in intimen Lebenssituationen (z.B: Duschen, Umkleiden, Fotos unter den Rock, …)</a:t>
            </a:r>
          </a:p>
          <a:p>
            <a:endParaRPr/>
          </a:p>
          <a:p>
            <a:r>
              <a:rPr>
                <a:latin typeface="Montserrat Thin Bold"/>
                <a:ea typeface="Montserrat Thin Bold"/>
                <a:cs typeface="Montserrat Thin Bold"/>
                <a:sym typeface="Montserrat Thin Bold"/>
              </a:rPr>
              <a:t>Zeigen von pornografischen Bildern </a:t>
            </a:r>
            <a:r>
              <a:t>= Das zu Verfügung stellen von pornografischem Material an Personen unter 18 Jahren ist verboten. D.h. wenn Mitarbeitende oder aber auch Teilnehmende anderen Jugendlichen und Kinder solches Material zur Verfügung stellen, machen sie sich strafbar. Dies ist vielen Jugendlichen nicht bekannt, daher kann man dies an der Stelle auch für die Jugendlichen Mitarbeitern nochmal deutlich machen. Hintergrund ist, dass solche Bilder ausreichen um Kinder- und Jugendliche zu traumatisierten und oder sie dadurch in eine Abhängigkeit geraten können. Deshalb hat der Gesetzgeber dies unter Strafe gestellt.</a:t>
            </a:r>
          </a:p>
          <a:p>
            <a:endParaRPr/>
          </a:p>
          <a:p>
            <a:pPr>
              <a:defRPr>
                <a:latin typeface="Montserrat Thin Bold"/>
                <a:ea typeface="Montserrat Thin Bold"/>
                <a:cs typeface="Montserrat Thin Bold"/>
                <a:sym typeface="Montserrat Thin Bold"/>
              </a:defRPr>
            </a:pPr>
            <a:r>
              <a:t>Unangemessene sexualisierte Sprache = </a:t>
            </a:r>
            <a:r>
              <a:rPr>
                <a:latin typeface="+mn-lt"/>
                <a:ea typeface="+mn-ea"/>
                <a:cs typeface="+mn-cs"/>
                <a:sym typeface="Montserrat Regular"/>
              </a:rPr>
              <a:t>Kinder und Jugendliche mit zweideutigen Bemerkungen zu konfrontieren oder zu bewerten fällt ebenfalls unter sexualisierte Gewalt. Daher Sprache prüfen wie wir mit unseren Teilnehmenden sprechen.</a:t>
            </a: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Thin Bold"/>
                <a:ea typeface="Montserrat Thin Bold"/>
                <a:cs typeface="Montserrat Thin Bold"/>
                <a:sym typeface="Montserrat Thin Bold"/>
              </a:defRPr>
            </a:pPr>
            <a:r>
              <a:t>Ausnützen der Machtposition … = </a:t>
            </a:r>
            <a:r>
              <a:rPr>
                <a:latin typeface="+mn-lt"/>
                <a:ea typeface="+mn-ea"/>
                <a:cs typeface="+mn-cs"/>
                <a:sym typeface="Montserrat Regular"/>
              </a:rPr>
              <a:t>Das ist die allgemeine Definition von sexualisierter Gewalt. Das beschreibt ein ausnutzen einer asymetirschen Beziehung von Teilnehmenden zu Mitarbeitenden. Der Mitarbeitende hat mehr Macht und nutzt diese Macht, bzw. die Unreifeposition des Teilnehmenden aus um selbst sexuelle Bedürfnisse zu befriedigen.</a:t>
            </a: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Thin Bold"/>
                <a:ea typeface="Montserrat Thin Bold"/>
                <a:cs typeface="Montserrat Thin Bold"/>
                <a:sym typeface="Montserrat Thin Bold"/>
              </a:defRPr>
            </a:pPr>
            <a:r>
              <a:rPr>
                <a:latin typeface="+mn-lt"/>
                <a:ea typeface="+mn-ea"/>
                <a:cs typeface="+mn-cs"/>
                <a:sym typeface="Montserrat Regular"/>
              </a:rPr>
              <a:t>All dieses Verhalten hat bei uns in der Jugendarbeit keinen Platz!</a:t>
            </a:r>
          </a:p>
          <a:p>
            <a:pPr>
              <a:defRPr>
                <a:latin typeface="Montserrat Thin Bold"/>
                <a:ea typeface="Montserrat Thin Bold"/>
                <a:cs typeface="Montserrat Thin Bold"/>
                <a:sym typeface="Montserrat Thin Bold"/>
              </a:defRPr>
            </a:pPr>
            <a:endParaRPr>
              <a:latin typeface="+mn-lt"/>
              <a:ea typeface="+mn-ea"/>
              <a:cs typeface="+mn-cs"/>
              <a:sym typeface="Montserrat Regular"/>
            </a:endParaRPr>
          </a:p>
          <a:p>
            <a:pPr>
              <a:defRPr>
                <a:latin typeface="Montserrat Bold Italic"/>
                <a:ea typeface="Montserrat Bold Italic"/>
                <a:cs typeface="Montserrat Bold Italic"/>
                <a:sym typeface="Montserrat Bold Italic"/>
              </a:defRPr>
            </a:pPr>
            <a:r>
              <a:rPr>
                <a:latin typeface="Montserrat Italic"/>
                <a:ea typeface="Montserrat Italic"/>
                <a:cs typeface="Montserrat Italic"/>
                <a:sym typeface="Montserrat Italic"/>
              </a:rPr>
              <a:t>Diese Folie ist deshalb so wichtig, da sie Hilft zu begreifen was alles unter sexualisierte Gewalt fällt. Damit erweitert ihr das Verständnis was sexualisierte Gewalt ist und schafft Worte für Handlungen die oft keine Begriffe haben, bzw. über die nicht geredet wird.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xfrm>
            <a:off x="381000" y="685800"/>
            <a:ext cx="6096000" cy="3429000"/>
          </a:xfrm>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r>
              <a:rPr dirty="0" err="1"/>
              <a:t>Nachdem</a:t>
            </a:r>
            <a:r>
              <a:rPr dirty="0"/>
              <a:t> </a:t>
            </a:r>
            <a:r>
              <a:rPr dirty="0" err="1"/>
              <a:t>ihr</a:t>
            </a:r>
            <a:r>
              <a:rPr dirty="0"/>
              <a:t> </a:t>
            </a:r>
            <a:r>
              <a:rPr dirty="0" err="1"/>
              <a:t>geklärt</a:t>
            </a:r>
            <a:r>
              <a:rPr dirty="0"/>
              <a:t> </a:t>
            </a:r>
            <a:r>
              <a:rPr dirty="0" err="1"/>
              <a:t>habt</a:t>
            </a:r>
            <a:r>
              <a:rPr dirty="0"/>
              <a:t> was </a:t>
            </a:r>
            <a:r>
              <a:rPr dirty="0" err="1"/>
              <a:t>sexualisierte</a:t>
            </a:r>
            <a:r>
              <a:rPr dirty="0"/>
              <a:t> </a:t>
            </a:r>
            <a:r>
              <a:rPr dirty="0" err="1"/>
              <a:t>Gewalt</a:t>
            </a:r>
            <a:r>
              <a:rPr dirty="0"/>
              <a:t> </a:t>
            </a:r>
            <a:r>
              <a:rPr dirty="0" err="1"/>
              <a:t>ist</a:t>
            </a:r>
            <a:r>
              <a:rPr dirty="0"/>
              <a:t> und das oft </a:t>
            </a:r>
            <a:r>
              <a:rPr dirty="0" err="1"/>
              <a:t>sehr</a:t>
            </a:r>
            <a:r>
              <a:rPr dirty="0"/>
              <a:t> </a:t>
            </a:r>
            <a:r>
              <a:rPr dirty="0" err="1"/>
              <a:t>weit</a:t>
            </a:r>
            <a:r>
              <a:rPr dirty="0"/>
              <a:t> </a:t>
            </a:r>
            <a:r>
              <a:rPr dirty="0" err="1"/>
              <a:t>weg</a:t>
            </a:r>
            <a:r>
              <a:rPr dirty="0"/>
              <a:t> von </a:t>
            </a:r>
            <a:r>
              <a:rPr dirty="0" err="1"/>
              <a:t>unserem</a:t>
            </a:r>
            <a:r>
              <a:rPr dirty="0"/>
              <a:t> </a:t>
            </a:r>
            <a:r>
              <a:rPr dirty="0" err="1"/>
              <a:t>Alltag</a:t>
            </a:r>
            <a:r>
              <a:rPr dirty="0"/>
              <a:t> </a:t>
            </a:r>
            <a:r>
              <a:rPr dirty="0" err="1"/>
              <a:t>ist</a:t>
            </a:r>
            <a:r>
              <a:rPr dirty="0"/>
              <a:t>, </a:t>
            </a:r>
            <a:r>
              <a:rPr dirty="0" err="1"/>
              <a:t>kommt</a:t>
            </a:r>
            <a:r>
              <a:rPr dirty="0"/>
              <a:t> </a:t>
            </a:r>
            <a:r>
              <a:rPr dirty="0" err="1"/>
              <a:t>hier</a:t>
            </a:r>
            <a:r>
              <a:rPr dirty="0"/>
              <a:t> </a:t>
            </a:r>
            <a:r>
              <a:rPr dirty="0" err="1"/>
              <a:t>ein</a:t>
            </a:r>
            <a:r>
              <a:rPr dirty="0"/>
              <a:t> </a:t>
            </a:r>
            <a:r>
              <a:rPr dirty="0" err="1"/>
              <a:t>Fallbeispiel</a:t>
            </a:r>
            <a:r>
              <a:rPr dirty="0"/>
              <a:t>:</a:t>
            </a:r>
          </a:p>
          <a:p>
            <a:endParaRPr dirty="0"/>
          </a:p>
          <a:p>
            <a:r>
              <a:rPr dirty="0"/>
              <a:t>Lest das </a:t>
            </a:r>
            <a:r>
              <a:rPr dirty="0" err="1"/>
              <a:t>Fallbeispiel</a:t>
            </a:r>
            <a:r>
              <a:rPr dirty="0"/>
              <a:t> </a:t>
            </a:r>
            <a:r>
              <a:rPr dirty="0" err="1"/>
              <a:t>vor</a:t>
            </a:r>
            <a:r>
              <a:rPr dirty="0"/>
              <a:t>, </a:t>
            </a:r>
            <a:r>
              <a:rPr dirty="0" err="1"/>
              <a:t>mit</a:t>
            </a:r>
            <a:r>
              <a:rPr dirty="0"/>
              <a:t> der Bitte </a:t>
            </a:r>
            <a:r>
              <a:rPr dirty="0" err="1"/>
              <a:t>sich</a:t>
            </a:r>
            <a:r>
              <a:rPr dirty="0"/>
              <a:t> </a:t>
            </a:r>
            <a:r>
              <a:rPr dirty="0" err="1"/>
              <a:t>vorzustellen</a:t>
            </a:r>
            <a:r>
              <a:rPr dirty="0"/>
              <a:t>, </a:t>
            </a:r>
            <a:r>
              <a:rPr dirty="0" err="1"/>
              <a:t>dass</a:t>
            </a:r>
            <a:r>
              <a:rPr dirty="0"/>
              <a:t> dies </a:t>
            </a:r>
            <a:r>
              <a:rPr dirty="0" err="1"/>
              <a:t>eine</a:t>
            </a:r>
            <a:r>
              <a:rPr dirty="0"/>
              <a:t> Situation der </a:t>
            </a:r>
            <a:r>
              <a:rPr dirty="0" err="1"/>
              <a:t>nächsten</a:t>
            </a:r>
            <a:r>
              <a:rPr dirty="0"/>
              <a:t> </a:t>
            </a:r>
            <a:r>
              <a:rPr dirty="0" err="1"/>
              <a:t>Freizeit</a:t>
            </a:r>
            <a:r>
              <a:rPr dirty="0"/>
              <a:t> </a:t>
            </a:r>
            <a:r>
              <a:rPr dirty="0" err="1"/>
              <a:t>ist</a:t>
            </a:r>
            <a:r>
              <a:rPr dirty="0"/>
              <a:t>.</a:t>
            </a:r>
          </a:p>
          <a:p>
            <a:endParaRPr dirty="0"/>
          </a:p>
          <a:p>
            <a:r>
              <a:rPr dirty="0" err="1"/>
              <a:t>Wichtig</a:t>
            </a:r>
            <a:r>
              <a:rPr dirty="0"/>
              <a:t>, </a:t>
            </a:r>
            <a:r>
              <a:rPr dirty="0" err="1"/>
              <a:t>beim</a:t>
            </a:r>
            <a:r>
              <a:rPr dirty="0"/>
              <a:t> </a:t>
            </a:r>
            <a:r>
              <a:rPr dirty="0" err="1"/>
              <a:t>Fallbeispiel</a:t>
            </a:r>
            <a:r>
              <a:rPr dirty="0"/>
              <a:t> </a:t>
            </a:r>
            <a:r>
              <a:rPr dirty="0" err="1"/>
              <a:t>geht</a:t>
            </a:r>
            <a:r>
              <a:rPr dirty="0"/>
              <a:t> es </a:t>
            </a:r>
            <a:r>
              <a:rPr dirty="0" err="1"/>
              <a:t>jetzt</a:t>
            </a:r>
            <a:r>
              <a:rPr dirty="0"/>
              <a:t> </a:t>
            </a:r>
            <a:r>
              <a:rPr dirty="0" err="1"/>
              <a:t>nicht</a:t>
            </a:r>
            <a:r>
              <a:rPr dirty="0"/>
              <a:t> </a:t>
            </a:r>
            <a:r>
              <a:rPr dirty="0" err="1"/>
              <a:t>darum</a:t>
            </a:r>
            <a:r>
              <a:rPr dirty="0"/>
              <a:t>, was man tut, </a:t>
            </a:r>
            <a:r>
              <a:rPr dirty="0" err="1"/>
              <a:t>sondern</a:t>
            </a:r>
            <a:r>
              <a:rPr dirty="0"/>
              <a:t> </a:t>
            </a:r>
            <a:r>
              <a:rPr dirty="0" err="1"/>
              <a:t>vielmehr</a:t>
            </a:r>
            <a:r>
              <a:rPr dirty="0"/>
              <a:t> was in dem Mitarbeiter </a:t>
            </a:r>
            <a:r>
              <a:rPr dirty="0" err="1"/>
              <a:t>vorgeht</a:t>
            </a:r>
            <a:r>
              <a:rPr dirty="0"/>
              <a:t> </a:t>
            </a:r>
            <a:r>
              <a:rPr dirty="0" err="1"/>
              <a:t>wenn</a:t>
            </a:r>
            <a:r>
              <a:rPr dirty="0"/>
              <a:t> er </a:t>
            </a:r>
            <a:r>
              <a:rPr dirty="0" err="1"/>
              <a:t>sich</a:t>
            </a:r>
            <a:r>
              <a:rPr dirty="0"/>
              <a:t> </a:t>
            </a:r>
            <a:r>
              <a:rPr dirty="0" err="1"/>
              <a:t>mit</a:t>
            </a:r>
            <a:r>
              <a:rPr dirty="0"/>
              <a:t> der Situation </a:t>
            </a:r>
            <a:r>
              <a:rPr dirty="0" err="1"/>
              <a:t>konfrontiert</a:t>
            </a:r>
            <a:r>
              <a:rPr dirty="0"/>
              <a:t> </a:t>
            </a:r>
            <a:r>
              <a:rPr dirty="0" err="1"/>
              <a:t>sieht</a:t>
            </a:r>
            <a:r>
              <a:rPr dirty="0"/>
              <a:t>.</a:t>
            </a:r>
          </a:p>
          <a:p>
            <a:endParaRPr dirty="0"/>
          </a:p>
          <a:p>
            <a:r>
              <a:rPr dirty="0"/>
              <a:t>Die </a:t>
            </a:r>
            <a:r>
              <a:rPr dirty="0" err="1"/>
              <a:t>Präsentation</a:t>
            </a:r>
            <a:r>
              <a:rPr dirty="0"/>
              <a:t> </a:t>
            </a:r>
            <a:r>
              <a:rPr dirty="0" err="1"/>
              <a:t>ist</a:t>
            </a:r>
            <a:r>
              <a:rPr dirty="0"/>
              <a:t>, so </a:t>
            </a:r>
            <a:r>
              <a:rPr dirty="0" err="1"/>
              <a:t>gestaltet</a:t>
            </a:r>
            <a:r>
              <a:rPr dirty="0"/>
              <a:t>, </a:t>
            </a:r>
            <a:r>
              <a:rPr dirty="0" err="1"/>
              <a:t>dass</a:t>
            </a:r>
            <a:r>
              <a:rPr dirty="0"/>
              <a:t> 2 Min. Zeit </a:t>
            </a:r>
            <a:r>
              <a:rPr dirty="0" err="1"/>
              <a:t>sind</a:t>
            </a:r>
            <a:r>
              <a:rPr dirty="0"/>
              <a:t> und so </a:t>
            </a:r>
            <a:r>
              <a:rPr dirty="0" err="1"/>
              <a:t>lange</a:t>
            </a:r>
            <a:r>
              <a:rPr dirty="0"/>
              <a:t> </a:t>
            </a:r>
            <a:r>
              <a:rPr dirty="0" err="1"/>
              <a:t>Musikläuft</a:t>
            </a:r>
            <a:r>
              <a:rPr dirty="0"/>
              <a:t>.</a:t>
            </a:r>
          </a:p>
          <a:p>
            <a:r>
              <a:rPr dirty="0"/>
              <a:t>Danach </a:t>
            </a:r>
            <a:r>
              <a:rPr dirty="0" err="1"/>
              <a:t>sammelt</a:t>
            </a:r>
            <a:r>
              <a:rPr dirty="0"/>
              <a:t> die </a:t>
            </a:r>
            <a:r>
              <a:rPr dirty="0" err="1"/>
              <a:t>Eindrücke</a:t>
            </a:r>
            <a:r>
              <a:rPr dirty="0"/>
              <a:t> und </a:t>
            </a:r>
            <a:r>
              <a:rPr dirty="0" err="1"/>
              <a:t>Beiträge</a:t>
            </a:r>
            <a:r>
              <a:rPr dirty="0"/>
              <a:t> auf </a:t>
            </a:r>
            <a:r>
              <a:rPr dirty="0" err="1"/>
              <a:t>einer</a:t>
            </a:r>
            <a:r>
              <a:rPr dirty="0"/>
              <a:t> Flipchart</a:t>
            </a:r>
            <a:endParaRPr lang="de-DE" dirty="0"/>
          </a:p>
          <a:p>
            <a:endParaRPr lang="de-DE" dirty="0"/>
          </a:p>
          <a:p>
            <a:r>
              <a:rPr lang="de-DE" dirty="0"/>
              <a:t>Du kannst dann darauf eingehen, dass wenn wir mit solchen Fällen konfrontiert sind wir schnell Überforderung erleben. Verschiedene Emotionen da sein können. </a:t>
            </a:r>
            <a:br>
              <a:rPr lang="de-DE" dirty="0"/>
            </a:br>
            <a:r>
              <a:rPr lang="de-DE" dirty="0"/>
              <a:t>Wichtig ist jetzt aber nicht </a:t>
            </a:r>
            <a:r>
              <a:rPr lang="de-DE" dirty="0" err="1"/>
              <a:t>emotioal</a:t>
            </a:r>
            <a:r>
              <a:rPr lang="de-DE" dirty="0"/>
              <a:t> und aktivistisch zu reagieren, sondern überlegt und nach dem klaren Handlungsplan.</a:t>
            </a:r>
          </a:p>
          <a:p>
            <a:r>
              <a:rPr lang="de-DE" dirty="0"/>
              <a:t>Deshalb ist auch diese Schulung wichtig.</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Vollflächiges Bild">
    <p:spTree>
      <p:nvGrpSpPr>
        <p:cNvPr id="1" name=""/>
        <p:cNvGrpSpPr/>
        <p:nvPr/>
      </p:nvGrpSpPr>
      <p:grpSpPr>
        <a:xfrm>
          <a:off x="0" y="0"/>
          <a:ext cx="0" cy="0"/>
          <a:chOff x="0" y="0"/>
          <a:chExt cx="0" cy="0"/>
        </a:xfrm>
      </p:grpSpPr>
      <p:sp>
        <p:nvSpPr>
          <p:cNvPr id="11" name="Bildplatzhalter 2"/>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12"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iedtext">
    <p:spTree>
      <p:nvGrpSpPr>
        <p:cNvPr id="1" name=""/>
        <p:cNvGrpSpPr/>
        <p:nvPr/>
      </p:nvGrpSpPr>
      <p:grpSpPr>
        <a:xfrm>
          <a:off x="0" y="0"/>
          <a:ext cx="0" cy="0"/>
          <a:chOff x="0" y="0"/>
          <a:chExt cx="0" cy="0"/>
        </a:xfrm>
      </p:grpSpPr>
      <p:sp>
        <p:nvSpPr>
          <p:cNvPr id="9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99"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00" name="Textebene 1…"/>
          <p:cNvSpPr txBox="1">
            <a:spLocks noGrp="1"/>
          </p:cNvSpPr>
          <p:nvPr>
            <p:ph type="body" idx="1"/>
          </p:nvPr>
        </p:nvSpPr>
        <p:spPr>
          <a:xfrm>
            <a:off x="324001" y="360471"/>
            <a:ext cx="8495850" cy="3973157"/>
          </a:xfrm>
          <a:prstGeom prst="rect">
            <a:avLst/>
          </a:prstGeom>
        </p:spPr>
        <p:txBody>
          <a:bodyPr anchor="ctr">
            <a:normAutofit/>
          </a:bodyPr>
          <a:lstStyle>
            <a:lvl1pPr indent="-400050" algn="ctr">
              <a:lnSpc>
                <a:spcPts val="3400"/>
              </a:lnSpc>
              <a:spcBef>
                <a:spcPts val="600"/>
              </a:spcBef>
              <a:buSzTx/>
              <a:buFontTx/>
              <a:buNone/>
              <a:defRPr sz="2800">
                <a:latin typeface="Montserrat Medium"/>
                <a:ea typeface="Montserrat Medium"/>
                <a:cs typeface="Montserrat Medium"/>
                <a:sym typeface="Montserrat Medium"/>
              </a:defRPr>
            </a:lvl1pPr>
            <a:lvl2pPr marL="200025" indent="0" algn="ctr">
              <a:lnSpc>
                <a:spcPts val="1800"/>
              </a:lnSpc>
              <a:spcBef>
                <a:spcPts val="600"/>
              </a:spcBef>
              <a:buSzTx/>
              <a:buFontTx/>
              <a:buNone/>
              <a:defRPr sz="1600" i="1">
                <a:solidFill>
                  <a:srgbClr val="A9A9A9"/>
                </a:solidFill>
                <a:latin typeface="Montserrat ExtraLight"/>
                <a:ea typeface="Montserrat ExtraLight"/>
                <a:cs typeface="Montserrat ExtraLight"/>
                <a:sym typeface="Montserrat ExtraLight"/>
              </a:defRPr>
            </a:lvl2pPr>
            <a:lvl3pPr marL="200025" indent="207168">
              <a:lnSpc>
                <a:spcPts val="1800"/>
              </a:lnSpc>
              <a:spcBef>
                <a:spcPts val="600"/>
              </a:spcBef>
              <a:buSzTx/>
              <a:buFontTx/>
              <a:buNone/>
              <a:defRPr sz="1600"/>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0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0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09" name="Textebene 1…"/>
          <p:cNvSpPr txBox="1">
            <a:spLocks noGrp="1"/>
          </p:cNvSpPr>
          <p:nvPr>
            <p:ph type="body" idx="1"/>
          </p:nvPr>
        </p:nvSpPr>
        <p:spPr>
          <a:xfrm>
            <a:off x="324001" y="360471"/>
            <a:ext cx="8495850" cy="3973157"/>
          </a:xfrm>
          <a:prstGeom prst="rect">
            <a:avLst/>
          </a:prstGeom>
        </p:spPr>
        <p:txBody>
          <a:bodyPr anchor="ctr">
            <a:normAutofit/>
          </a:bodyPr>
          <a:lstStyle>
            <a:lvl1pPr indent="-400050" algn="ctr">
              <a:lnSpc>
                <a:spcPts val="5600"/>
              </a:lnSpc>
              <a:spcBef>
                <a:spcPts val="600"/>
              </a:spcBef>
              <a:buSzTx/>
              <a:buFontTx/>
              <a:buNone/>
              <a:defRPr sz="3200">
                <a:latin typeface="Montserrat Light Italic"/>
                <a:ea typeface="Montserrat Light Italic"/>
                <a:cs typeface="Montserrat Light Italic"/>
                <a:sym typeface="Montserrat Light Italic"/>
              </a:defRPr>
            </a:lvl1pPr>
            <a:lvl2pPr marL="200025" indent="0" algn="r">
              <a:lnSpc>
                <a:spcPts val="3700"/>
              </a:lnSpc>
              <a:spcBef>
                <a:spcPts val="600"/>
              </a:spcBef>
              <a:buSzTx/>
              <a:buFontTx/>
              <a:buNone/>
              <a:defRPr sz="1600" i="1">
                <a:solidFill>
                  <a:srgbClr val="535353"/>
                </a:solidFill>
                <a:latin typeface="Montserrat ExtraLight"/>
                <a:ea typeface="Montserrat ExtraLight"/>
                <a:cs typeface="Montserrat ExtraLight"/>
                <a:sym typeface="Montserrat ExtraLight"/>
              </a:defRPr>
            </a:lvl2pPr>
            <a:lvl3pPr marL="200025" indent="207168" algn="ctr">
              <a:lnSpc>
                <a:spcPts val="1800"/>
              </a:lnSpc>
              <a:spcBef>
                <a:spcPts val="300"/>
              </a:spcBef>
              <a:buSzTx/>
              <a:buFontTx/>
              <a:buNone/>
              <a:defRPr sz="1600">
                <a:latin typeface="Montserrat Thin Regular"/>
                <a:ea typeface="Montserrat Thin Regular"/>
                <a:cs typeface="Montserrat Thin Regular"/>
                <a:sym typeface="Montserrat Thin Regular"/>
              </a:defRPr>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Text linksbündig">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1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18" name="Untertitel 2"/>
          <p:cNvSpPr>
            <a:spLocks noGrp="1"/>
          </p:cNvSpPr>
          <p:nvPr>
            <p:ph type="body" sz="quarter" idx="21" hasCustomPrompt="1"/>
          </p:nvPr>
        </p:nvSpPr>
        <p:spPr>
          <a:xfrm>
            <a:off x="338138" y="1268989"/>
            <a:ext cx="4446058" cy="256642"/>
          </a:xfrm>
          <a:prstGeom prst="rect">
            <a:avLst/>
          </a:prstGeom>
        </p:spPr>
        <p:txBody>
          <a:bodyPr>
            <a:normAutofit/>
          </a:bodyPr>
          <a:lstStyle>
            <a:lvl1pPr marL="0" indent="0">
              <a:buSzTx/>
              <a:buFontTx/>
              <a:buNone/>
              <a:defRPr sz="1700"/>
            </a:lvl1pPr>
          </a:lstStyle>
          <a:p>
            <a:r>
              <a:t>Untertitel</a:t>
            </a:r>
          </a:p>
        </p:txBody>
      </p:sp>
      <p:sp>
        <p:nvSpPr>
          <p:cNvPr id="119" name="Seitentitel durch Klicken bearbeiten"/>
          <p:cNvSpPr txBox="1">
            <a:spLocks noGrp="1"/>
          </p:cNvSpPr>
          <p:nvPr>
            <p:ph type="title" hasCustomPrompt="1"/>
          </p:nvPr>
        </p:nvSpPr>
        <p:spPr>
          <a:xfrm>
            <a:off x="338138" y="324001"/>
            <a:ext cx="4446055" cy="640178"/>
          </a:xfrm>
          <a:prstGeom prst="rect">
            <a:avLst/>
          </a:prstGeom>
        </p:spPr>
        <p:txBody>
          <a:bodyPr anchor="t">
            <a:normAutofit/>
          </a:bodyPr>
          <a:lstStyle>
            <a:lvl1pPr>
              <a:defRPr>
                <a:solidFill>
                  <a:srgbClr val="282824"/>
                </a:solidFill>
              </a:defRPr>
            </a:lvl1pPr>
          </a:lstStyle>
          <a:p>
            <a:r>
              <a:t>Seitentitel durch Klicken bearbeiten</a:t>
            </a:r>
          </a:p>
        </p:txBody>
      </p:sp>
      <p:sp>
        <p:nvSpPr>
          <p:cNvPr id="120" name="Textebene 1…"/>
          <p:cNvSpPr txBox="1">
            <a:spLocks noGrp="1"/>
          </p:cNvSpPr>
          <p:nvPr>
            <p:ph type="body" sz="half" idx="1"/>
          </p:nvPr>
        </p:nvSpPr>
        <p:spPr>
          <a:xfrm>
            <a:off x="338138" y="1831826"/>
            <a:ext cx="4446058" cy="23670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Text Montserrat">
    <p:spTree>
      <p:nvGrpSpPr>
        <p:cNvPr id="1" name=""/>
        <p:cNvGrpSpPr/>
        <p:nvPr/>
      </p:nvGrpSpPr>
      <p:grpSpPr>
        <a:xfrm>
          <a:off x="0" y="0"/>
          <a:ext cx="0" cy="0"/>
          <a:chOff x="0" y="0"/>
          <a:chExt cx="0" cy="0"/>
        </a:xfrm>
      </p:grpSpPr>
      <p:sp>
        <p:nvSpPr>
          <p:cNvPr id="12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2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29" name="Textebene 1…"/>
          <p:cNvSpPr txBox="1">
            <a:spLocks noGrp="1"/>
          </p:cNvSpPr>
          <p:nvPr>
            <p:ph type="body" sz="quarter" idx="1" hasCustomPrompt="1"/>
          </p:nvPr>
        </p:nvSpPr>
        <p:spPr>
          <a:xfrm>
            <a:off x="348882" y="458701"/>
            <a:ext cx="4401815" cy="1136607"/>
          </a:xfrm>
          <a:prstGeom prst="rect">
            <a:avLst/>
          </a:prstGeom>
        </p:spPr>
        <p:txBody>
          <a:bodyPr>
            <a:normAutofit/>
          </a:bodyPr>
          <a:lstStyle>
            <a:lvl1pPr marL="0" indent="0">
              <a:lnSpc>
                <a:spcPts val="4000"/>
              </a:lnSpc>
              <a:spcBef>
                <a:spcPts val="0"/>
              </a:spcBef>
              <a:buSzTx/>
              <a:buFontTx/>
              <a:buNone/>
              <a:defRPr sz="3400">
                <a:latin typeface="Montserrat Bold"/>
                <a:ea typeface="Montserrat Bold"/>
                <a:cs typeface="Montserrat Bold"/>
                <a:sym typeface="Montserrat Bold"/>
              </a:defRPr>
            </a:lvl1pPr>
            <a:lvl2pPr marL="0" indent="200025">
              <a:lnSpc>
                <a:spcPts val="4000"/>
              </a:lnSpc>
              <a:spcBef>
                <a:spcPts val="0"/>
              </a:spcBef>
              <a:buSzTx/>
              <a:buFontTx/>
              <a:buNone/>
              <a:defRPr sz="3400">
                <a:latin typeface="Montserrat Bold"/>
                <a:ea typeface="Montserrat Bold"/>
                <a:cs typeface="Montserrat Bold"/>
                <a:sym typeface="Montserrat Bold"/>
              </a:defRPr>
            </a:lvl2pPr>
            <a:lvl3pPr marL="0" indent="407193">
              <a:lnSpc>
                <a:spcPts val="4000"/>
              </a:lnSpc>
              <a:spcBef>
                <a:spcPts val="0"/>
              </a:spcBef>
              <a:buSzTx/>
              <a:buFontTx/>
              <a:buNone/>
              <a:defRPr sz="3400">
                <a:latin typeface="Montserrat Bold"/>
                <a:ea typeface="Montserrat Bold"/>
                <a:cs typeface="Montserrat Bold"/>
                <a:sym typeface="Montserrat Bold"/>
              </a:defRPr>
            </a:lvl3pPr>
            <a:lvl4pPr marL="0" indent="607218">
              <a:lnSpc>
                <a:spcPts val="4000"/>
              </a:lnSpc>
              <a:spcBef>
                <a:spcPts val="0"/>
              </a:spcBef>
              <a:buSzTx/>
              <a:buFontTx/>
              <a:buNone/>
              <a:defRPr sz="3400">
                <a:latin typeface="Montserrat Bold"/>
                <a:ea typeface="Montserrat Bold"/>
                <a:cs typeface="Montserrat Bold"/>
                <a:sym typeface="Montserrat Bold"/>
              </a:defRPr>
            </a:lvl4pPr>
            <a:lvl5pPr marL="0" indent="807243">
              <a:lnSpc>
                <a:spcPts val="4000"/>
              </a:lnSpc>
              <a:spcBef>
                <a:spcPts val="0"/>
              </a:spcBef>
              <a:buSzTx/>
              <a:buFontTx/>
              <a:buNone/>
              <a:defRPr sz="3400">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130" name="Textplatzhalter 4"/>
          <p:cNvSpPr>
            <a:spLocks noGrp="1"/>
          </p:cNvSpPr>
          <p:nvPr>
            <p:ph type="body" sz="quarter" idx="21" hasCustomPrompt="1"/>
          </p:nvPr>
        </p:nvSpPr>
        <p:spPr>
          <a:xfrm>
            <a:off x="348882" y="1766354"/>
            <a:ext cx="4401815"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Unterüberschrift</a:t>
            </a:r>
          </a:p>
        </p:txBody>
      </p:sp>
      <p:sp>
        <p:nvSpPr>
          <p:cNvPr id="131" name="Textplatzhalter 4"/>
          <p:cNvSpPr>
            <a:spLocks noGrp="1"/>
          </p:cNvSpPr>
          <p:nvPr>
            <p:ph type="body" sz="quarter" idx="22" hasCustomPrompt="1"/>
          </p:nvPr>
        </p:nvSpPr>
        <p:spPr>
          <a:xfrm>
            <a:off x="348883" y="2317899"/>
            <a:ext cx="4401814" cy="1945914"/>
          </a:xfrm>
          <a:prstGeom prst="rect">
            <a:avLst/>
          </a:prstGeom>
        </p:spPr>
        <p:txBody>
          <a:bodyPr>
            <a:normAutofit/>
          </a:bodyPr>
          <a:lstStyle>
            <a:lvl1pPr marL="0" indent="0">
              <a:lnSpc>
                <a:spcPts val="1800"/>
              </a:lnSpc>
              <a:spcBef>
                <a:spcPts val="600"/>
              </a:spcBef>
              <a:buSzTx/>
              <a:buFontTx/>
              <a:buNone/>
            </a:lvl1pPr>
          </a:lstStyle>
          <a:p>
            <a:r>
              <a:t>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Kurze Texte">
    <p:spTree>
      <p:nvGrpSpPr>
        <p:cNvPr id="1" name=""/>
        <p:cNvGrpSpPr/>
        <p:nvPr/>
      </p:nvGrpSpPr>
      <p:grpSpPr>
        <a:xfrm>
          <a:off x="0" y="0"/>
          <a:ext cx="0" cy="0"/>
          <a:chOff x="0" y="0"/>
          <a:chExt cx="0" cy="0"/>
        </a:xfrm>
      </p:grpSpPr>
      <p:sp>
        <p:nvSpPr>
          <p:cNvPr id="13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39"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40" name="Textebene 1…"/>
          <p:cNvSpPr txBox="1">
            <a:spLocks noGrp="1"/>
          </p:cNvSpPr>
          <p:nvPr>
            <p:ph type="body" sz="quarter" idx="1" hasCustomPrompt="1"/>
          </p:nvPr>
        </p:nvSpPr>
        <p:spPr>
          <a:xfrm>
            <a:off x="338138" y="1232482"/>
            <a:ext cx="4054958" cy="297458"/>
          </a:xfrm>
          <a:prstGeom prst="rect">
            <a:avLst/>
          </a:prstGeom>
        </p:spPr>
        <p:txBody>
          <a:bodyPr>
            <a:normAutofit/>
          </a:bodyPr>
          <a:lstStyle>
            <a:lvl1pPr marL="0" indent="0">
              <a:buSzTx/>
              <a:buFontTx/>
              <a:buNone/>
              <a:defRPr sz="1800" cap="all">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141" name="Textplatzhalter 4"/>
          <p:cNvSpPr>
            <a:spLocks noGrp="1"/>
          </p:cNvSpPr>
          <p:nvPr>
            <p:ph type="body" sz="quarter" idx="21"/>
          </p:nvPr>
        </p:nvSpPr>
        <p:spPr>
          <a:xfrm>
            <a:off x="338138" y="1663201"/>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42" name="Textplatzhalter 4"/>
          <p:cNvSpPr>
            <a:spLocks noGrp="1"/>
          </p:cNvSpPr>
          <p:nvPr>
            <p:ph type="body" sz="quarter" idx="22" hasCustomPrompt="1"/>
          </p:nvPr>
        </p:nvSpPr>
        <p:spPr>
          <a:xfrm>
            <a:off x="338138" y="2977307"/>
            <a:ext cx="4054958"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3" name="Textplatzhalter 4"/>
          <p:cNvSpPr>
            <a:spLocks noGrp="1"/>
          </p:cNvSpPr>
          <p:nvPr>
            <p:ph type="body" sz="quarter" idx="23"/>
          </p:nvPr>
        </p:nvSpPr>
        <p:spPr>
          <a:xfrm>
            <a:off x="338138" y="3408026"/>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44" name="Textplatzhalter 4"/>
          <p:cNvSpPr>
            <a:spLocks noGrp="1"/>
          </p:cNvSpPr>
          <p:nvPr>
            <p:ph type="body" sz="quarter" idx="24" hasCustomPrompt="1"/>
          </p:nvPr>
        </p:nvSpPr>
        <p:spPr>
          <a:xfrm>
            <a:off x="4750906" y="1232482"/>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5" name="Textplatzhalter 4"/>
          <p:cNvSpPr>
            <a:spLocks noGrp="1"/>
          </p:cNvSpPr>
          <p:nvPr>
            <p:ph type="body" sz="quarter" idx="25"/>
          </p:nvPr>
        </p:nvSpPr>
        <p:spPr>
          <a:xfrm>
            <a:off x="4750906" y="1663201"/>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46" name="Textplatzhalter 4"/>
          <p:cNvSpPr>
            <a:spLocks noGrp="1"/>
          </p:cNvSpPr>
          <p:nvPr>
            <p:ph type="body" sz="quarter" idx="26" hasCustomPrompt="1"/>
          </p:nvPr>
        </p:nvSpPr>
        <p:spPr>
          <a:xfrm>
            <a:off x="4750906" y="2977307"/>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47" name="Textplatzhalter 4"/>
          <p:cNvSpPr>
            <a:spLocks noGrp="1"/>
          </p:cNvSpPr>
          <p:nvPr>
            <p:ph type="body" sz="quarter" idx="27"/>
          </p:nvPr>
        </p:nvSpPr>
        <p:spPr>
          <a:xfrm>
            <a:off x="4750906" y="3408026"/>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48"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149" name="Untertitel 2"/>
          <p:cNvSpPr>
            <a:spLocks noGrp="1"/>
          </p:cNvSpPr>
          <p:nvPr>
            <p:ph type="body" sz="quarter" idx="28" hasCustomPrompt="1"/>
          </p:nvPr>
        </p:nvSpPr>
        <p:spPr>
          <a:xfrm>
            <a:off x="323850" y="755999"/>
            <a:ext cx="8496002"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4_Kurze Texte">
    <p:spTree>
      <p:nvGrpSpPr>
        <p:cNvPr id="1" name=""/>
        <p:cNvGrpSpPr/>
        <p:nvPr/>
      </p:nvGrpSpPr>
      <p:grpSpPr>
        <a:xfrm>
          <a:off x="0" y="0"/>
          <a:ext cx="0" cy="0"/>
          <a:chOff x="0" y="0"/>
          <a:chExt cx="0" cy="0"/>
        </a:xfrm>
      </p:grpSpPr>
      <p:sp>
        <p:nvSpPr>
          <p:cNvPr id="15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5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58" name="Textebene 1…"/>
          <p:cNvSpPr txBox="1">
            <a:spLocks noGrp="1"/>
          </p:cNvSpPr>
          <p:nvPr>
            <p:ph type="body" sz="quarter" idx="1" hasCustomPrompt="1"/>
          </p:nvPr>
        </p:nvSpPr>
        <p:spPr>
          <a:xfrm>
            <a:off x="338138" y="802033"/>
            <a:ext cx="4054958" cy="297458"/>
          </a:xfrm>
          <a:prstGeom prst="rect">
            <a:avLst/>
          </a:prstGeom>
        </p:spPr>
        <p:txBody>
          <a:bodyPr>
            <a:normAutofit/>
          </a:bodyPr>
          <a:lstStyle>
            <a:lvl1pPr marL="0" indent="0">
              <a:buSzTx/>
              <a:buFontTx/>
              <a:buNone/>
              <a:defRPr sz="1800" cap="all">
                <a:latin typeface="Montserrat Bold"/>
                <a:ea typeface="Montserrat Bold"/>
                <a:cs typeface="Montserrat Bold"/>
                <a:sym typeface="Montserrat Bold"/>
              </a:defRPr>
            </a:lvl1pPr>
            <a:lvl2pPr marL="0" indent="200025">
              <a:buSzTx/>
              <a:buFontTx/>
              <a:buNone/>
              <a:defRPr sz="1800" cap="all">
                <a:latin typeface="Montserrat Bold"/>
                <a:ea typeface="Montserrat Bold"/>
                <a:cs typeface="Montserrat Bold"/>
                <a:sym typeface="Montserrat Bold"/>
              </a:defRPr>
            </a:lvl2pPr>
            <a:lvl3pPr marL="0" indent="407193">
              <a:buSzTx/>
              <a:buFontTx/>
              <a:buNone/>
              <a:defRPr sz="1800" cap="all">
                <a:latin typeface="Montserrat Bold"/>
                <a:ea typeface="Montserrat Bold"/>
                <a:cs typeface="Montserrat Bold"/>
                <a:sym typeface="Montserrat Bold"/>
              </a:defRPr>
            </a:lvl3pPr>
            <a:lvl4pPr marL="0" indent="607218">
              <a:buSzTx/>
              <a:buFontTx/>
              <a:buNone/>
              <a:defRPr sz="1800" cap="all">
                <a:latin typeface="Montserrat Bold"/>
                <a:ea typeface="Montserrat Bold"/>
                <a:cs typeface="Montserrat Bold"/>
                <a:sym typeface="Montserrat Bold"/>
              </a:defRPr>
            </a:lvl4pPr>
            <a:lvl5pPr marL="0" indent="807243">
              <a:buSzTx/>
              <a:buFontTx/>
              <a:buNone/>
              <a:defRPr sz="1800" cap="all">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159" name="Textplatzhalter 4"/>
          <p:cNvSpPr>
            <a:spLocks noGrp="1"/>
          </p:cNvSpPr>
          <p:nvPr>
            <p:ph type="body" sz="quarter" idx="21"/>
          </p:nvPr>
        </p:nvSpPr>
        <p:spPr>
          <a:xfrm>
            <a:off x="338138" y="1232752"/>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60" name="Textplatzhalter 4"/>
          <p:cNvSpPr>
            <a:spLocks noGrp="1"/>
          </p:cNvSpPr>
          <p:nvPr>
            <p:ph type="body" sz="quarter" idx="22" hasCustomPrompt="1"/>
          </p:nvPr>
        </p:nvSpPr>
        <p:spPr>
          <a:xfrm>
            <a:off x="338138" y="2546857"/>
            <a:ext cx="4054958"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1" name="Textplatzhalter 4"/>
          <p:cNvSpPr>
            <a:spLocks noGrp="1"/>
          </p:cNvSpPr>
          <p:nvPr>
            <p:ph type="body" sz="quarter" idx="23"/>
          </p:nvPr>
        </p:nvSpPr>
        <p:spPr>
          <a:xfrm>
            <a:off x="338138" y="2977577"/>
            <a:ext cx="4054958" cy="860900"/>
          </a:xfrm>
          <a:prstGeom prst="rect">
            <a:avLst/>
          </a:prstGeom>
        </p:spPr>
        <p:txBody>
          <a:bodyPr>
            <a:normAutofit/>
          </a:bodyPr>
          <a:lstStyle/>
          <a:p>
            <a:pPr marL="0" indent="0">
              <a:lnSpc>
                <a:spcPts val="1800"/>
              </a:lnSpc>
              <a:spcBef>
                <a:spcPts val="600"/>
              </a:spcBef>
              <a:buSzTx/>
              <a:buFontTx/>
              <a:buNone/>
            </a:pPr>
            <a:endParaRPr/>
          </a:p>
        </p:txBody>
      </p:sp>
      <p:sp>
        <p:nvSpPr>
          <p:cNvPr id="162" name="Textplatzhalter 4"/>
          <p:cNvSpPr>
            <a:spLocks noGrp="1"/>
          </p:cNvSpPr>
          <p:nvPr>
            <p:ph type="body" sz="quarter" idx="24" hasCustomPrompt="1"/>
          </p:nvPr>
        </p:nvSpPr>
        <p:spPr>
          <a:xfrm>
            <a:off x="4750906" y="802033"/>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3" name="Textplatzhalter 4"/>
          <p:cNvSpPr>
            <a:spLocks noGrp="1"/>
          </p:cNvSpPr>
          <p:nvPr>
            <p:ph type="body" sz="quarter" idx="25"/>
          </p:nvPr>
        </p:nvSpPr>
        <p:spPr>
          <a:xfrm>
            <a:off x="4750906" y="1232752"/>
            <a:ext cx="4054959" cy="860900"/>
          </a:xfrm>
          <a:prstGeom prst="rect">
            <a:avLst/>
          </a:prstGeom>
        </p:spPr>
        <p:txBody>
          <a:bodyPr>
            <a:normAutofit/>
          </a:bodyPr>
          <a:lstStyle/>
          <a:p>
            <a:pPr marL="0" indent="0">
              <a:lnSpc>
                <a:spcPts val="1800"/>
              </a:lnSpc>
              <a:spcBef>
                <a:spcPts val="600"/>
              </a:spcBef>
              <a:buSzTx/>
              <a:buFontTx/>
              <a:buNone/>
            </a:pPr>
            <a:endParaRPr/>
          </a:p>
        </p:txBody>
      </p:sp>
      <p:sp>
        <p:nvSpPr>
          <p:cNvPr id="164" name="Textplatzhalter 4"/>
          <p:cNvSpPr>
            <a:spLocks noGrp="1"/>
          </p:cNvSpPr>
          <p:nvPr>
            <p:ph type="body" sz="quarter" idx="26" hasCustomPrompt="1"/>
          </p:nvPr>
        </p:nvSpPr>
        <p:spPr>
          <a:xfrm>
            <a:off x="4750906" y="2546857"/>
            <a:ext cx="405495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165" name="Textplatzhalter 4"/>
          <p:cNvSpPr>
            <a:spLocks noGrp="1"/>
          </p:cNvSpPr>
          <p:nvPr>
            <p:ph type="body" sz="quarter" idx="27"/>
          </p:nvPr>
        </p:nvSpPr>
        <p:spPr>
          <a:xfrm>
            <a:off x="4750906" y="2977577"/>
            <a:ext cx="4054959" cy="860900"/>
          </a:xfrm>
          <a:prstGeom prst="rect">
            <a:avLst/>
          </a:prstGeom>
        </p:spPr>
        <p:txBody>
          <a:bodyPr>
            <a:normAutofit/>
          </a:bodyPr>
          <a:lstStyle/>
          <a:p>
            <a:pPr marL="0" indent="0">
              <a:lnSpc>
                <a:spcPts val="1800"/>
              </a:lnSpc>
              <a:spcBef>
                <a:spcPts val="600"/>
              </a:spcBef>
              <a:buSzTx/>
              <a:buFontTx/>
              <a:buNone/>
            </a:pPr>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el und Inhalt">
    <p:spTree>
      <p:nvGrpSpPr>
        <p:cNvPr id="1" name=""/>
        <p:cNvGrpSpPr/>
        <p:nvPr/>
      </p:nvGrpSpPr>
      <p:grpSpPr>
        <a:xfrm>
          <a:off x="0" y="0"/>
          <a:ext cx="0" cy="0"/>
          <a:chOff x="0" y="0"/>
          <a:chExt cx="0" cy="0"/>
        </a:xfrm>
      </p:grpSpPr>
      <p:sp>
        <p:nvSpPr>
          <p:cNvPr id="17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73"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74" name="Textebene 1…"/>
          <p:cNvSpPr txBox="1">
            <a:spLocks noGrp="1"/>
          </p:cNvSpPr>
          <p:nvPr>
            <p:ph type="body" idx="1" hasCustomPrompt="1"/>
          </p:nvPr>
        </p:nvSpPr>
        <p:spPr>
          <a:xfrm>
            <a:off x="332485" y="1246907"/>
            <a:ext cx="8496001" cy="3009182"/>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175"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176"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_Vergleich">
    <p:spTree>
      <p:nvGrpSpPr>
        <p:cNvPr id="1" name=""/>
        <p:cNvGrpSpPr/>
        <p:nvPr/>
      </p:nvGrpSpPr>
      <p:grpSpPr>
        <a:xfrm>
          <a:off x="0" y="0"/>
          <a:ext cx="0" cy="0"/>
          <a:chOff x="0" y="0"/>
          <a:chExt cx="0" cy="0"/>
        </a:xfrm>
      </p:grpSpPr>
      <p:sp>
        <p:nvSpPr>
          <p:cNvPr id="183"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84"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85"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186" name="Textebene 1…"/>
          <p:cNvSpPr txBox="1">
            <a:spLocks noGrp="1"/>
          </p:cNvSpPr>
          <p:nvPr>
            <p:ph type="body" sz="half" idx="1" hasCustomPrompt="1"/>
          </p:nvPr>
        </p:nvSpPr>
        <p:spPr>
          <a:xfrm>
            <a:off x="323999" y="1609646"/>
            <a:ext cx="4104001" cy="2646441"/>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187"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188" name="Untertitel 2"/>
          <p:cNvSpPr>
            <a:spLocks noGrp="1"/>
          </p:cNvSpPr>
          <p:nvPr>
            <p:ph type="body" sz="quarter" idx="22" hasCustomPrompt="1"/>
          </p:nvPr>
        </p:nvSpPr>
        <p:spPr>
          <a:xfrm>
            <a:off x="315515" y="1246907"/>
            <a:ext cx="4104000"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189" name="Untertitel 2"/>
          <p:cNvSpPr>
            <a:spLocks noGrp="1"/>
          </p:cNvSpPr>
          <p:nvPr>
            <p:ph type="body" sz="quarter" idx="23" hasCustomPrompt="1"/>
          </p:nvPr>
        </p:nvSpPr>
        <p:spPr>
          <a:xfrm>
            <a:off x="4724484" y="1246907"/>
            <a:ext cx="4104001"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190" name="Textebene 1…"/>
          <p:cNvSpPr txBox="1"/>
          <p:nvPr/>
        </p:nvSpPr>
        <p:spPr>
          <a:xfrm>
            <a:off x="4724484" y="1609646"/>
            <a:ext cx="4104001" cy="264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00025" indent="-200025">
              <a:lnSpc>
                <a:spcPct val="90000"/>
              </a:lnSpc>
              <a:spcBef>
                <a:spcPts val="700"/>
              </a:spcBef>
              <a:buSzPct val="100000"/>
              <a:buFont typeface="Arial"/>
              <a:buChar char="•"/>
              <a:defRPr sz="1400">
                <a:latin typeface="Montserrat Light"/>
                <a:ea typeface="Montserrat Light"/>
                <a:cs typeface="Montserrat Light"/>
                <a:sym typeface="Montserrat Light"/>
              </a:defRPr>
            </a:lvl1pPr>
            <a:lvl2pPr marL="407193" indent="-207168">
              <a:lnSpc>
                <a:spcPct val="90000"/>
              </a:lnSpc>
              <a:spcBef>
                <a:spcPts val="700"/>
              </a:spcBef>
              <a:buSzPct val="100000"/>
              <a:buFont typeface="Arial"/>
              <a:buChar char="•"/>
              <a:defRPr sz="1400">
                <a:latin typeface="Montserrat Light"/>
                <a:ea typeface="Montserrat Light"/>
                <a:cs typeface="Montserrat Light"/>
                <a:sym typeface="Montserrat Light"/>
              </a:defRPr>
            </a:lvl2pPr>
            <a:lvl3pPr marL="607218" indent="-200025">
              <a:lnSpc>
                <a:spcPct val="90000"/>
              </a:lnSpc>
              <a:spcBef>
                <a:spcPts val="700"/>
              </a:spcBef>
              <a:buSzPct val="100000"/>
              <a:buFont typeface="Arial"/>
              <a:buChar char="•"/>
              <a:defRPr sz="1400">
                <a:latin typeface="Montserrat Light"/>
                <a:ea typeface="Montserrat Light"/>
                <a:cs typeface="Montserrat Light"/>
                <a:sym typeface="Montserrat Light"/>
              </a:defRPr>
            </a:lvl3pPr>
            <a:lvl4pPr marL="807243" indent="-200025">
              <a:lnSpc>
                <a:spcPct val="90000"/>
              </a:lnSpc>
              <a:spcBef>
                <a:spcPts val="700"/>
              </a:spcBef>
              <a:buSzPct val="100000"/>
              <a:buFont typeface="Arial"/>
              <a:buChar char="•"/>
              <a:defRPr sz="1400">
                <a:latin typeface="Montserrat Light"/>
                <a:ea typeface="Montserrat Light"/>
                <a:cs typeface="Montserrat Light"/>
                <a:sym typeface="Montserrat Light"/>
              </a:defRPr>
            </a:lvl4pPr>
            <a:lvl5pPr marL="1007269" indent="-200025">
              <a:lnSpc>
                <a:spcPct val="90000"/>
              </a:lnSpc>
              <a:spcBef>
                <a:spcPts val="700"/>
              </a:spcBef>
              <a:buSzPct val="100000"/>
              <a:buFont typeface="Arial"/>
              <a:buChar char="•"/>
              <a:defRPr sz="1400">
                <a:latin typeface="Montserrat Light"/>
                <a:ea typeface="Montserrat Light"/>
                <a:cs typeface="Montserrat Light"/>
                <a:sym typeface="Montserrat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Text mit Bild Gloss &amp; Bloom">
    <p:spTree>
      <p:nvGrpSpPr>
        <p:cNvPr id="1" name=""/>
        <p:cNvGrpSpPr/>
        <p:nvPr/>
      </p:nvGrpSpPr>
      <p:grpSpPr>
        <a:xfrm>
          <a:off x="0" y="0"/>
          <a:ext cx="0" cy="0"/>
          <a:chOff x="0" y="0"/>
          <a:chExt cx="0" cy="0"/>
        </a:xfrm>
      </p:grpSpPr>
      <p:sp>
        <p:nvSpPr>
          <p:cNvPr id="19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19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199"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200"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200"/>
              </a:lnSpc>
              <a:spcBef>
                <a:spcPts val="0"/>
              </a:spcBef>
              <a:buSzTx/>
              <a:buFontTx/>
              <a:buNone/>
              <a:defRPr sz="3400">
                <a:solidFill>
                  <a:srgbClr val="282824"/>
                </a:solidFill>
                <a:latin typeface="Gloss And Bloom"/>
                <a:ea typeface="Gloss And Bloom"/>
                <a:cs typeface="Gloss And Bloom"/>
                <a:sym typeface="Gloss And Bloom"/>
              </a:defRPr>
            </a:lvl1pPr>
            <a:lvl2pPr marL="0" indent="200025" algn="r">
              <a:lnSpc>
                <a:spcPts val="4200"/>
              </a:lnSpc>
              <a:spcBef>
                <a:spcPts val="0"/>
              </a:spcBef>
              <a:buSzTx/>
              <a:buFontTx/>
              <a:buNone/>
              <a:defRPr sz="3400">
                <a:solidFill>
                  <a:srgbClr val="282824"/>
                </a:solidFill>
                <a:latin typeface="Gloss And Bloom"/>
                <a:ea typeface="Gloss And Bloom"/>
                <a:cs typeface="Gloss And Bloom"/>
                <a:sym typeface="Gloss And Bloom"/>
              </a:defRPr>
            </a:lvl2pPr>
            <a:lvl3pPr marL="0" indent="407193" algn="r">
              <a:lnSpc>
                <a:spcPts val="4200"/>
              </a:lnSpc>
              <a:spcBef>
                <a:spcPts val="0"/>
              </a:spcBef>
              <a:buSzTx/>
              <a:buFontTx/>
              <a:buNone/>
              <a:defRPr sz="3400">
                <a:solidFill>
                  <a:srgbClr val="282824"/>
                </a:solidFill>
                <a:latin typeface="Gloss And Bloom"/>
                <a:ea typeface="Gloss And Bloom"/>
                <a:cs typeface="Gloss And Bloom"/>
                <a:sym typeface="Gloss And Bloom"/>
              </a:defRPr>
            </a:lvl3pPr>
            <a:lvl4pPr marL="0" indent="607218" algn="r">
              <a:lnSpc>
                <a:spcPts val="4200"/>
              </a:lnSpc>
              <a:spcBef>
                <a:spcPts val="0"/>
              </a:spcBef>
              <a:buSzTx/>
              <a:buFontTx/>
              <a:buNone/>
              <a:defRPr sz="3400">
                <a:solidFill>
                  <a:srgbClr val="282824"/>
                </a:solidFill>
                <a:latin typeface="Gloss And Bloom"/>
                <a:ea typeface="Gloss And Bloom"/>
                <a:cs typeface="Gloss And Bloom"/>
                <a:sym typeface="Gloss And Bloom"/>
              </a:defRPr>
            </a:lvl4pPr>
            <a:lvl5pPr marL="0" indent="807243" algn="r">
              <a:lnSpc>
                <a:spcPts val="4200"/>
              </a:lnSpc>
              <a:spcBef>
                <a:spcPts val="0"/>
              </a:spcBef>
              <a:buSzTx/>
              <a:buFontTx/>
              <a:buNone/>
              <a:defRPr sz="3400">
                <a:solidFill>
                  <a:srgbClr val="282824"/>
                </a:solidFill>
                <a:latin typeface="Gloss And Bloom"/>
                <a:ea typeface="Gloss And Bloom"/>
                <a:cs typeface="Gloss And Bloom"/>
                <a:sym typeface="Gloss And Bloom"/>
              </a:defRPr>
            </a:lvl5pPr>
          </a:lstStyle>
          <a:p>
            <a:r>
              <a:t>Überschrift Gloss &amp; Bloom</a:t>
            </a:r>
          </a:p>
          <a:p>
            <a:pPr lvl="1"/>
            <a:endParaRPr/>
          </a:p>
          <a:p>
            <a:pPr lvl="2"/>
            <a:endParaRPr/>
          </a:p>
          <a:p>
            <a:pPr lvl="3"/>
            <a:endParaRPr/>
          </a:p>
          <a:p>
            <a:pPr lvl="4"/>
            <a:endParaRPr/>
          </a:p>
        </p:txBody>
      </p:sp>
      <p:sp>
        <p:nvSpPr>
          <p:cNvPr id="201"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solidFill>
                  <a:srgbClr val="282824"/>
                </a:solidFill>
                <a:latin typeface="Montserrat Bold"/>
                <a:ea typeface="Montserrat Bold"/>
                <a:cs typeface="Montserrat Bold"/>
                <a:sym typeface="Montserrat Bold"/>
              </a:defRPr>
            </a:lvl1pPr>
          </a:lstStyle>
          <a:p>
            <a:r>
              <a:t>Unterüberschrift</a:t>
            </a:r>
          </a:p>
        </p:txBody>
      </p:sp>
      <p:sp>
        <p:nvSpPr>
          <p:cNvPr id="202"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defRPr>
                <a:solidFill>
                  <a:srgbClr val="282824"/>
                </a:solidFill>
              </a:defRPr>
            </a:lvl1pPr>
          </a:lstStyle>
          <a:p>
            <a:r>
              <a:t>Text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ext mit Bild Montserrat">
    <p:spTree>
      <p:nvGrpSpPr>
        <p:cNvPr id="1" name=""/>
        <p:cNvGrpSpPr/>
        <p:nvPr/>
      </p:nvGrpSpPr>
      <p:grpSpPr>
        <a:xfrm>
          <a:off x="0" y="0"/>
          <a:ext cx="0" cy="0"/>
          <a:chOff x="0" y="0"/>
          <a:chExt cx="0" cy="0"/>
        </a:xfrm>
      </p:grpSpPr>
      <p:sp>
        <p:nvSpPr>
          <p:cNvPr id="209"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210"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11"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212"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000"/>
              </a:lnSpc>
              <a:spcBef>
                <a:spcPts val="0"/>
              </a:spcBef>
              <a:buSzTx/>
              <a:buFontTx/>
              <a:buNone/>
              <a:defRPr sz="3400">
                <a:solidFill>
                  <a:srgbClr val="282824"/>
                </a:solidFill>
                <a:latin typeface="Montserrat Bold"/>
                <a:ea typeface="Montserrat Bold"/>
                <a:cs typeface="Montserrat Bold"/>
                <a:sym typeface="Montserrat Bold"/>
              </a:defRPr>
            </a:lvl1pPr>
            <a:lvl2pPr marL="0" indent="200025" algn="r">
              <a:lnSpc>
                <a:spcPts val="4000"/>
              </a:lnSpc>
              <a:spcBef>
                <a:spcPts val="0"/>
              </a:spcBef>
              <a:buSzTx/>
              <a:buFontTx/>
              <a:buNone/>
              <a:defRPr sz="3400">
                <a:solidFill>
                  <a:srgbClr val="282824"/>
                </a:solidFill>
                <a:latin typeface="Montserrat Bold"/>
                <a:ea typeface="Montserrat Bold"/>
                <a:cs typeface="Montserrat Bold"/>
                <a:sym typeface="Montserrat Bold"/>
              </a:defRPr>
            </a:lvl2pPr>
            <a:lvl3pPr marL="0" indent="407193" algn="r">
              <a:lnSpc>
                <a:spcPts val="4000"/>
              </a:lnSpc>
              <a:spcBef>
                <a:spcPts val="0"/>
              </a:spcBef>
              <a:buSzTx/>
              <a:buFontTx/>
              <a:buNone/>
              <a:defRPr sz="3400">
                <a:solidFill>
                  <a:srgbClr val="282824"/>
                </a:solidFill>
                <a:latin typeface="Montserrat Bold"/>
                <a:ea typeface="Montserrat Bold"/>
                <a:cs typeface="Montserrat Bold"/>
                <a:sym typeface="Montserrat Bold"/>
              </a:defRPr>
            </a:lvl3pPr>
            <a:lvl4pPr marL="0" indent="607218" algn="r">
              <a:lnSpc>
                <a:spcPts val="4000"/>
              </a:lnSpc>
              <a:spcBef>
                <a:spcPts val="0"/>
              </a:spcBef>
              <a:buSzTx/>
              <a:buFontTx/>
              <a:buNone/>
              <a:defRPr sz="3400">
                <a:solidFill>
                  <a:srgbClr val="282824"/>
                </a:solidFill>
                <a:latin typeface="Montserrat Bold"/>
                <a:ea typeface="Montserrat Bold"/>
                <a:cs typeface="Montserrat Bold"/>
                <a:sym typeface="Montserrat Bold"/>
              </a:defRPr>
            </a:lvl4pPr>
            <a:lvl5pPr marL="0" indent="807243" algn="r">
              <a:lnSpc>
                <a:spcPts val="4000"/>
              </a:lnSpc>
              <a:spcBef>
                <a:spcPts val="0"/>
              </a:spcBef>
              <a:buSzTx/>
              <a:buFontTx/>
              <a:buNone/>
              <a:defRPr sz="3400">
                <a:solidFill>
                  <a:srgbClr val="282824"/>
                </a:solidFill>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213"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latin typeface="Montserrat Bold"/>
                <a:ea typeface="Montserrat Bold"/>
                <a:cs typeface="Montserrat Bold"/>
                <a:sym typeface="Montserrat Bold"/>
              </a:defRPr>
            </a:lvl1pPr>
          </a:lstStyle>
          <a:p>
            <a:r>
              <a:t>Unterüberschrift</a:t>
            </a:r>
          </a:p>
        </p:txBody>
      </p:sp>
      <p:sp>
        <p:nvSpPr>
          <p:cNvPr id="214"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lvl1pPr>
          </a:lstStyle>
          <a:p>
            <a:r>
              <a:t>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o">
    <p:spTree>
      <p:nvGrpSpPr>
        <p:cNvPr id="1" name=""/>
        <p:cNvGrpSpPr/>
        <p:nvPr/>
      </p:nvGrpSpPr>
      <p:grpSpPr>
        <a:xfrm>
          <a:off x="0" y="0"/>
          <a:ext cx="0" cy="0"/>
          <a:chOff x="0" y="0"/>
          <a:chExt cx="0" cy="0"/>
        </a:xfrm>
      </p:grpSpPr>
      <p:sp>
        <p:nvSpPr>
          <p:cNvPr id="19"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_Text mit 3 Bildern">
    <p:spTree>
      <p:nvGrpSpPr>
        <p:cNvPr id="1" name=""/>
        <p:cNvGrpSpPr/>
        <p:nvPr/>
      </p:nvGrpSpPr>
      <p:grpSpPr>
        <a:xfrm>
          <a:off x="0" y="0"/>
          <a:ext cx="0" cy="0"/>
          <a:chOff x="0" y="0"/>
          <a:chExt cx="0" cy="0"/>
        </a:xfrm>
      </p:grpSpPr>
      <p:sp>
        <p:nvSpPr>
          <p:cNvPr id="221" name="Titeltext"/>
          <p:cNvSpPr txBox="1">
            <a:spLocks noGrp="1"/>
          </p:cNvSpPr>
          <p:nvPr>
            <p:ph type="title"/>
          </p:nvPr>
        </p:nvSpPr>
        <p:spPr>
          <a:xfrm>
            <a:off x="338138" y="324001"/>
            <a:ext cx="4446057" cy="699771"/>
          </a:xfrm>
          <a:prstGeom prst="rect">
            <a:avLst/>
          </a:prstGeom>
        </p:spPr>
        <p:txBody>
          <a:bodyPr anchor="b"/>
          <a:lstStyle/>
          <a:p>
            <a:r>
              <a:t>Titeltext</a:t>
            </a:r>
          </a:p>
        </p:txBody>
      </p:sp>
      <p:sp>
        <p:nvSpPr>
          <p:cNvPr id="22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223"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24" name="Textebene 1…"/>
          <p:cNvSpPr txBox="1">
            <a:spLocks noGrp="1"/>
          </p:cNvSpPr>
          <p:nvPr>
            <p:ph type="body" sz="half" idx="1"/>
          </p:nvPr>
        </p:nvSpPr>
        <p:spPr>
          <a:xfrm>
            <a:off x="338138" y="1896813"/>
            <a:ext cx="4446057" cy="23670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225" name="Untertitel 2"/>
          <p:cNvSpPr>
            <a:spLocks noGrp="1"/>
          </p:cNvSpPr>
          <p:nvPr>
            <p:ph type="body" sz="quarter" idx="21" hasCustomPrompt="1"/>
          </p:nvPr>
        </p:nvSpPr>
        <p:spPr>
          <a:xfrm>
            <a:off x="338138" y="1116589"/>
            <a:ext cx="4446058" cy="256642"/>
          </a:xfrm>
          <a:prstGeom prst="rect">
            <a:avLst/>
          </a:prstGeom>
        </p:spPr>
        <p:txBody>
          <a:bodyPr>
            <a:normAutofit/>
          </a:bodyPr>
          <a:lstStyle>
            <a:lvl1pPr marL="0" indent="0">
              <a:buSzTx/>
              <a:buFontTx/>
              <a:buNone/>
              <a:defRPr sz="1700"/>
            </a:lvl1pPr>
          </a:lstStyle>
          <a:p>
            <a:r>
              <a:t>Untertitel</a:t>
            </a:r>
          </a:p>
        </p:txBody>
      </p:sp>
      <p:sp>
        <p:nvSpPr>
          <p:cNvPr id="226" name="Bildplatzhalter 10"/>
          <p:cNvSpPr>
            <a:spLocks noGrp="1"/>
          </p:cNvSpPr>
          <p:nvPr>
            <p:ph type="pic" sz="quarter" idx="22"/>
          </p:nvPr>
        </p:nvSpPr>
        <p:spPr>
          <a:xfrm>
            <a:off x="5316806" y="678485"/>
            <a:ext cx="1919224" cy="1676951"/>
          </a:xfrm>
          <a:prstGeom prst="rect">
            <a:avLst/>
          </a:prstGeom>
        </p:spPr>
        <p:txBody>
          <a:bodyPr lIns="91439" tIns="45719" rIns="91439" bIns="45719"/>
          <a:lstStyle/>
          <a:p>
            <a:endParaRPr/>
          </a:p>
        </p:txBody>
      </p:sp>
      <p:sp>
        <p:nvSpPr>
          <p:cNvPr id="227" name="Bildplatzhalter 10"/>
          <p:cNvSpPr>
            <a:spLocks noGrp="1"/>
          </p:cNvSpPr>
          <p:nvPr>
            <p:ph type="pic" sz="quarter" idx="23"/>
          </p:nvPr>
        </p:nvSpPr>
        <p:spPr>
          <a:xfrm>
            <a:off x="6842397" y="1566680"/>
            <a:ext cx="1919223" cy="1676951"/>
          </a:xfrm>
          <a:prstGeom prst="rect">
            <a:avLst/>
          </a:prstGeom>
        </p:spPr>
        <p:txBody>
          <a:bodyPr lIns="91439" tIns="45719" rIns="91439" bIns="45719"/>
          <a:lstStyle/>
          <a:p>
            <a:endParaRPr/>
          </a:p>
        </p:txBody>
      </p:sp>
      <p:sp>
        <p:nvSpPr>
          <p:cNvPr id="228" name="Bildplatzhalter 10"/>
          <p:cNvSpPr>
            <a:spLocks noGrp="1"/>
          </p:cNvSpPr>
          <p:nvPr>
            <p:ph type="pic" sz="quarter" idx="24"/>
          </p:nvPr>
        </p:nvSpPr>
        <p:spPr>
          <a:xfrm>
            <a:off x="5316806" y="2466190"/>
            <a:ext cx="1919224" cy="1676951"/>
          </a:xfrm>
          <a:prstGeom prst="rect">
            <a:avLst/>
          </a:prstGeom>
        </p:spPr>
        <p:txBody>
          <a:bodyPr lIns="91439" tIns="45719" rIns="91439" bIns="45719"/>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Bilder mit kurzem Text">
    <p:spTree>
      <p:nvGrpSpPr>
        <p:cNvPr id="1" name=""/>
        <p:cNvGrpSpPr/>
        <p:nvPr/>
      </p:nvGrpSpPr>
      <p:grpSpPr>
        <a:xfrm>
          <a:off x="0" y="0"/>
          <a:ext cx="0" cy="0"/>
          <a:chOff x="0" y="0"/>
          <a:chExt cx="0" cy="0"/>
        </a:xfrm>
      </p:grpSpPr>
      <p:sp>
        <p:nvSpPr>
          <p:cNvPr id="23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236"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37" name="Bildplatzhalter 10"/>
          <p:cNvSpPr>
            <a:spLocks noGrp="1"/>
          </p:cNvSpPr>
          <p:nvPr>
            <p:ph type="pic" sz="quarter" idx="21"/>
          </p:nvPr>
        </p:nvSpPr>
        <p:spPr>
          <a:xfrm>
            <a:off x="338138" y="1228493"/>
            <a:ext cx="1478222" cy="1291620"/>
          </a:xfrm>
          <a:prstGeom prst="rect">
            <a:avLst/>
          </a:prstGeom>
        </p:spPr>
        <p:txBody>
          <a:bodyPr lIns="91439" tIns="45719" rIns="91439" bIns="45719"/>
          <a:lstStyle/>
          <a:p>
            <a:endParaRPr/>
          </a:p>
        </p:txBody>
      </p:sp>
      <p:sp>
        <p:nvSpPr>
          <p:cNvPr id="238" name="Textebene 1…"/>
          <p:cNvSpPr txBox="1">
            <a:spLocks noGrp="1"/>
          </p:cNvSpPr>
          <p:nvPr>
            <p:ph type="body" sz="quarter" idx="1" hasCustomPrompt="1"/>
          </p:nvPr>
        </p:nvSpPr>
        <p:spPr>
          <a:xfrm>
            <a:off x="1980627" y="1228493"/>
            <a:ext cx="2543447"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239" name="Textplatzhalter 4"/>
          <p:cNvSpPr>
            <a:spLocks noGrp="1"/>
          </p:cNvSpPr>
          <p:nvPr>
            <p:ph type="body" sz="quarter" idx="22"/>
          </p:nvPr>
        </p:nvSpPr>
        <p:spPr>
          <a:xfrm>
            <a:off x="1980628" y="1659213"/>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40" name="Bildplatzhalter 10"/>
          <p:cNvSpPr>
            <a:spLocks noGrp="1"/>
          </p:cNvSpPr>
          <p:nvPr>
            <p:ph type="pic" sz="quarter" idx="23"/>
          </p:nvPr>
        </p:nvSpPr>
        <p:spPr>
          <a:xfrm>
            <a:off x="338137" y="2973318"/>
            <a:ext cx="1478222" cy="1291620"/>
          </a:xfrm>
          <a:prstGeom prst="rect">
            <a:avLst/>
          </a:prstGeom>
        </p:spPr>
        <p:txBody>
          <a:bodyPr lIns="91439" tIns="45719" rIns="91439" bIns="45719"/>
          <a:lstStyle/>
          <a:p>
            <a:endParaRPr/>
          </a:p>
        </p:txBody>
      </p:sp>
      <p:sp>
        <p:nvSpPr>
          <p:cNvPr id="241" name="Textplatzhalter 4"/>
          <p:cNvSpPr>
            <a:spLocks noGrp="1"/>
          </p:cNvSpPr>
          <p:nvPr>
            <p:ph type="body" sz="quarter" idx="24" hasCustomPrompt="1"/>
          </p:nvPr>
        </p:nvSpPr>
        <p:spPr>
          <a:xfrm>
            <a:off x="1980628" y="2973317"/>
            <a:ext cx="2543446"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2" name="Textplatzhalter 4"/>
          <p:cNvSpPr>
            <a:spLocks noGrp="1"/>
          </p:cNvSpPr>
          <p:nvPr>
            <p:ph type="body" sz="quarter" idx="25"/>
          </p:nvPr>
        </p:nvSpPr>
        <p:spPr>
          <a:xfrm>
            <a:off x="1980628" y="3404037"/>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43" name="Bildplatzhalter 10"/>
          <p:cNvSpPr>
            <a:spLocks noGrp="1"/>
          </p:cNvSpPr>
          <p:nvPr>
            <p:ph type="pic" sz="quarter" idx="26"/>
          </p:nvPr>
        </p:nvSpPr>
        <p:spPr>
          <a:xfrm>
            <a:off x="4679784" y="1228493"/>
            <a:ext cx="1478222" cy="1291620"/>
          </a:xfrm>
          <a:prstGeom prst="rect">
            <a:avLst/>
          </a:prstGeom>
        </p:spPr>
        <p:txBody>
          <a:bodyPr lIns="91439" tIns="45719" rIns="91439" bIns="45719"/>
          <a:lstStyle/>
          <a:p>
            <a:endParaRPr/>
          </a:p>
        </p:txBody>
      </p:sp>
      <p:sp>
        <p:nvSpPr>
          <p:cNvPr id="244" name="Textplatzhalter 4"/>
          <p:cNvSpPr>
            <a:spLocks noGrp="1"/>
          </p:cNvSpPr>
          <p:nvPr>
            <p:ph type="body" sz="quarter" idx="27" hasCustomPrompt="1"/>
          </p:nvPr>
        </p:nvSpPr>
        <p:spPr>
          <a:xfrm>
            <a:off x="6313713" y="1228493"/>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5" name="Textplatzhalter 4"/>
          <p:cNvSpPr>
            <a:spLocks noGrp="1"/>
          </p:cNvSpPr>
          <p:nvPr>
            <p:ph type="body" sz="quarter" idx="28"/>
          </p:nvPr>
        </p:nvSpPr>
        <p:spPr>
          <a:xfrm>
            <a:off x="6313713" y="1659213"/>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46" name="Bildplatzhalter 10"/>
          <p:cNvSpPr>
            <a:spLocks noGrp="1"/>
          </p:cNvSpPr>
          <p:nvPr>
            <p:ph type="pic" sz="quarter" idx="29"/>
          </p:nvPr>
        </p:nvSpPr>
        <p:spPr>
          <a:xfrm>
            <a:off x="4679782" y="2973318"/>
            <a:ext cx="1478222" cy="1291620"/>
          </a:xfrm>
          <a:prstGeom prst="rect">
            <a:avLst/>
          </a:prstGeom>
        </p:spPr>
        <p:txBody>
          <a:bodyPr lIns="91439" tIns="45719" rIns="91439" bIns="45719"/>
          <a:lstStyle/>
          <a:p>
            <a:endParaRPr/>
          </a:p>
        </p:txBody>
      </p:sp>
      <p:sp>
        <p:nvSpPr>
          <p:cNvPr id="247" name="Textplatzhalter 4"/>
          <p:cNvSpPr>
            <a:spLocks noGrp="1"/>
          </p:cNvSpPr>
          <p:nvPr>
            <p:ph type="body" sz="quarter" idx="30" hasCustomPrompt="1"/>
          </p:nvPr>
        </p:nvSpPr>
        <p:spPr>
          <a:xfrm>
            <a:off x="6313713" y="2973317"/>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48" name="Textplatzhalter 4"/>
          <p:cNvSpPr>
            <a:spLocks noGrp="1"/>
          </p:cNvSpPr>
          <p:nvPr>
            <p:ph type="body" sz="quarter" idx="31"/>
          </p:nvPr>
        </p:nvSpPr>
        <p:spPr>
          <a:xfrm>
            <a:off x="6313713" y="3404037"/>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49"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250" name="Untertitel 2"/>
          <p:cNvSpPr>
            <a:spLocks noGrp="1"/>
          </p:cNvSpPr>
          <p:nvPr>
            <p:ph type="body" sz="quarter" idx="32"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4_Bilder mit kurzem Text">
    <p:spTree>
      <p:nvGrpSpPr>
        <p:cNvPr id="1" name=""/>
        <p:cNvGrpSpPr/>
        <p:nvPr/>
      </p:nvGrpSpPr>
      <p:grpSpPr>
        <a:xfrm>
          <a:off x="0" y="0"/>
          <a:ext cx="0" cy="0"/>
          <a:chOff x="0" y="0"/>
          <a:chExt cx="0" cy="0"/>
        </a:xfrm>
      </p:grpSpPr>
      <p:sp>
        <p:nvSpPr>
          <p:cNvPr id="25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25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59" name="Bildplatzhalter 10"/>
          <p:cNvSpPr>
            <a:spLocks noGrp="1"/>
          </p:cNvSpPr>
          <p:nvPr>
            <p:ph type="pic" sz="quarter" idx="21"/>
          </p:nvPr>
        </p:nvSpPr>
        <p:spPr>
          <a:xfrm>
            <a:off x="338138" y="802033"/>
            <a:ext cx="1478222" cy="1291620"/>
          </a:xfrm>
          <a:prstGeom prst="rect">
            <a:avLst/>
          </a:prstGeom>
        </p:spPr>
        <p:txBody>
          <a:bodyPr lIns="91439" tIns="45719" rIns="91439" bIns="45719"/>
          <a:lstStyle/>
          <a:p>
            <a:endParaRPr/>
          </a:p>
        </p:txBody>
      </p:sp>
      <p:sp>
        <p:nvSpPr>
          <p:cNvPr id="260" name="Textebene 1…"/>
          <p:cNvSpPr txBox="1">
            <a:spLocks noGrp="1"/>
          </p:cNvSpPr>
          <p:nvPr>
            <p:ph type="body" sz="quarter" idx="1" hasCustomPrompt="1"/>
          </p:nvPr>
        </p:nvSpPr>
        <p:spPr>
          <a:xfrm>
            <a:off x="1980627" y="802033"/>
            <a:ext cx="2543447"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vl2pPr marL="0" indent="200025">
              <a:buSzTx/>
              <a:buFontTx/>
              <a:buNone/>
              <a:defRPr sz="1800">
                <a:latin typeface="Montserrat Bold"/>
                <a:ea typeface="Montserrat Bold"/>
                <a:cs typeface="Montserrat Bold"/>
                <a:sym typeface="Montserrat Bold"/>
              </a:defRPr>
            </a:lvl2pPr>
            <a:lvl3pPr marL="0" indent="407193">
              <a:buSzTx/>
              <a:buFontTx/>
              <a:buNone/>
              <a:defRPr sz="1800">
                <a:latin typeface="Montserrat Bold"/>
                <a:ea typeface="Montserrat Bold"/>
                <a:cs typeface="Montserrat Bold"/>
                <a:sym typeface="Montserrat Bold"/>
              </a:defRPr>
            </a:lvl3pPr>
            <a:lvl4pPr marL="0" indent="607218">
              <a:buSzTx/>
              <a:buFontTx/>
              <a:buNone/>
              <a:defRPr sz="1800">
                <a:latin typeface="Montserrat Bold"/>
                <a:ea typeface="Montserrat Bold"/>
                <a:cs typeface="Montserrat Bold"/>
                <a:sym typeface="Montserrat Bold"/>
              </a:defRPr>
            </a:lvl4pPr>
            <a:lvl5pPr marL="0" indent="807243">
              <a:buSzTx/>
              <a:buFontTx/>
              <a:buNone/>
              <a:defRPr sz="1800">
                <a:latin typeface="Montserrat Bold"/>
                <a:ea typeface="Montserrat Bold"/>
                <a:cs typeface="Montserrat Bold"/>
                <a:sym typeface="Montserrat Bold"/>
              </a:defRPr>
            </a:lvl5pPr>
          </a:lstStyle>
          <a:p>
            <a:r>
              <a:t>MASTERTEXTFORM</a:t>
            </a:r>
          </a:p>
          <a:p>
            <a:pPr lvl="1"/>
            <a:endParaRPr/>
          </a:p>
          <a:p>
            <a:pPr lvl="2"/>
            <a:endParaRPr/>
          </a:p>
          <a:p>
            <a:pPr lvl="3"/>
            <a:endParaRPr/>
          </a:p>
          <a:p>
            <a:pPr lvl="4"/>
            <a:endParaRPr/>
          </a:p>
        </p:txBody>
      </p:sp>
      <p:sp>
        <p:nvSpPr>
          <p:cNvPr id="261" name="Textplatzhalter 4"/>
          <p:cNvSpPr>
            <a:spLocks noGrp="1"/>
          </p:cNvSpPr>
          <p:nvPr>
            <p:ph type="body" sz="quarter" idx="22"/>
          </p:nvPr>
        </p:nvSpPr>
        <p:spPr>
          <a:xfrm>
            <a:off x="1980628" y="1232752"/>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62" name="Bildplatzhalter 10"/>
          <p:cNvSpPr>
            <a:spLocks noGrp="1"/>
          </p:cNvSpPr>
          <p:nvPr>
            <p:ph type="pic" sz="quarter" idx="23"/>
          </p:nvPr>
        </p:nvSpPr>
        <p:spPr>
          <a:xfrm>
            <a:off x="338137" y="2546858"/>
            <a:ext cx="1478222" cy="1291620"/>
          </a:xfrm>
          <a:prstGeom prst="rect">
            <a:avLst/>
          </a:prstGeom>
        </p:spPr>
        <p:txBody>
          <a:bodyPr lIns="91439" tIns="45719" rIns="91439" bIns="45719"/>
          <a:lstStyle/>
          <a:p>
            <a:endParaRPr/>
          </a:p>
        </p:txBody>
      </p:sp>
      <p:sp>
        <p:nvSpPr>
          <p:cNvPr id="263" name="Textplatzhalter 4"/>
          <p:cNvSpPr>
            <a:spLocks noGrp="1"/>
          </p:cNvSpPr>
          <p:nvPr>
            <p:ph type="body" sz="quarter" idx="24" hasCustomPrompt="1"/>
          </p:nvPr>
        </p:nvSpPr>
        <p:spPr>
          <a:xfrm>
            <a:off x="1980628" y="2546857"/>
            <a:ext cx="2543446"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64" name="Textplatzhalter 4"/>
          <p:cNvSpPr>
            <a:spLocks noGrp="1"/>
          </p:cNvSpPr>
          <p:nvPr>
            <p:ph type="body" sz="quarter" idx="25"/>
          </p:nvPr>
        </p:nvSpPr>
        <p:spPr>
          <a:xfrm>
            <a:off x="1980628" y="2977577"/>
            <a:ext cx="2543446" cy="860900"/>
          </a:xfrm>
          <a:prstGeom prst="rect">
            <a:avLst/>
          </a:prstGeom>
        </p:spPr>
        <p:txBody>
          <a:bodyPr>
            <a:normAutofit/>
          </a:bodyPr>
          <a:lstStyle/>
          <a:p>
            <a:pPr marL="0" indent="0">
              <a:lnSpc>
                <a:spcPts val="1800"/>
              </a:lnSpc>
              <a:spcBef>
                <a:spcPts val="600"/>
              </a:spcBef>
              <a:buSzTx/>
              <a:buFontTx/>
              <a:buNone/>
            </a:pPr>
            <a:endParaRPr/>
          </a:p>
        </p:txBody>
      </p:sp>
      <p:sp>
        <p:nvSpPr>
          <p:cNvPr id="265" name="Bildplatzhalter 10"/>
          <p:cNvSpPr>
            <a:spLocks noGrp="1"/>
          </p:cNvSpPr>
          <p:nvPr>
            <p:ph type="pic" sz="quarter" idx="26"/>
          </p:nvPr>
        </p:nvSpPr>
        <p:spPr>
          <a:xfrm>
            <a:off x="4679784" y="802033"/>
            <a:ext cx="1478222" cy="1291620"/>
          </a:xfrm>
          <a:prstGeom prst="rect">
            <a:avLst/>
          </a:prstGeom>
        </p:spPr>
        <p:txBody>
          <a:bodyPr lIns="91439" tIns="45719" rIns="91439" bIns="45719"/>
          <a:lstStyle/>
          <a:p>
            <a:endParaRPr/>
          </a:p>
        </p:txBody>
      </p:sp>
      <p:sp>
        <p:nvSpPr>
          <p:cNvPr id="266" name="Textplatzhalter 4"/>
          <p:cNvSpPr>
            <a:spLocks noGrp="1"/>
          </p:cNvSpPr>
          <p:nvPr>
            <p:ph type="body" sz="quarter" idx="27" hasCustomPrompt="1"/>
          </p:nvPr>
        </p:nvSpPr>
        <p:spPr>
          <a:xfrm>
            <a:off x="6313713" y="802033"/>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67" name="Textplatzhalter 4"/>
          <p:cNvSpPr>
            <a:spLocks noGrp="1"/>
          </p:cNvSpPr>
          <p:nvPr>
            <p:ph type="body" sz="quarter" idx="28"/>
          </p:nvPr>
        </p:nvSpPr>
        <p:spPr>
          <a:xfrm>
            <a:off x="6313713" y="1232752"/>
            <a:ext cx="2492149" cy="860900"/>
          </a:xfrm>
          <a:prstGeom prst="rect">
            <a:avLst/>
          </a:prstGeom>
        </p:spPr>
        <p:txBody>
          <a:bodyPr>
            <a:normAutofit/>
          </a:bodyPr>
          <a:lstStyle/>
          <a:p>
            <a:pPr marL="0" indent="0">
              <a:lnSpc>
                <a:spcPts val="1800"/>
              </a:lnSpc>
              <a:spcBef>
                <a:spcPts val="600"/>
              </a:spcBef>
              <a:buSzTx/>
              <a:buFontTx/>
              <a:buNone/>
            </a:pPr>
            <a:endParaRPr/>
          </a:p>
        </p:txBody>
      </p:sp>
      <p:sp>
        <p:nvSpPr>
          <p:cNvPr id="268" name="Bildplatzhalter 10"/>
          <p:cNvSpPr>
            <a:spLocks noGrp="1"/>
          </p:cNvSpPr>
          <p:nvPr>
            <p:ph type="pic" sz="quarter" idx="29"/>
          </p:nvPr>
        </p:nvSpPr>
        <p:spPr>
          <a:xfrm>
            <a:off x="4679782" y="2546858"/>
            <a:ext cx="1478222" cy="1291620"/>
          </a:xfrm>
          <a:prstGeom prst="rect">
            <a:avLst/>
          </a:prstGeom>
        </p:spPr>
        <p:txBody>
          <a:bodyPr lIns="91439" tIns="45719" rIns="91439" bIns="45719"/>
          <a:lstStyle/>
          <a:p>
            <a:endParaRPr/>
          </a:p>
        </p:txBody>
      </p:sp>
      <p:sp>
        <p:nvSpPr>
          <p:cNvPr id="269" name="Textplatzhalter 4"/>
          <p:cNvSpPr>
            <a:spLocks noGrp="1"/>
          </p:cNvSpPr>
          <p:nvPr>
            <p:ph type="body" sz="quarter" idx="30" hasCustomPrompt="1"/>
          </p:nvPr>
        </p:nvSpPr>
        <p:spPr>
          <a:xfrm>
            <a:off x="6313713" y="2546857"/>
            <a:ext cx="2492149" cy="297458"/>
          </a:xfrm>
          <a:prstGeom prst="rect">
            <a:avLst/>
          </a:prstGeom>
        </p:spPr>
        <p:txBody>
          <a:bodyPr>
            <a:normAutofit/>
          </a:bodyPr>
          <a:lstStyle>
            <a:lvl1pPr marL="0" indent="0">
              <a:buSzTx/>
              <a:buFontTx/>
              <a:buNone/>
              <a:defRPr sz="1800">
                <a:latin typeface="Montserrat Bold"/>
                <a:ea typeface="Montserrat Bold"/>
                <a:cs typeface="Montserrat Bold"/>
                <a:sym typeface="Montserrat Bold"/>
              </a:defRPr>
            </a:lvl1pPr>
          </a:lstStyle>
          <a:p>
            <a:r>
              <a:t>MASTERTEXTFORM</a:t>
            </a:r>
          </a:p>
        </p:txBody>
      </p:sp>
      <p:sp>
        <p:nvSpPr>
          <p:cNvPr id="270" name="Textplatzhalter 4"/>
          <p:cNvSpPr>
            <a:spLocks noGrp="1"/>
          </p:cNvSpPr>
          <p:nvPr>
            <p:ph type="body" sz="quarter" idx="31"/>
          </p:nvPr>
        </p:nvSpPr>
        <p:spPr>
          <a:xfrm>
            <a:off x="6313713" y="2977577"/>
            <a:ext cx="2492149" cy="860900"/>
          </a:xfrm>
          <a:prstGeom prst="rect">
            <a:avLst/>
          </a:prstGeom>
        </p:spPr>
        <p:txBody>
          <a:bodyPr>
            <a:normAutofit/>
          </a:bodyPr>
          <a:lstStyle/>
          <a:p>
            <a:pPr marL="0" indent="0">
              <a:lnSpc>
                <a:spcPts val="1800"/>
              </a:lnSpc>
              <a:spcBef>
                <a:spcPts val="600"/>
              </a:spcBef>
              <a:buSzTx/>
              <a:buFontTx/>
              <a:buNone/>
            </a:pP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Großes Bild mit kurzem Text">
    <p:spTree>
      <p:nvGrpSpPr>
        <p:cNvPr id="1" name=""/>
        <p:cNvGrpSpPr/>
        <p:nvPr/>
      </p:nvGrpSpPr>
      <p:grpSpPr>
        <a:xfrm>
          <a:off x="0" y="0"/>
          <a:ext cx="0" cy="0"/>
          <a:chOff x="0" y="0"/>
          <a:chExt cx="0" cy="0"/>
        </a:xfrm>
      </p:grpSpPr>
      <p:sp>
        <p:nvSpPr>
          <p:cNvPr id="277" name="Bildplatzhalter 11"/>
          <p:cNvSpPr>
            <a:spLocks noGrp="1"/>
          </p:cNvSpPr>
          <p:nvPr>
            <p:ph type="pic" idx="21"/>
          </p:nvPr>
        </p:nvSpPr>
        <p:spPr>
          <a:xfrm>
            <a:off x="-1" y="0"/>
            <a:ext cx="6621977" cy="5143500"/>
          </a:xfrm>
          <a:prstGeom prst="rect">
            <a:avLst/>
          </a:prstGeom>
        </p:spPr>
        <p:txBody>
          <a:bodyPr lIns="91439" tIns="45719" rIns="91439" bIns="45719"/>
          <a:lstStyle/>
          <a:p>
            <a:endParaRPr/>
          </a:p>
        </p:txBody>
      </p:sp>
      <p:sp>
        <p:nvSpPr>
          <p:cNvPr id="278" name="Überschrift"/>
          <p:cNvSpPr txBox="1">
            <a:spLocks noGrp="1"/>
          </p:cNvSpPr>
          <p:nvPr>
            <p:ph type="title" hasCustomPrompt="1"/>
          </p:nvPr>
        </p:nvSpPr>
        <p:spPr>
          <a:xfrm>
            <a:off x="5388473" y="800326"/>
            <a:ext cx="3431527" cy="643083"/>
          </a:xfrm>
          <a:prstGeom prst="rect">
            <a:avLst/>
          </a:prstGeom>
        </p:spPr>
        <p:txBody>
          <a:bodyPr anchor="t">
            <a:normAutofit/>
          </a:bodyPr>
          <a:lstStyle>
            <a:lvl1pPr>
              <a:lnSpc>
                <a:spcPct val="125000"/>
              </a:lnSpc>
              <a:defRPr sz="3400" spc="-225">
                <a:latin typeface="Gloss And Bloom"/>
                <a:ea typeface="Gloss And Bloom"/>
                <a:cs typeface="Gloss And Bloom"/>
                <a:sym typeface="Gloss And Bloom"/>
              </a:defRPr>
            </a:lvl1pPr>
          </a:lstStyle>
          <a:p>
            <a:r>
              <a:t>Überschrift</a:t>
            </a:r>
          </a:p>
        </p:txBody>
      </p:sp>
      <p:sp>
        <p:nvSpPr>
          <p:cNvPr id="279" name="Foliennummer"/>
          <p:cNvSpPr txBox="1">
            <a:spLocks noGrp="1"/>
          </p:cNvSpPr>
          <p:nvPr>
            <p:ph type="sldNum" sz="quarter" idx="2"/>
          </p:nvPr>
        </p:nvSpPr>
        <p:spPr>
          <a:xfrm>
            <a:off x="8819999" y="4726035"/>
            <a:ext cx="212536" cy="241301"/>
          </a:xfrm>
          <a:prstGeom prst="rect">
            <a:avLst/>
          </a:prstGeom>
        </p:spPr>
        <p:txBody>
          <a:bodyPr lIns="0" tIns="0" rIns="0" bIns="0"/>
          <a:lstStyle>
            <a:lvl1pPr algn="l">
              <a:defRPr sz="1500">
                <a:solidFill>
                  <a:srgbClr val="DDDDDD"/>
                </a:solidFill>
                <a:latin typeface="Montserrat SemiBold"/>
                <a:ea typeface="Montserrat SemiBold"/>
                <a:cs typeface="Montserrat SemiBold"/>
                <a:sym typeface="Montserrat SemiBold"/>
              </a:defRPr>
            </a:lvl1pPr>
          </a:lstStyle>
          <a:p>
            <a:fld id="{86CB4B4D-7CA3-9044-876B-883B54F8677D}" type="slidenum">
              <a:t>‹#›</a:t>
            </a:fld>
            <a:endParaRPr/>
          </a:p>
        </p:txBody>
      </p:sp>
      <p:sp>
        <p:nvSpPr>
          <p:cNvPr id="280" name="Textebene 1…"/>
          <p:cNvSpPr txBox="1">
            <a:spLocks noGrp="1"/>
          </p:cNvSpPr>
          <p:nvPr>
            <p:ph type="body" sz="quarter" idx="1"/>
          </p:nvPr>
        </p:nvSpPr>
        <p:spPr>
          <a:xfrm>
            <a:off x="5388473" y="1625718"/>
            <a:ext cx="3431526" cy="8609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Großes Bild mit kurzem Text">
    <p:spTree>
      <p:nvGrpSpPr>
        <p:cNvPr id="1" name=""/>
        <p:cNvGrpSpPr/>
        <p:nvPr/>
      </p:nvGrpSpPr>
      <p:grpSpPr>
        <a:xfrm>
          <a:off x="0" y="0"/>
          <a:ext cx="0" cy="0"/>
          <a:chOff x="0" y="0"/>
          <a:chExt cx="0" cy="0"/>
        </a:xfrm>
      </p:grpSpPr>
      <p:sp>
        <p:nvSpPr>
          <p:cNvPr id="287" name="Bildplatzhalter 11"/>
          <p:cNvSpPr>
            <a:spLocks noGrp="1"/>
          </p:cNvSpPr>
          <p:nvPr>
            <p:ph type="pic" idx="21"/>
          </p:nvPr>
        </p:nvSpPr>
        <p:spPr>
          <a:xfrm>
            <a:off x="-1" y="0"/>
            <a:ext cx="6621977" cy="5143500"/>
          </a:xfrm>
          <a:prstGeom prst="rect">
            <a:avLst/>
          </a:prstGeom>
        </p:spPr>
        <p:txBody>
          <a:bodyPr lIns="91439" tIns="45719" rIns="91439" bIns="45719"/>
          <a:lstStyle/>
          <a:p>
            <a:endParaRPr/>
          </a:p>
        </p:txBody>
      </p:sp>
      <p:sp>
        <p:nvSpPr>
          <p:cNvPr id="288" name="Überschrift"/>
          <p:cNvSpPr txBox="1">
            <a:spLocks noGrp="1"/>
          </p:cNvSpPr>
          <p:nvPr>
            <p:ph type="title" hasCustomPrompt="1"/>
          </p:nvPr>
        </p:nvSpPr>
        <p:spPr>
          <a:xfrm>
            <a:off x="5388473" y="800326"/>
            <a:ext cx="3431527" cy="643083"/>
          </a:xfrm>
          <a:prstGeom prst="rect">
            <a:avLst/>
          </a:prstGeom>
        </p:spPr>
        <p:txBody>
          <a:bodyPr anchor="t">
            <a:normAutofit/>
          </a:bodyPr>
          <a:lstStyle>
            <a:lvl1pPr>
              <a:lnSpc>
                <a:spcPct val="125000"/>
              </a:lnSpc>
              <a:defRPr sz="3400" spc="-225">
                <a:latin typeface="Gloss And Bloom"/>
                <a:ea typeface="Gloss And Bloom"/>
                <a:cs typeface="Gloss And Bloom"/>
                <a:sym typeface="Gloss And Bloom"/>
              </a:defRPr>
            </a:lvl1pPr>
          </a:lstStyle>
          <a:p>
            <a:r>
              <a:t>Überschrift</a:t>
            </a:r>
          </a:p>
        </p:txBody>
      </p:sp>
      <p:sp>
        <p:nvSpPr>
          <p:cNvPr id="289"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404040"/>
                </a:solidFill>
                <a:latin typeface="Montserrat Light"/>
                <a:ea typeface="Montserrat Light"/>
                <a:cs typeface="Montserrat Light"/>
                <a:sym typeface="Montserrat Light"/>
              </a:defRPr>
            </a:lvl1pPr>
          </a:lstStyle>
          <a:p>
            <a:fld id="{86CB4B4D-7CA3-9044-876B-883B54F8677D}" type="slidenum">
              <a:t>‹#›</a:t>
            </a:fld>
            <a:endParaRPr/>
          </a:p>
        </p:txBody>
      </p:sp>
      <p:sp>
        <p:nvSpPr>
          <p:cNvPr id="290" name="Textebene 1…"/>
          <p:cNvSpPr txBox="1">
            <a:spLocks noGrp="1"/>
          </p:cNvSpPr>
          <p:nvPr>
            <p:ph type="body" sz="quarter" idx="1"/>
          </p:nvPr>
        </p:nvSpPr>
        <p:spPr>
          <a:xfrm>
            <a:off x="5388473" y="1625718"/>
            <a:ext cx="3431526" cy="860900"/>
          </a:xfrm>
          <a:prstGeom prst="rect">
            <a:avLst/>
          </a:prstGeom>
        </p:spPr>
        <p:txBody>
          <a:bodyPr>
            <a:normAutofit/>
          </a:bodyPr>
          <a:lstStyle>
            <a:lvl1pPr marL="0" indent="0">
              <a:lnSpc>
                <a:spcPts val="1800"/>
              </a:lnSpc>
              <a:spcBef>
                <a:spcPts val="600"/>
              </a:spcBef>
              <a:buSzTx/>
              <a:buFontTx/>
              <a:buNone/>
            </a:lvl1pPr>
            <a:lvl2pPr marL="0" indent="200025">
              <a:lnSpc>
                <a:spcPts val="1800"/>
              </a:lnSpc>
              <a:spcBef>
                <a:spcPts val="600"/>
              </a:spcBef>
              <a:buSzTx/>
              <a:buFontTx/>
              <a:buNone/>
            </a:lvl2pPr>
            <a:lvl3pPr marL="0" indent="407193">
              <a:lnSpc>
                <a:spcPts val="1800"/>
              </a:lnSpc>
              <a:spcBef>
                <a:spcPts val="600"/>
              </a:spcBef>
              <a:buSzTx/>
              <a:buFontTx/>
              <a:buNone/>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Vollflächiges Bild">
    <p:spTree>
      <p:nvGrpSpPr>
        <p:cNvPr id="1" name=""/>
        <p:cNvGrpSpPr/>
        <p:nvPr/>
      </p:nvGrpSpPr>
      <p:grpSpPr>
        <a:xfrm>
          <a:off x="0" y="0"/>
          <a:ext cx="0" cy="0"/>
          <a:chOff x="0" y="0"/>
          <a:chExt cx="0" cy="0"/>
        </a:xfrm>
      </p:grpSpPr>
      <p:sp>
        <p:nvSpPr>
          <p:cNvPr id="297" name="Bildplatzhalter 2"/>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29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30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06"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307"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404040"/>
                </a:solidFill>
              </a:defRPr>
            </a:lvl1pPr>
          </a:lstStyle>
          <a:p>
            <a:r>
              <a:t>Seitentitel durch Klicken bearbeiten</a:t>
            </a:r>
          </a:p>
        </p:txBody>
      </p:sp>
      <p:sp>
        <p:nvSpPr>
          <p:cNvPr id="308"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600"/>
              </a:spcBef>
              <a:buSzTx/>
              <a:buFontTx/>
              <a:buNone/>
            </a:lvl1pPr>
            <a:lvl2pPr marL="200025" indent="0">
              <a:lnSpc>
                <a:spcPts val="1800"/>
              </a:lnSpc>
              <a:spcBef>
                <a:spcPts val="600"/>
              </a:spcBef>
              <a:buSzTx/>
              <a:buFontTx/>
              <a:buNone/>
            </a:lvl2pPr>
            <a:lvl3pPr marL="200025" indent="207168">
              <a:lnSpc>
                <a:spcPts val="1800"/>
              </a:lnSpc>
              <a:spcBef>
                <a:spcPts val="600"/>
              </a:spcBef>
              <a:buSzTx/>
              <a:buFontTx/>
              <a:buNone/>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31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16" name="Grafik 5" descr="Grafik 5"/>
          <p:cNvPicPr>
            <a:picLocks noChangeAspect="1"/>
          </p:cNvPicPr>
          <p:nvPr/>
        </p:nvPicPr>
        <p:blipFill>
          <a:blip r:embed="rId2"/>
          <a:srcRect l="7023" t="18357" r="6764" b="19041"/>
          <a:stretch>
            <a:fillRect/>
          </a:stretch>
        </p:blipFill>
        <p:spPr>
          <a:xfrm>
            <a:off x="311887" y="4643437"/>
            <a:ext cx="1519963" cy="302163"/>
          </a:xfrm>
          <a:prstGeom prst="rect">
            <a:avLst/>
          </a:prstGeom>
          <a:ln w="12700">
            <a:miter lim="400000"/>
          </a:ln>
        </p:spPr>
      </p:pic>
      <p:sp>
        <p:nvSpPr>
          <p:cNvPr id="317"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404040"/>
                </a:solidFill>
              </a:defRPr>
            </a:lvl1pPr>
          </a:lstStyle>
          <a:p>
            <a:r>
              <a:t>Seitentitel durch Klicken bearbeiten</a:t>
            </a:r>
          </a:p>
        </p:txBody>
      </p:sp>
      <p:sp>
        <p:nvSpPr>
          <p:cNvPr id="318"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600"/>
              </a:spcBef>
              <a:buSzTx/>
              <a:buFontTx/>
              <a:buNone/>
            </a:lvl1pPr>
            <a:lvl2pPr marL="200025" indent="0">
              <a:lnSpc>
                <a:spcPts val="1800"/>
              </a:lnSpc>
              <a:spcBef>
                <a:spcPts val="600"/>
              </a:spcBef>
              <a:buSzTx/>
              <a:buFontTx/>
              <a:buNone/>
            </a:lvl2pPr>
            <a:lvl3pPr marL="200025" indent="207168">
              <a:lnSpc>
                <a:spcPts val="1800"/>
              </a:lnSpc>
              <a:spcBef>
                <a:spcPts val="600"/>
              </a:spcBef>
              <a:buSzTx/>
              <a:buFontTx/>
              <a:buNone/>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32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26" name="Grafik 4" descr="Grafik 4"/>
          <p:cNvPicPr>
            <a:picLocks noChangeAspect="1"/>
          </p:cNvPicPr>
          <p:nvPr/>
        </p:nvPicPr>
        <p:blipFill>
          <a:blip r:embed="rId2"/>
          <a:stretch>
            <a:fillRect/>
          </a:stretch>
        </p:blipFill>
        <p:spPr>
          <a:xfrm>
            <a:off x="323998" y="4505021"/>
            <a:ext cx="727967" cy="421688"/>
          </a:xfrm>
          <a:prstGeom prst="rect">
            <a:avLst/>
          </a:prstGeom>
          <a:ln w="12700">
            <a:miter lim="400000"/>
          </a:ln>
        </p:spPr>
      </p:pic>
      <p:sp>
        <p:nvSpPr>
          <p:cNvPr id="327"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404040"/>
                </a:solidFill>
              </a:defRPr>
            </a:lvl1pPr>
          </a:lstStyle>
          <a:p>
            <a:r>
              <a:t>Seitentitel durch Klicken bearbeiten</a:t>
            </a:r>
          </a:p>
        </p:txBody>
      </p:sp>
      <p:sp>
        <p:nvSpPr>
          <p:cNvPr id="328" name="Textebene 1…"/>
          <p:cNvSpPr txBox="1">
            <a:spLocks noGrp="1"/>
          </p:cNvSpPr>
          <p:nvPr>
            <p:ph type="body" idx="1" hasCustomPrompt="1"/>
          </p:nvPr>
        </p:nvSpPr>
        <p:spPr>
          <a:xfrm>
            <a:off x="323850" y="945904"/>
            <a:ext cx="8504636" cy="3441597"/>
          </a:xfrm>
          <a:prstGeom prst="rect">
            <a:avLst/>
          </a:prstGeom>
        </p:spPr>
        <p:txBody>
          <a:bodyPr>
            <a:normAutofit/>
          </a:bodyPr>
          <a:lstStyle>
            <a:lvl1pPr marL="0" indent="0">
              <a:buSzTx/>
              <a:buFontTx/>
              <a:buNone/>
              <a:defRPr sz="2200"/>
            </a:lvl1pPr>
            <a:lvl2pPr marL="413752" indent="-210552">
              <a:buSzPct val="110000"/>
              <a:buFontTx/>
              <a:defRPr sz="2000"/>
            </a:lvl2pPr>
            <a:lvl3pPr marL="617746" indent="-210552">
              <a:buClr>
                <a:srgbClr val="282925"/>
              </a:buClr>
              <a:buSzPct val="110000"/>
              <a:buFontTx/>
              <a:buChar char="-"/>
              <a:defRPr sz="2000">
                <a:solidFill>
                  <a:srgbClr val="535353"/>
                </a:solidFill>
              </a:defRPr>
            </a:lvl3pPr>
            <a:lvl4pPr marL="0" indent="607218">
              <a:buSzTx/>
              <a:buFontTx/>
              <a:buNone/>
              <a:defRPr sz="2100"/>
            </a:lvl4pPr>
            <a:lvl5pPr marL="0" indent="807243">
              <a:buSzTx/>
              <a:buFontTx/>
              <a:buNone/>
              <a:defRPr sz="2100"/>
            </a:lvl5pPr>
          </a:lstStyle>
          <a:p>
            <a:r>
              <a:t>Untertitel</a:t>
            </a:r>
          </a:p>
          <a:p>
            <a:pPr lvl="1"/>
            <a:endParaRPr/>
          </a:p>
          <a:p>
            <a:pPr lvl="2"/>
            <a:endParaRPr/>
          </a:p>
          <a:p>
            <a:pPr lvl="3"/>
            <a:endParaRPr/>
          </a:p>
          <a:p>
            <a:pPr lvl="4"/>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elfolie (2)">
    <p:spTree>
      <p:nvGrpSpPr>
        <p:cNvPr id="1" name=""/>
        <p:cNvGrpSpPr/>
        <p:nvPr/>
      </p:nvGrpSpPr>
      <p:grpSpPr>
        <a:xfrm>
          <a:off x="0" y="0"/>
          <a:ext cx="0" cy="0"/>
          <a:chOff x="0" y="0"/>
          <a:chExt cx="0" cy="0"/>
        </a:xfrm>
      </p:grpSpPr>
      <p:sp>
        <p:nvSpPr>
          <p:cNvPr id="335" name="Bildplatzhalter 20"/>
          <p:cNvSpPr>
            <a:spLocks noGrp="1"/>
          </p:cNvSpPr>
          <p:nvPr>
            <p:ph type="pic" idx="21"/>
          </p:nvPr>
        </p:nvSpPr>
        <p:spPr>
          <a:xfrm>
            <a:off x="-1" y="0"/>
            <a:ext cx="7798712" cy="5143500"/>
          </a:xfrm>
          <a:prstGeom prst="rect">
            <a:avLst/>
          </a:prstGeom>
        </p:spPr>
        <p:txBody>
          <a:bodyPr lIns="91439" tIns="45719" rIns="91439" bIns="45719"/>
          <a:lstStyle/>
          <a:p>
            <a:endParaRPr/>
          </a:p>
        </p:txBody>
      </p:sp>
      <p:sp>
        <p:nvSpPr>
          <p:cNvPr id="336" name="Textebene 1…"/>
          <p:cNvSpPr txBox="1">
            <a:spLocks noGrp="1"/>
          </p:cNvSpPr>
          <p:nvPr>
            <p:ph type="body" sz="quarter" idx="1" hasCustomPrompt="1"/>
          </p:nvPr>
        </p:nvSpPr>
        <p:spPr>
          <a:xfrm>
            <a:off x="847725" y="3937870"/>
            <a:ext cx="3000375" cy="748430"/>
          </a:xfrm>
          <a:prstGeom prst="rect">
            <a:avLst/>
          </a:prstGeom>
        </p:spPr>
        <p:txBody>
          <a:bodyPr>
            <a:normAutofit/>
          </a:bodyPr>
          <a:lstStyle>
            <a:lvl1pPr marL="0" indent="0">
              <a:buSzTx/>
              <a:buFontTx/>
              <a:buNone/>
              <a:defRPr sz="1500"/>
            </a:lvl1pPr>
            <a:lvl2pPr marL="0" indent="342900">
              <a:buSzTx/>
              <a:buFontTx/>
              <a:buNone/>
              <a:defRPr sz="1500"/>
            </a:lvl2pPr>
            <a:lvl3pPr marL="0" indent="685800">
              <a:buSzTx/>
              <a:buFontTx/>
              <a:buNone/>
              <a:defRPr sz="1500"/>
            </a:lvl3pPr>
            <a:lvl4pPr marL="0" indent="1028700">
              <a:buSzTx/>
              <a:buFontTx/>
              <a:buNone/>
              <a:defRPr sz="1500"/>
            </a:lvl4pPr>
            <a:lvl5pPr marL="0" indent="1371600">
              <a:buSzTx/>
              <a:buFontTx/>
              <a:buNone/>
              <a:defRPr sz="1500"/>
            </a:lvl5pPr>
          </a:lstStyle>
          <a:p>
            <a:r>
              <a:t>Formatvorlage des Untertitelmasters durch Klicken bearbeiten</a:t>
            </a:r>
          </a:p>
          <a:p>
            <a:pPr lvl="1"/>
            <a:endParaRPr/>
          </a:p>
          <a:p>
            <a:pPr lvl="2"/>
            <a:endParaRPr/>
          </a:p>
          <a:p>
            <a:pPr lvl="3"/>
            <a:endParaRPr/>
          </a:p>
          <a:p>
            <a:pPr lvl="4"/>
            <a:endParaRPr/>
          </a:p>
        </p:txBody>
      </p:sp>
      <p:sp>
        <p:nvSpPr>
          <p:cNvPr id="337" name="Präsentationstitel"/>
          <p:cNvSpPr txBox="1">
            <a:spLocks noGrp="1"/>
          </p:cNvSpPr>
          <p:nvPr>
            <p:ph type="title" hasCustomPrompt="1"/>
          </p:nvPr>
        </p:nvSpPr>
        <p:spPr>
          <a:xfrm>
            <a:off x="711220" y="2924567"/>
            <a:ext cx="5930706" cy="1654990"/>
          </a:xfrm>
          <a:prstGeom prst="rect">
            <a:avLst/>
          </a:prstGeom>
        </p:spPr>
        <p:txBody>
          <a:bodyPr lIns="179999" tIns="179999" rIns="179999" bIns="179999" anchor="t">
            <a:normAutofit/>
          </a:bodyPr>
          <a:lstStyle>
            <a:lvl1pPr>
              <a:lnSpc>
                <a:spcPct val="125000"/>
              </a:lnSpc>
              <a:defRPr sz="3700" spc="-225">
                <a:latin typeface="Gloss And Bloom"/>
                <a:ea typeface="Gloss And Bloom"/>
                <a:cs typeface="Gloss And Bloom"/>
                <a:sym typeface="Gloss And Bloom"/>
              </a:defRPr>
            </a:lvl1pPr>
          </a:lstStyle>
          <a:p>
            <a:r>
              <a:t>Präsentationstitel</a:t>
            </a:r>
          </a:p>
        </p:txBody>
      </p:sp>
      <p:sp>
        <p:nvSpPr>
          <p:cNvPr id="338"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404040"/>
                </a:solidFill>
                <a:latin typeface="Montserrat Light"/>
                <a:ea typeface="Montserrat Light"/>
                <a:cs typeface="Montserrat Light"/>
                <a:sym typeface="Montserrat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Untertitel, Test">
    <p:spTree>
      <p:nvGrpSpPr>
        <p:cNvPr id="1" name=""/>
        <p:cNvGrpSpPr/>
        <p:nvPr/>
      </p:nvGrpSpPr>
      <p:grpSpPr>
        <a:xfrm>
          <a:off x="0" y="0"/>
          <a:ext cx="0" cy="0"/>
          <a:chOff x="0" y="0"/>
          <a:chExt cx="0" cy="0"/>
        </a:xfrm>
      </p:grpSpPr>
      <p:sp>
        <p:nvSpPr>
          <p:cNvPr id="2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2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28" name="Textplatzhalter 3"/>
          <p:cNvSpPr>
            <a:spLocks noGrp="1"/>
          </p:cNvSpPr>
          <p:nvPr>
            <p:ph type="body" sz="quarter" idx="21"/>
          </p:nvPr>
        </p:nvSpPr>
        <p:spPr>
          <a:xfrm>
            <a:off x="323925" y="755110"/>
            <a:ext cx="8496150" cy="334489"/>
          </a:xfrm>
          <a:prstGeom prst="rect">
            <a:avLst/>
          </a:prstGeom>
        </p:spPr>
        <p:txBody>
          <a:bodyPr>
            <a:normAutofit/>
          </a:bodyPr>
          <a:lstStyle/>
          <a:p>
            <a:pPr indent="-400050">
              <a:lnSpc>
                <a:spcPts val="1800"/>
              </a:lnSpc>
              <a:spcBef>
                <a:spcPts val="600"/>
              </a:spcBef>
              <a:buSzTx/>
              <a:buFontTx/>
              <a:buNone/>
            </a:pPr>
            <a:endParaRPr/>
          </a:p>
        </p:txBody>
      </p:sp>
      <p:sp>
        <p:nvSpPr>
          <p:cNvPr id="29" name="Textebene 1…"/>
          <p:cNvSpPr txBox="1">
            <a:spLocks noGrp="1"/>
          </p:cNvSpPr>
          <p:nvPr>
            <p:ph type="body" idx="1" hasCustomPrompt="1"/>
          </p:nvPr>
        </p:nvSpPr>
        <p:spPr>
          <a:xfrm>
            <a:off x="323999" y="1361471"/>
            <a:ext cx="8496002" cy="3017768"/>
          </a:xfrm>
          <a:prstGeom prst="rect">
            <a:avLst/>
          </a:prstGeom>
        </p:spPr>
        <p:txBody>
          <a:bodyPr>
            <a:normAutofit/>
          </a:bodyPr>
          <a:lstStyle>
            <a:lvl1pPr marL="0" indent="0">
              <a:buSzTx/>
              <a:buFontTx/>
              <a:buNone/>
              <a:defRPr sz="1700"/>
            </a:lvl1pPr>
            <a:lvl2pPr marL="0" indent="200025">
              <a:buSzTx/>
              <a:buFontTx/>
              <a:buNone/>
              <a:defRPr sz="1700"/>
            </a:lvl2pPr>
            <a:lvl3pPr marL="0" indent="407193">
              <a:buSzTx/>
              <a:buFontTx/>
              <a:buNone/>
              <a:defRPr sz="1700"/>
            </a:lvl3pPr>
            <a:lvl4pPr marL="0" indent="607218">
              <a:buSzTx/>
              <a:buFontTx/>
              <a:buNone/>
              <a:defRPr sz="1700"/>
            </a:lvl4pPr>
            <a:lvl5pPr marL="0" indent="807243">
              <a:buSzTx/>
              <a:buFontTx/>
              <a:buNone/>
              <a:defRPr sz="1700"/>
            </a:lvl5pPr>
          </a:lstStyle>
          <a:p>
            <a:r>
              <a:t>Untertitel</a:t>
            </a:r>
          </a:p>
          <a:p>
            <a:pPr lvl="1"/>
            <a:endParaRPr/>
          </a:p>
          <a:p>
            <a:pPr lvl="2"/>
            <a:endParaRPr/>
          </a:p>
          <a:p>
            <a:pPr lvl="3"/>
            <a:endParaRPr/>
          </a:p>
          <a:p>
            <a:pPr lvl="4"/>
            <a:endParaRPr/>
          </a:p>
        </p:txBody>
      </p:sp>
      <p:sp>
        <p:nvSpPr>
          <p:cNvPr id="30"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Lied">
    <p:bg>
      <p:bgPr>
        <a:solidFill>
          <a:srgbClr val="000000"/>
        </a:solidFill>
        <a:effectLst/>
      </p:bgPr>
    </p:bg>
    <p:spTree>
      <p:nvGrpSpPr>
        <p:cNvPr id="1" name=""/>
        <p:cNvGrpSpPr/>
        <p:nvPr/>
      </p:nvGrpSpPr>
      <p:grpSpPr>
        <a:xfrm>
          <a:off x="0" y="0"/>
          <a:ext cx="0" cy="0"/>
          <a:chOff x="0" y="0"/>
          <a:chExt cx="0" cy="0"/>
        </a:xfrm>
      </p:grpSpPr>
      <p:sp>
        <p:nvSpPr>
          <p:cNvPr id="345" name="Textebene 1…"/>
          <p:cNvSpPr txBox="1">
            <a:spLocks noGrp="1"/>
          </p:cNvSpPr>
          <p:nvPr>
            <p:ph type="body" idx="1"/>
          </p:nvPr>
        </p:nvSpPr>
        <p:spPr>
          <a:xfrm>
            <a:off x="548141" y="409133"/>
            <a:ext cx="8047718" cy="3953718"/>
          </a:xfrm>
          <a:prstGeom prst="rect">
            <a:avLst/>
          </a:prstGeom>
        </p:spPr>
        <p:txBody>
          <a:bodyPr>
            <a:normAutofit/>
          </a:bodyPr>
          <a:lstStyle>
            <a:lvl1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1pPr>
            <a:lvl2pPr marL="0" indent="0" defTabSz="308063">
              <a:lnSpc>
                <a:spcPct val="100000"/>
              </a:lnSpc>
              <a:spcBef>
                <a:spcPts val="0"/>
              </a:spcBef>
              <a:buSzTx/>
              <a:buFontTx/>
              <a:buNone/>
              <a:defRPr sz="1800">
                <a:solidFill>
                  <a:srgbClr val="FFFFFF"/>
                </a:solidFill>
                <a:latin typeface="Helvetica Neue Light"/>
                <a:ea typeface="Helvetica Neue Light"/>
                <a:cs typeface="Helvetica Neue Light"/>
                <a:sym typeface="Helvetica Neue Light"/>
              </a:defRPr>
            </a:lvl2pPr>
            <a:lvl3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3pPr>
            <a:lvl4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4pPr>
            <a:lvl5pPr marL="0" indent="0" defTabSz="308063">
              <a:lnSpc>
                <a:spcPct val="100000"/>
              </a:lnSpc>
              <a:buSzTx/>
              <a:buFontTx/>
              <a:buNone/>
              <a:defRPr sz="2800">
                <a:solidFill>
                  <a:srgbClr val="FFFFFF"/>
                </a:solidFill>
                <a:latin typeface="Helvetica Neue Light"/>
                <a:ea typeface="Helvetica Neue Light"/>
                <a:cs typeface="Helvetica Neue Light"/>
                <a:sym typeface="Helvetica Neue Light"/>
              </a:defRPr>
            </a:lvl5pPr>
          </a:lstStyle>
          <a:p>
            <a:r>
              <a:t>Textebene 1</a:t>
            </a:r>
          </a:p>
          <a:p>
            <a:pPr lvl="1"/>
            <a:r>
              <a:t>Textebene 2</a:t>
            </a:r>
          </a:p>
          <a:p>
            <a:pPr lvl="2"/>
            <a:r>
              <a:t>Textebene 3</a:t>
            </a:r>
          </a:p>
          <a:p>
            <a:pPr lvl="3"/>
            <a:r>
              <a:t>Textebene 4</a:t>
            </a:r>
          </a:p>
          <a:p>
            <a:pPr lvl="4"/>
            <a:r>
              <a:t>Textebene 5</a:t>
            </a:r>
          </a:p>
        </p:txBody>
      </p:sp>
      <p:sp>
        <p:nvSpPr>
          <p:cNvPr id="346" name="Foliennummer"/>
          <p:cNvSpPr txBox="1">
            <a:spLocks noGrp="1"/>
          </p:cNvSpPr>
          <p:nvPr>
            <p:ph type="sldNum" sz="quarter" idx="2"/>
          </p:nvPr>
        </p:nvSpPr>
        <p:spPr>
          <a:xfrm>
            <a:off x="6057900" y="4627562"/>
            <a:ext cx="1600200" cy="279401"/>
          </a:xfrm>
          <a:prstGeom prst="rect">
            <a:avLst/>
          </a:prstGeom>
        </p:spPr>
        <p:txBody>
          <a:bodyPr wrap="square" lIns="34289" tIns="34289" rIns="34289" bIns="34289"/>
          <a:lstStyle>
            <a:lvl1pPr>
              <a:defRPr sz="9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Lied Kopie">
    <p:bg>
      <p:bgPr>
        <a:solidFill>
          <a:srgbClr val="000000"/>
        </a:solidFill>
        <a:effectLst/>
      </p:bgPr>
    </p:bg>
    <p:spTree>
      <p:nvGrpSpPr>
        <p:cNvPr id="1" name=""/>
        <p:cNvGrpSpPr/>
        <p:nvPr/>
      </p:nvGrpSpPr>
      <p:grpSpPr>
        <a:xfrm>
          <a:off x="0" y="0"/>
          <a:ext cx="0" cy="0"/>
          <a:chOff x="0" y="0"/>
          <a:chExt cx="0" cy="0"/>
        </a:xfrm>
      </p:grpSpPr>
      <p:sp>
        <p:nvSpPr>
          <p:cNvPr id="353" name="Textebene 1…"/>
          <p:cNvSpPr txBox="1">
            <a:spLocks noGrp="1"/>
          </p:cNvSpPr>
          <p:nvPr>
            <p:ph type="body" sz="quarter" idx="1"/>
          </p:nvPr>
        </p:nvSpPr>
        <p:spPr>
          <a:xfrm>
            <a:off x="1986808" y="2392044"/>
            <a:ext cx="5170383" cy="1186372"/>
          </a:xfrm>
          <a:prstGeom prst="rect">
            <a:avLst/>
          </a:prstGeom>
        </p:spPr>
        <p:txBody>
          <a:bodyPr>
            <a:normAutofit/>
          </a:bodyPr>
          <a:lstStyle>
            <a:lvl1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1pPr>
            <a:lvl2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2pPr>
            <a:lvl3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3pPr>
            <a:lvl4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4pPr>
            <a:lvl5pPr marL="0" indent="0" algn="ctr" defTabSz="308063">
              <a:lnSpc>
                <a:spcPct val="100000"/>
              </a:lnSpc>
              <a:spcBef>
                <a:spcPts val="0"/>
              </a:spcBef>
              <a:buSzTx/>
              <a:buFontTx/>
              <a:buNone/>
              <a:defRPr sz="1000">
                <a:solidFill>
                  <a:srgbClr val="DDDDDD"/>
                </a:solidFill>
                <a:latin typeface="Helvetica Neue Light"/>
                <a:ea typeface="Helvetica Neue Light"/>
                <a:cs typeface="Helvetica Neue Light"/>
                <a:sym typeface="Helvetica Neue Light"/>
              </a:defRPr>
            </a:lvl5pPr>
          </a:lstStyle>
          <a:p>
            <a:r>
              <a:t>Textebene 1</a:t>
            </a:r>
          </a:p>
          <a:p>
            <a:pPr lvl="1"/>
            <a:r>
              <a:t>Textebene 2</a:t>
            </a:r>
          </a:p>
          <a:p>
            <a:pPr lvl="2"/>
            <a:r>
              <a:t>Textebene 3</a:t>
            </a:r>
          </a:p>
          <a:p>
            <a:pPr lvl="3"/>
            <a:r>
              <a:t>Textebene 4</a:t>
            </a:r>
          </a:p>
          <a:p>
            <a:pPr lvl="4"/>
            <a:r>
              <a:t>Textebene 5</a:t>
            </a:r>
          </a:p>
        </p:txBody>
      </p:sp>
      <p:sp>
        <p:nvSpPr>
          <p:cNvPr id="354" name="Titeltext"/>
          <p:cNvSpPr txBox="1">
            <a:spLocks noGrp="1"/>
          </p:cNvSpPr>
          <p:nvPr>
            <p:ph type="title"/>
          </p:nvPr>
        </p:nvSpPr>
        <p:spPr>
          <a:xfrm>
            <a:off x="771338" y="1610915"/>
            <a:ext cx="7601324" cy="642939"/>
          </a:xfrm>
          <a:prstGeom prst="rect">
            <a:avLst/>
          </a:prstGeom>
        </p:spPr>
        <p:txBody>
          <a:bodyPr anchor="b">
            <a:normAutofit/>
          </a:bodyPr>
          <a:lstStyle>
            <a:lvl1pPr algn="ctr" defTabSz="308063">
              <a:lnSpc>
                <a:spcPct val="100000"/>
              </a:lnSpc>
              <a:defRPr sz="4200" cap="all">
                <a:solidFill>
                  <a:srgbClr val="FFFFFF"/>
                </a:solidFill>
                <a:latin typeface="Helvetica Neue Light"/>
                <a:ea typeface="Helvetica Neue Light"/>
                <a:cs typeface="Helvetica Neue Light"/>
                <a:sym typeface="Helvetica Neue Light"/>
              </a:defRPr>
            </a:lvl1pPr>
          </a:lstStyle>
          <a:p>
            <a:r>
              <a:t>Titeltext</a:t>
            </a:r>
          </a:p>
        </p:txBody>
      </p:sp>
      <p:sp>
        <p:nvSpPr>
          <p:cNvPr id="355" name="Foliennummer"/>
          <p:cNvSpPr txBox="1">
            <a:spLocks noGrp="1"/>
          </p:cNvSpPr>
          <p:nvPr>
            <p:ph type="sldNum" sz="quarter" idx="2"/>
          </p:nvPr>
        </p:nvSpPr>
        <p:spPr>
          <a:xfrm>
            <a:off x="6057900" y="4627562"/>
            <a:ext cx="1600200" cy="279401"/>
          </a:xfrm>
          <a:prstGeom prst="rect">
            <a:avLst/>
          </a:prstGeom>
        </p:spPr>
        <p:txBody>
          <a:bodyPr wrap="square" lIns="34289" tIns="34289" rIns="34289" bIns="34289"/>
          <a:lstStyle>
            <a:lvl1pPr>
              <a:defRPr sz="9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el und zwei Textfelder">
    <p:spTree>
      <p:nvGrpSpPr>
        <p:cNvPr id="1" name=""/>
        <p:cNvGrpSpPr/>
        <p:nvPr/>
      </p:nvGrpSpPr>
      <p:grpSpPr>
        <a:xfrm>
          <a:off x="0" y="0"/>
          <a:ext cx="0" cy="0"/>
          <a:chOff x="0" y="0"/>
          <a:chExt cx="0" cy="0"/>
        </a:xfrm>
      </p:grpSpPr>
      <p:sp>
        <p:nvSpPr>
          <p:cNvPr id="362"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63"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64"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365" name="Textebene 1…"/>
          <p:cNvSpPr txBox="1">
            <a:spLocks noGrp="1"/>
          </p:cNvSpPr>
          <p:nvPr>
            <p:ph type="body" sz="half" idx="1"/>
          </p:nvPr>
        </p:nvSpPr>
        <p:spPr>
          <a:xfrm>
            <a:off x="324001" y="900221"/>
            <a:ext cx="8495850" cy="1558057"/>
          </a:xfrm>
          <a:prstGeom prst="rect">
            <a:avLst/>
          </a:prstGeom>
        </p:spPr>
        <p:txBody>
          <a:bodyPr>
            <a:normAutofit/>
          </a:bodyPr>
          <a:lstStyle>
            <a:lvl1pPr indent="-400050">
              <a:lnSpc>
                <a:spcPts val="1800"/>
              </a:lnSpc>
              <a:spcBef>
                <a:spcPts val="600"/>
              </a:spcBef>
              <a:buSzTx/>
              <a:buFontTx/>
              <a:buNone/>
              <a:defRPr sz="1600"/>
            </a:lvl1pPr>
            <a:lvl2pPr marL="200025" indent="0">
              <a:lnSpc>
                <a:spcPts val="1800"/>
              </a:lnSpc>
              <a:spcBef>
                <a:spcPts val="600"/>
              </a:spcBef>
              <a:buSzTx/>
              <a:buFontTx/>
              <a:buNone/>
              <a:defRPr sz="1600"/>
            </a:lvl2pPr>
            <a:lvl3pPr marL="200025" indent="207168">
              <a:lnSpc>
                <a:spcPts val="1800"/>
              </a:lnSpc>
              <a:spcBef>
                <a:spcPts val="600"/>
              </a:spcBef>
              <a:buSzTx/>
              <a:buFontTx/>
              <a:buNone/>
              <a:defRPr sz="1600"/>
            </a:lvl3pPr>
            <a:lvl4pPr marL="200025" indent="407193">
              <a:lnSpc>
                <a:spcPts val="1800"/>
              </a:lnSpc>
              <a:spcBef>
                <a:spcPts val="600"/>
              </a:spcBef>
              <a:buSzTx/>
              <a:buFontTx/>
              <a:buNone/>
              <a:defRPr sz="1600"/>
            </a:lvl4pPr>
            <a:lvl5pPr marL="200025" indent="607219">
              <a:lnSpc>
                <a:spcPts val="1800"/>
              </a:lnSpc>
              <a:spcBef>
                <a:spcPts val="600"/>
              </a:spcBef>
              <a:buSzTx/>
              <a:buFontTx/>
              <a:buNone/>
              <a:defRPr sz="1600"/>
            </a:lvl5pPr>
          </a:lstStyle>
          <a:p>
            <a:r>
              <a:t>Textebene 1</a:t>
            </a:r>
          </a:p>
          <a:p>
            <a:pPr lvl="1"/>
            <a:r>
              <a:t>Textebene 2</a:t>
            </a:r>
          </a:p>
          <a:p>
            <a:pPr lvl="2"/>
            <a:r>
              <a:t>Textebene 3</a:t>
            </a:r>
          </a:p>
          <a:p>
            <a:pPr lvl="3"/>
            <a:r>
              <a:t>Textebene 4</a:t>
            </a:r>
          </a:p>
          <a:p>
            <a:pPr lvl="4"/>
            <a:r>
              <a:t>Textebene 5</a:t>
            </a:r>
          </a:p>
        </p:txBody>
      </p:sp>
      <p:sp>
        <p:nvSpPr>
          <p:cNvPr id="366" name="Textplatzhalter 3"/>
          <p:cNvSpPr>
            <a:spLocks noGrp="1"/>
          </p:cNvSpPr>
          <p:nvPr>
            <p:ph type="body" sz="half" idx="21"/>
          </p:nvPr>
        </p:nvSpPr>
        <p:spPr>
          <a:xfrm>
            <a:off x="324001" y="2685221"/>
            <a:ext cx="8495850" cy="1558058"/>
          </a:xfrm>
          <a:prstGeom prst="rect">
            <a:avLst/>
          </a:prstGeom>
        </p:spPr>
        <p:txBody>
          <a:bodyPr>
            <a:normAutofit/>
          </a:bodyPr>
          <a:lstStyle/>
          <a:p>
            <a:pPr indent="-400050">
              <a:lnSpc>
                <a:spcPts val="1800"/>
              </a:lnSpc>
              <a:spcBef>
                <a:spcPts val="600"/>
              </a:spcBef>
              <a:buSzTx/>
              <a:buFontTx/>
              <a:buNone/>
            </a:pPr>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ext mit Bild Montserrat">
    <p:spTree>
      <p:nvGrpSpPr>
        <p:cNvPr id="1" name=""/>
        <p:cNvGrpSpPr/>
        <p:nvPr/>
      </p:nvGrpSpPr>
      <p:grpSpPr>
        <a:xfrm>
          <a:off x="0" y="0"/>
          <a:ext cx="0" cy="0"/>
          <a:chOff x="0" y="0"/>
          <a:chExt cx="0" cy="0"/>
        </a:xfrm>
      </p:grpSpPr>
      <p:sp>
        <p:nvSpPr>
          <p:cNvPr id="373"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74"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75" name="Bildplatzhalter 10"/>
          <p:cNvSpPr>
            <a:spLocks noGrp="1"/>
          </p:cNvSpPr>
          <p:nvPr>
            <p:ph type="pic" idx="21"/>
          </p:nvPr>
        </p:nvSpPr>
        <p:spPr>
          <a:xfrm>
            <a:off x="-1473200" y="-668421"/>
            <a:ext cx="5644803" cy="4932235"/>
          </a:xfrm>
          <a:prstGeom prst="rect">
            <a:avLst/>
          </a:prstGeom>
        </p:spPr>
        <p:txBody>
          <a:bodyPr lIns="91439" tIns="45719" rIns="91439" bIns="45719"/>
          <a:lstStyle/>
          <a:p>
            <a:endParaRPr/>
          </a:p>
        </p:txBody>
      </p:sp>
      <p:sp>
        <p:nvSpPr>
          <p:cNvPr id="376" name="Textebene 1…"/>
          <p:cNvSpPr txBox="1">
            <a:spLocks noGrp="1"/>
          </p:cNvSpPr>
          <p:nvPr>
            <p:ph type="body" sz="quarter" idx="1" hasCustomPrompt="1"/>
          </p:nvPr>
        </p:nvSpPr>
        <p:spPr>
          <a:xfrm>
            <a:off x="4404047" y="458701"/>
            <a:ext cx="4401814" cy="1136607"/>
          </a:xfrm>
          <a:prstGeom prst="rect">
            <a:avLst/>
          </a:prstGeom>
        </p:spPr>
        <p:txBody>
          <a:bodyPr>
            <a:normAutofit/>
          </a:bodyPr>
          <a:lstStyle>
            <a:lvl1pPr marL="0" indent="0" algn="r">
              <a:lnSpc>
                <a:spcPts val="4000"/>
              </a:lnSpc>
              <a:spcBef>
                <a:spcPts val="0"/>
              </a:spcBef>
              <a:buSzTx/>
              <a:buFontTx/>
              <a:buNone/>
              <a:defRPr sz="3400">
                <a:solidFill>
                  <a:srgbClr val="282824"/>
                </a:solidFill>
                <a:latin typeface="Montserrat Bold"/>
                <a:ea typeface="Montserrat Bold"/>
                <a:cs typeface="Montserrat Bold"/>
                <a:sym typeface="Montserrat Bold"/>
              </a:defRPr>
            </a:lvl1pPr>
            <a:lvl2pPr marL="0" indent="200025" algn="r">
              <a:lnSpc>
                <a:spcPts val="4000"/>
              </a:lnSpc>
              <a:spcBef>
                <a:spcPts val="0"/>
              </a:spcBef>
              <a:buSzTx/>
              <a:buFontTx/>
              <a:buNone/>
              <a:defRPr sz="3400">
                <a:solidFill>
                  <a:srgbClr val="282824"/>
                </a:solidFill>
                <a:latin typeface="Montserrat Bold"/>
                <a:ea typeface="Montserrat Bold"/>
                <a:cs typeface="Montserrat Bold"/>
                <a:sym typeface="Montserrat Bold"/>
              </a:defRPr>
            </a:lvl2pPr>
            <a:lvl3pPr marL="0" indent="407193" algn="r">
              <a:lnSpc>
                <a:spcPts val="4000"/>
              </a:lnSpc>
              <a:spcBef>
                <a:spcPts val="0"/>
              </a:spcBef>
              <a:buSzTx/>
              <a:buFontTx/>
              <a:buNone/>
              <a:defRPr sz="3400">
                <a:solidFill>
                  <a:srgbClr val="282824"/>
                </a:solidFill>
                <a:latin typeface="Montserrat Bold"/>
                <a:ea typeface="Montserrat Bold"/>
                <a:cs typeface="Montserrat Bold"/>
                <a:sym typeface="Montserrat Bold"/>
              </a:defRPr>
            </a:lvl3pPr>
            <a:lvl4pPr marL="0" indent="607218" algn="r">
              <a:lnSpc>
                <a:spcPts val="4000"/>
              </a:lnSpc>
              <a:spcBef>
                <a:spcPts val="0"/>
              </a:spcBef>
              <a:buSzTx/>
              <a:buFontTx/>
              <a:buNone/>
              <a:defRPr sz="3400">
                <a:solidFill>
                  <a:srgbClr val="282824"/>
                </a:solidFill>
                <a:latin typeface="Montserrat Bold"/>
                <a:ea typeface="Montserrat Bold"/>
                <a:cs typeface="Montserrat Bold"/>
                <a:sym typeface="Montserrat Bold"/>
              </a:defRPr>
            </a:lvl4pPr>
            <a:lvl5pPr marL="0" indent="807243" algn="r">
              <a:lnSpc>
                <a:spcPts val="4000"/>
              </a:lnSpc>
              <a:spcBef>
                <a:spcPts val="0"/>
              </a:spcBef>
              <a:buSzTx/>
              <a:buFontTx/>
              <a:buNone/>
              <a:defRPr sz="3400">
                <a:solidFill>
                  <a:srgbClr val="282824"/>
                </a:solidFill>
                <a:latin typeface="Montserrat Bold"/>
                <a:ea typeface="Montserrat Bold"/>
                <a:cs typeface="Montserrat Bold"/>
                <a:sym typeface="Montserrat Bold"/>
              </a:defRPr>
            </a:lvl5pPr>
          </a:lstStyle>
          <a:p>
            <a:r>
              <a:t>ÜBERSCHRIFT MONTSERRAT</a:t>
            </a:r>
          </a:p>
          <a:p>
            <a:pPr lvl="1"/>
            <a:endParaRPr/>
          </a:p>
          <a:p>
            <a:pPr lvl="2"/>
            <a:endParaRPr/>
          </a:p>
          <a:p>
            <a:pPr lvl="3"/>
            <a:endParaRPr/>
          </a:p>
          <a:p>
            <a:pPr lvl="4"/>
            <a:endParaRPr/>
          </a:p>
        </p:txBody>
      </p:sp>
      <p:sp>
        <p:nvSpPr>
          <p:cNvPr id="377" name="Textplatzhalter 4"/>
          <p:cNvSpPr>
            <a:spLocks noGrp="1"/>
          </p:cNvSpPr>
          <p:nvPr>
            <p:ph type="body" sz="quarter" idx="22" hasCustomPrompt="1"/>
          </p:nvPr>
        </p:nvSpPr>
        <p:spPr>
          <a:xfrm>
            <a:off x="4404047" y="1766354"/>
            <a:ext cx="4401814" cy="297458"/>
          </a:xfrm>
          <a:prstGeom prst="rect">
            <a:avLst/>
          </a:prstGeom>
        </p:spPr>
        <p:txBody>
          <a:bodyPr>
            <a:normAutofit/>
          </a:bodyPr>
          <a:lstStyle>
            <a:lvl1pPr marL="0" indent="0" algn="r">
              <a:buSzTx/>
              <a:buFontTx/>
              <a:buNone/>
              <a:defRPr sz="1800">
                <a:latin typeface="Montserrat Bold"/>
                <a:ea typeface="Montserrat Bold"/>
                <a:cs typeface="Montserrat Bold"/>
                <a:sym typeface="Montserrat Bold"/>
              </a:defRPr>
            </a:lvl1pPr>
          </a:lstStyle>
          <a:p>
            <a:r>
              <a:t>Unterüberschrift</a:t>
            </a:r>
          </a:p>
        </p:txBody>
      </p:sp>
      <p:sp>
        <p:nvSpPr>
          <p:cNvPr id="378" name="Textplatzhalter 4"/>
          <p:cNvSpPr>
            <a:spLocks noGrp="1"/>
          </p:cNvSpPr>
          <p:nvPr>
            <p:ph type="body" sz="quarter" idx="23" hasCustomPrompt="1"/>
          </p:nvPr>
        </p:nvSpPr>
        <p:spPr>
          <a:xfrm>
            <a:off x="4404047" y="2317899"/>
            <a:ext cx="4401815" cy="1945914"/>
          </a:xfrm>
          <a:prstGeom prst="rect">
            <a:avLst/>
          </a:prstGeom>
        </p:spPr>
        <p:txBody>
          <a:bodyPr>
            <a:normAutofit/>
          </a:bodyPr>
          <a:lstStyle>
            <a:lvl1pPr marL="0" indent="0" algn="r">
              <a:lnSpc>
                <a:spcPts val="1800"/>
              </a:lnSpc>
              <a:spcBef>
                <a:spcPts val="600"/>
              </a:spcBef>
              <a:buSzTx/>
              <a:buFontTx/>
              <a:buNone/>
            </a:lvl1pPr>
          </a:lstStyle>
          <a:p>
            <a:r>
              <a:t>Text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3-spaltig">
    <p:spTree>
      <p:nvGrpSpPr>
        <p:cNvPr id="1" name=""/>
        <p:cNvGrpSpPr/>
        <p:nvPr/>
      </p:nvGrpSpPr>
      <p:grpSpPr>
        <a:xfrm>
          <a:off x="0" y="0"/>
          <a:ext cx="0" cy="0"/>
          <a:chOff x="0" y="0"/>
          <a:chExt cx="0" cy="0"/>
        </a:xfrm>
      </p:grpSpPr>
      <p:sp>
        <p:nvSpPr>
          <p:cNvPr id="385"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86"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87"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388" name="Textebene 1…"/>
          <p:cNvSpPr txBox="1">
            <a:spLocks noGrp="1"/>
          </p:cNvSpPr>
          <p:nvPr>
            <p:ph type="body" sz="quarter" idx="1" hasCustomPrompt="1"/>
          </p:nvPr>
        </p:nvSpPr>
        <p:spPr>
          <a:xfrm>
            <a:off x="323999" y="1246907"/>
            <a:ext cx="2700001" cy="3009178"/>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389"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el und Inhalt">
    <p:spTree>
      <p:nvGrpSpPr>
        <p:cNvPr id="1" name=""/>
        <p:cNvGrpSpPr/>
        <p:nvPr/>
      </p:nvGrpSpPr>
      <p:grpSpPr>
        <a:xfrm>
          <a:off x="0" y="0"/>
          <a:ext cx="0" cy="0"/>
          <a:chOff x="0" y="0"/>
          <a:chExt cx="0" cy="0"/>
        </a:xfrm>
      </p:grpSpPr>
      <p:sp>
        <p:nvSpPr>
          <p:cNvPr id="39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97"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398" name="Seitentitel durch Klicken bearbeiten"/>
          <p:cNvSpPr txBox="1">
            <a:spLocks noGrp="1"/>
          </p:cNvSpPr>
          <p:nvPr>
            <p:ph type="title" hasCustomPrompt="1"/>
          </p:nvPr>
        </p:nvSpPr>
        <p:spPr>
          <a:xfrm>
            <a:off x="323999" y="323999"/>
            <a:ext cx="8496002" cy="324001"/>
          </a:xfrm>
          <a:prstGeom prst="rect">
            <a:avLst/>
          </a:prstGeom>
        </p:spPr>
        <p:txBody>
          <a:bodyPr>
            <a:normAutofit/>
          </a:bodyPr>
          <a:lstStyle>
            <a:lvl1pPr>
              <a:defRPr>
                <a:solidFill>
                  <a:srgbClr val="282824"/>
                </a:solidFill>
              </a:defRPr>
            </a:lvl1pPr>
          </a:lstStyle>
          <a:p>
            <a:r>
              <a:t>Seitentitel durch Klicken bearbeiten</a:t>
            </a:r>
          </a:p>
        </p:txBody>
      </p:sp>
      <p:sp>
        <p:nvSpPr>
          <p:cNvPr id="399" name="Textebene 1…"/>
          <p:cNvSpPr txBox="1">
            <a:spLocks noGrp="1"/>
          </p:cNvSpPr>
          <p:nvPr>
            <p:ph type="body" idx="1" hasCustomPrompt="1"/>
          </p:nvPr>
        </p:nvSpPr>
        <p:spPr>
          <a:xfrm>
            <a:off x="332485" y="1246907"/>
            <a:ext cx="8496001" cy="3009182"/>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400"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ext linksbündig">
    <p:spTree>
      <p:nvGrpSpPr>
        <p:cNvPr id="1" name=""/>
        <p:cNvGrpSpPr/>
        <p:nvPr/>
      </p:nvGrpSpPr>
      <p:grpSpPr>
        <a:xfrm>
          <a:off x="0" y="0"/>
          <a:ext cx="0" cy="0"/>
          <a:chOff x="0" y="0"/>
          <a:chExt cx="0" cy="0"/>
        </a:xfrm>
      </p:grpSpPr>
      <p:sp>
        <p:nvSpPr>
          <p:cNvPr id="40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408"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409" name="Textebene 1…"/>
          <p:cNvSpPr txBox="1">
            <a:spLocks noGrp="1"/>
          </p:cNvSpPr>
          <p:nvPr>
            <p:ph type="body" sz="half" idx="1"/>
          </p:nvPr>
        </p:nvSpPr>
        <p:spPr>
          <a:xfrm>
            <a:off x="338138" y="1896813"/>
            <a:ext cx="4446057" cy="2367000"/>
          </a:xfrm>
          <a:prstGeom prst="rect">
            <a:avLst/>
          </a:prstGeom>
        </p:spPr>
        <p:txBody>
          <a:bodyPr>
            <a:normAutofit/>
          </a:bodyPr>
          <a:lstStyle>
            <a:lvl1pPr marL="0" indent="0">
              <a:lnSpc>
                <a:spcPts val="1800"/>
              </a:lnSpc>
              <a:spcBef>
                <a:spcPts val="600"/>
              </a:spcBef>
              <a:buSzTx/>
              <a:buFontTx/>
              <a:buNone/>
              <a:defRPr>
                <a:latin typeface="Montserrat Medium"/>
                <a:ea typeface="Montserrat Medium"/>
                <a:cs typeface="Montserrat Medium"/>
                <a:sym typeface="Montserrat Medium"/>
              </a:defRPr>
            </a:lvl1pPr>
            <a:lvl2pPr marL="521368" indent="-140368">
              <a:lnSpc>
                <a:spcPts val="1800"/>
              </a:lnSpc>
              <a:spcBef>
                <a:spcPts val="600"/>
              </a:spcBef>
              <a:buFontTx/>
            </a:lvl2pPr>
            <a:lvl3pPr marL="902368" indent="-140368">
              <a:lnSpc>
                <a:spcPts val="1800"/>
              </a:lnSpc>
              <a:spcBef>
                <a:spcPts val="600"/>
              </a:spcBef>
              <a:buFontTx/>
            </a:lvl3pPr>
            <a:lvl4pPr marL="0" indent="607218">
              <a:lnSpc>
                <a:spcPts val="1800"/>
              </a:lnSpc>
              <a:spcBef>
                <a:spcPts val="600"/>
              </a:spcBef>
              <a:buSzTx/>
              <a:buFontTx/>
              <a:buNone/>
            </a:lvl4pPr>
            <a:lvl5pPr marL="0" indent="807243">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410" name="Seitentitel durch Klicken bearbeiten"/>
          <p:cNvSpPr txBox="1">
            <a:spLocks noGrp="1"/>
          </p:cNvSpPr>
          <p:nvPr>
            <p:ph type="title" hasCustomPrompt="1"/>
          </p:nvPr>
        </p:nvSpPr>
        <p:spPr>
          <a:xfrm>
            <a:off x="338138" y="324001"/>
            <a:ext cx="4446055" cy="640178"/>
          </a:xfrm>
          <a:prstGeom prst="rect">
            <a:avLst/>
          </a:prstGeom>
        </p:spPr>
        <p:txBody>
          <a:bodyPr anchor="t">
            <a:normAutofit/>
          </a:bodyPr>
          <a:lstStyle>
            <a:lvl1pPr>
              <a:defRPr>
                <a:solidFill>
                  <a:srgbClr val="282824"/>
                </a:solidFill>
              </a:defRPr>
            </a:lvl1pPr>
          </a:lstStyle>
          <a:p>
            <a:r>
              <a:t>Seitentitel durch Klicken bearbeiten</a:t>
            </a:r>
          </a:p>
        </p:txBody>
      </p:sp>
      <p:sp>
        <p:nvSpPr>
          <p:cNvPr id="411" name="Untertitel 2"/>
          <p:cNvSpPr>
            <a:spLocks noGrp="1"/>
          </p:cNvSpPr>
          <p:nvPr>
            <p:ph type="body" sz="quarter" idx="21" hasCustomPrompt="1"/>
          </p:nvPr>
        </p:nvSpPr>
        <p:spPr>
          <a:xfrm>
            <a:off x="338138" y="1268989"/>
            <a:ext cx="4446058" cy="256642"/>
          </a:xfrm>
          <a:prstGeom prst="rect">
            <a:avLst/>
          </a:prstGeom>
        </p:spPr>
        <p:txBody>
          <a:bodyPr>
            <a:normAutofit/>
          </a:bodyPr>
          <a:lstStyle>
            <a:lvl1pPr marL="0" indent="0">
              <a:buSzTx/>
              <a:buFontTx/>
              <a:buNone/>
              <a:defRPr sz="1700"/>
            </a:lvl1pPr>
          </a:lstStyle>
          <a:p>
            <a:r>
              <a:t>Untertitel</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el">
    <p:bg>
      <p:bgPr>
        <a:solidFill>
          <a:srgbClr val="000000"/>
        </a:solidFill>
        <a:effectLst/>
      </p:bgPr>
    </p:bg>
    <p:spTree>
      <p:nvGrpSpPr>
        <p:cNvPr id="1" name=""/>
        <p:cNvGrpSpPr/>
        <p:nvPr/>
      </p:nvGrpSpPr>
      <p:grpSpPr>
        <a:xfrm>
          <a:off x="0" y="0"/>
          <a:ext cx="0" cy="0"/>
          <a:chOff x="0" y="0"/>
          <a:chExt cx="0" cy="0"/>
        </a:xfrm>
      </p:grpSpPr>
      <p:sp>
        <p:nvSpPr>
          <p:cNvPr id="418" name="Autor:in und Datum"/>
          <p:cNvSpPr txBox="1">
            <a:spLocks noGrp="1"/>
          </p:cNvSpPr>
          <p:nvPr>
            <p:ph type="body" sz="quarter" idx="21" hasCustomPrompt="1"/>
          </p:nvPr>
        </p:nvSpPr>
        <p:spPr>
          <a:xfrm>
            <a:off x="452437" y="4439643"/>
            <a:ext cx="8239126" cy="238868"/>
          </a:xfrm>
          <a:prstGeom prst="rect">
            <a:avLst/>
          </a:prstGeom>
          <a:ln w="3175"/>
        </p:spPr>
        <p:txBody>
          <a:bodyPr lIns="17144" tIns="17144" rIns="17144" bIns="17144" anchor="b">
            <a:normAutofit/>
          </a:bodyPr>
          <a:lstStyle>
            <a:lvl1pPr marL="0" indent="0" defTabSz="309562">
              <a:lnSpc>
                <a:spcPct val="100000"/>
              </a:lnSpc>
              <a:spcBef>
                <a:spcPts val="0"/>
              </a:spcBef>
              <a:buSzTx/>
              <a:buFontTx/>
              <a:buNone/>
              <a:defRPr sz="1200" b="1">
                <a:solidFill>
                  <a:srgbClr val="FFFFFF"/>
                </a:solidFill>
                <a:latin typeface="Helvetica Neue"/>
                <a:ea typeface="Helvetica Neue"/>
                <a:cs typeface="Helvetica Neue"/>
                <a:sym typeface="Helvetica Neue"/>
              </a:defRPr>
            </a:lvl1pPr>
          </a:lstStyle>
          <a:p>
            <a:r>
              <a:t>Autor:in und Datum</a:t>
            </a:r>
          </a:p>
        </p:txBody>
      </p:sp>
      <p:sp>
        <p:nvSpPr>
          <p:cNvPr id="419" name="Titel der Präsentation"/>
          <p:cNvSpPr txBox="1">
            <a:spLocks noGrp="1"/>
          </p:cNvSpPr>
          <p:nvPr>
            <p:ph type="title" hasCustomPrompt="1"/>
          </p:nvPr>
        </p:nvSpPr>
        <p:spPr>
          <a:xfrm>
            <a:off x="452436" y="965621"/>
            <a:ext cx="8239127" cy="1743076"/>
          </a:xfrm>
          <a:prstGeom prst="rect">
            <a:avLst/>
          </a:prstGeom>
        </p:spPr>
        <p:txBody>
          <a:bodyPr lIns="19050" tIns="19050" rIns="19050" bIns="19050" anchor="b">
            <a:normAutofit/>
          </a:bodyPr>
          <a:lstStyle>
            <a:lvl1pPr defTabSz="914377">
              <a:lnSpc>
                <a:spcPct val="80000"/>
              </a:lnSpc>
              <a:defRPr sz="4200" b="1" spc="-84">
                <a:solidFill>
                  <a:srgbClr val="FFFFFF"/>
                </a:solidFill>
                <a:latin typeface="Helvetica Neue"/>
                <a:ea typeface="Helvetica Neue"/>
                <a:cs typeface="Helvetica Neue"/>
                <a:sym typeface="Helvetica Neue"/>
              </a:defRPr>
            </a:lvl1pPr>
          </a:lstStyle>
          <a:p>
            <a:r>
              <a:t>Titel der Präsentation</a:t>
            </a:r>
          </a:p>
        </p:txBody>
      </p:sp>
      <p:sp>
        <p:nvSpPr>
          <p:cNvPr id="420" name="Textebene 1…"/>
          <p:cNvSpPr txBox="1">
            <a:spLocks noGrp="1"/>
          </p:cNvSpPr>
          <p:nvPr>
            <p:ph type="body" sz="quarter" idx="1" hasCustomPrompt="1"/>
          </p:nvPr>
        </p:nvSpPr>
        <p:spPr>
          <a:xfrm>
            <a:off x="452437" y="2698824"/>
            <a:ext cx="8239126" cy="714376"/>
          </a:xfrm>
          <a:prstGeom prst="rect">
            <a:avLst/>
          </a:prstGeom>
        </p:spPr>
        <p:txBody>
          <a:bodyPr lIns="19050" tIns="19050" rIns="19050" bIns="19050">
            <a:normAutofit/>
          </a:bodyPr>
          <a:lstStyle>
            <a:lvl1pPr marL="0" indent="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1pPr>
            <a:lvl2pPr marL="0" indent="4572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2pPr>
            <a:lvl3pPr marL="0" indent="9144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3pPr>
            <a:lvl4pPr marL="0" indent="13716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4pPr>
            <a:lvl5pPr marL="0" indent="1828800" defTabSz="309562">
              <a:lnSpc>
                <a:spcPct val="100000"/>
              </a:lnSpc>
              <a:spcBef>
                <a:spcPts val="0"/>
              </a:spcBef>
              <a:buSzTx/>
              <a:buFontTx/>
              <a:buNone/>
              <a:defRPr sz="2000" b="1">
                <a:solidFill>
                  <a:srgbClr val="FFFFFF"/>
                </a:solidFill>
                <a:latin typeface="Helvetica Neue"/>
                <a:ea typeface="Helvetica Neue"/>
                <a:cs typeface="Helvetica Neue"/>
                <a:sym typeface="Helvetica Neue"/>
              </a:defRPr>
            </a:lvl5pPr>
          </a:lstStyle>
          <a:p>
            <a:r>
              <a:t>Präsentationsuntertitel</a:t>
            </a:r>
          </a:p>
          <a:p>
            <a:pPr lvl="1"/>
            <a:endParaRPr/>
          </a:p>
          <a:p>
            <a:pPr lvl="2"/>
            <a:endParaRPr/>
          </a:p>
          <a:p>
            <a:pPr lvl="3"/>
            <a:endParaRPr/>
          </a:p>
          <a:p>
            <a:pPr lvl="4"/>
            <a:endParaRPr/>
          </a:p>
        </p:txBody>
      </p:sp>
      <p:sp>
        <p:nvSpPr>
          <p:cNvPr id="421" name="Foliennummer"/>
          <p:cNvSpPr txBox="1">
            <a:spLocks noGrp="1"/>
          </p:cNvSpPr>
          <p:nvPr>
            <p:ph type="sldNum" sz="quarter" idx="2"/>
          </p:nvPr>
        </p:nvSpPr>
        <p:spPr>
          <a:xfrm>
            <a:off x="4504232" y="4918849"/>
            <a:ext cx="135536" cy="127001"/>
          </a:xfrm>
          <a:prstGeom prst="rect">
            <a:avLst/>
          </a:prstGeom>
        </p:spPr>
        <p:txBody>
          <a:bodyPr lIns="19050" tIns="19050" rIns="19050" bIns="19050" anchor="b"/>
          <a:lstStyle>
            <a:lvl1pPr algn="ctr" defTabSz="219075">
              <a:defRPr sz="6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ustom Layout CHarts">
    <p:bg>
      <p:bgPr>
        <a:solidFill>
          <a:srgbClr val="FFFFFF"/>
        </a:solidFill>
        <a:effectLst/>
      </p:bgPr>
    </p:bg>
    <p:spTree>
      <p:nvGrpSpPr>
        <p:cNvPr id="1" name=""/>
        <p:cNvGrpSpPr/>
        <p:nvPr/>
      </p:nvGrpSpPr>
      <p:grpSpPr>
        <a:xfrm>
          <a:off x="0" y="0"/>
          <a:ext cx="0" cy="0"/>
          <a:chOff x="0" y="0"/>
          <a:chExt cx="0" cy="0"/>
        </a:xfrm>
      </p:grpSpPr>
      <p:sp>
        <p:nvSpPr>
          <p:cNvPr id="428" name="TextBox 11"/>
          <p:cNvSpPr txBox="1">
            <a:spLocks noGrp="1"/>
          </p:cNvSpPr>
          <p:nvPr>
            <p:ph type="body" sz="quarter" idx="21"/>
          </p:nvPr>
        </p:nvSpPr>
        <p:spPr>
          <a:xfrm>
            <a:off x="948326"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29" name="TextBox 12"/>
          <p:cNvSpPr txBox="1">
            <a:spLocks noGrp="1"/>
          </p:cNvSpPr>
          <p:nvPr>
            <p:ph type="body" sz="quarter" idx="22"/>
          </p:nvPr>
        </p:nvSpPr>
        <p:spPr>
          <a:xfrm>
            <a:off x="879154"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0" name="TextBox 15"/>
          <p:cNvSpPr txBox="1">
            <a:spLocks noGrp="1"/>
          </p:cNvSpPr>
          <p:nvPr>
            <p:ph type="body" sz="quarter" idx="23"/>
          </p:nvPr>
        </p:nvSpPr>
        <p:spPr>
          <a:xfrm>
            <a:off x="2874774"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1" name="TextBox 16"/>
          <p:cNvSpPr txBox="1">
            <a:spLocks noGrp="1"/>
          </p:cNvSpPr>
          <p:nvPr>
            <p:ph type="body" sz="quarter" idx="24"/>
          </p:nvPr>
        </p:nvSpPr>
        <p:spPr>
          <a:xfrm>
            <a:off x="2805602"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2" name="TextBox 17"/>
          <p:cNvSpPr txBox="1">
            <a:spLocks noGrp="1"/>
          </p:cNvSpPr>
          <p:nvPr>
            <p:ph type="body" sz="quarter" idx="25"/>
          </p:nvPr>
        </p:nvSpPr>
        <p:spPr>
          <a:xfrm>
            <a:off x="4793368"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3" name="TextBox 18"/>
          <p:cNvSpPr txBox="1">
            <a:spLocks noGrp="1"/>
          </p:cNvSpPr>
          <p:nvPr>
            <p:ph type="body" sz="quarter" idx="26"/>
          </p:nvPr>
        </p:nvSpPr>
        <p:spPr>
          <a:xfrm>
            <a:off x="4724196" y="3747497"/>
            <a:ext cx="1616733"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4" name="TextBox 19"/>
          <p:cNvSpPr txBox="1">
            <a:spLocks noGrp="1"/>
          </p:cNvSpPr>
          <p:nvPr>
            <p:ph type="body" sz="quarter" idx="27"/>
          </p:nvPr>
        </p:nvSpPr>
        <p:spPr>
          <a:xfrm>
            <a:off x="6766697" y="3477727"/>
            <a:ext cx="1478390" cy="165101"/>
          </a:xfrm>
          <a:prstGeom prst="rect">
            <a:avLst/>
          </a:prstGeom>
          <a:ln w="3175"/>
        </p:spPr>
        <p:txBody>
          <a:bodyPr wrap="none">
            <a:spAutoFit/>
          </a:bodyPr>
          <a:lstStyle>
            <a:lvl1pPr marL="0" indent="0" algn="ctr">
              <a:lnSpc>
                <a:spcPct val="100000"/>
              </a:lnSpc>
              <a:spcBef>
                <a:spcPts val="0"/>
              </a:spcBef>
              <a:buSzTx/>
              <a:buFontTx/>
              <a:buNone/>
              <a:defRPr sz="1000" b="1" spc="142">
                <a:solidFill>
                  <a:srgbClr val="000000"/>
                </a:solidFill>
                <a:latin typeface="Montserrat ExtraBold"/>
                <a:ea typeface="Montserrat ExtraBold"/>
                <a:cs typeface="Montserrat ExtraBold"/>
                <a:sym typeface="Montserrat ExtraBold"/>
              </a:defRPr>
            </a:lvl1pPr>
          </a:lstStyle>
          <a:p>
            <a:r>
              <a:t>YOUR TITLE HERE</a:t>
            </a:r>
          </a:p>
        </p:txBody>
      </p:sp>
      <p:sp>
        <p:nvSpPr>
          <p:cNvPr id="435" name="TextBox 20"/>
          <p:cNvSpPr txBox="1">
            <a:spLocks noGrp="1"/>
          </p:cNvSpPr>
          <p:nvPr>
            <p:ph type="body" sz="quarter" idx="28"/>
          </p:nvPr>
        </p:nvSpPr>
        <p:spPr>
          <a:xfrm>
            <a:off x="6697526" y="3747497"/>
            <a:ext cx="1616732" cy="285751"/>
          </a:xfrm>
          <a:prstGeom prst="rect">
            <a:avLst/>
          </a:prstGeom>
          <a:ln w="3175"/>
        </p:spPr>
        <p:txBody>
          <a:bodyPr>
            <a:spAutoFit/>
          </a:bodyPr>
          <a:lstStyle>
            <a:lvl1pPr marL="0" indent="0" algn="ctr">
              <a:lnSpc>
                <a:spcPct val="150000"/>
              </a:lnSpc>
              <a:spcBef>
                <a:spcPts val="0"/>
              </a:spcBef>
              <a:buSzTx/>
              <a:buFontTx/>
              <a:buNone/>
              <a:defRPr sz="700">
                <a:solidFill>
                  <a:srgbClr val="000000">
                    <a:alpha val="64999"/>
                  </a:srgbClr>
                </a:solidFill>
              </a:defRPr>
            </a:lvl1pPr>
          </a:lstStyle>
          <a:p>
            <a:r>
              <a:t>There are many variations of passages of Lorem Ipsum available.</a:t>
            </a:r>
          </a:p>
        </p:txBody>
      </p:sp>
      <p:sp>
        <p:nvSpPr>
          <p:cNvPr id="436" name="TextBox 21"/>
          <p:cNvSpPr txBox="1">
            <a:spLocks noGrp="1"/>
          </p:cNvSpPr>
          <p:nvPr>
            <p:ph type="body" sz="quarter" idx="29"/>
          </p:nvPr>
        </p:nvSpPr>
        <p:spPr>
          <a:xfrm>
            <a:off x="1527071" y="862319"/>
            <a:ext cx="6106182" cy="558801"/>
          </a:xfrm>
          <a:prstGeom prst="rect">
            <a:avLst/>
          </a:prstGeom>
          <a:ln w="3175"/>
        </p:spPr>
        <p:txBody>
          <a:bodyPr>
            <a:spAutoFit/>
          </a:bodyPr>
          <a:lstStyle>
            <a:lvl1pPr marL="0" indent="0" algn="ctr">
              <a:lnSpc>
                <a:spcPct val="80000"/>
              </a:lnSpc>
              <a:spcBef>
                <a:spcPts val="0"/>
              </a:spcBef>
              <a:buSzTx/>
              <a:buFontTx/>
              <a:buNone/>
              <a:defRPr sz="3600" b="1">
                <a:solidFill>
                  <a:srgbClr val="000000"/>
                </a:solidFill>
                <a:latin typeface="Montserrat SemiBold"/>
                <a:ea typeface="Montserrat SemiBold"/>
                <a:cs typeface="Montserrat SemiBold"/>
                <a:sym typeface="Montserrat SemiBold"/>
              </a:defRPr>
            </a:lvl1pPr>
          </a:lstStyle>
          <a:p>
            <a:r>
              <a:t>Data chart in smartart</a:t>
            </a:r>
          </a:p>
        </p:txBody>
      </p:sp>
      <p:sp>
        <p:nvSpPr>
          <p:cNvPr id="437" name="TextBox 22"/>
          <p:cNvSpPr txBox="1">
            <a:spLocks noGrp="1"/>
          </p:cNvSpPr>
          <p:nvPr>
            <p:ph type="body" sz="quarter" idx="30"/>
          </p:nvPr>
        </p:nvSpPr>
        <p:spPr>
          <a:xfrm>
            <a:off x="1527071" y="505844"/>
            <a:ext cx="6106182" cy="139701"/>
          </a:xfrm>
          <a:prstGeom prst="rect">
            <a:avLst/>
          </a:prstGeom>
          <a:ln w="3175"/>
        </p:spPr>
        <p:txBody>
          <a:bodyPr>
            <a:spAutoFit/>
          </a:bodyPr>
          <a:lstStyle>
            <a:lvl1pPr marL="0" indent="0" algn="ctr">
              <a:lnSpc>
                <a:spcPct val="80000"/>
              </a:lnSpc>
              <a:spcBef>
                <a:spcPts val="0"/>
              </a:spcBef>
              <a:buSzTx/>
              <a:buFontTx/>
              <a:buNone/>
              <a:defRPr sz="900" spc="450">
                <a:solidFill>
                  <a:srgbClr val="000000"/>
                </a:solidFill>
                <a:latin typeface="+mn-lt"/>
                <a:ea typeface="+mn-ea"/>
                <a:cs typeface="+mn-cs"/>
                <a:sym typeface="Montserrat Regular"/>
              </a:defRPr>
            </a:lvl1pPr>
          </a:lstStyle>
          <a:p>
            <a:r>
              <a:t>PRESENTATION</a:t>
            </a:r>
          </a:p>
        </p:txBody>
      </p:sp>
      <p:sp>
        <p:nvSpPr>
          <p:cNvPr id="438"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FFFFFF"/>
        </a:solidFill>
        <a:effectLst/>
      </p:bgPr>
    </p:bg>
    <p:spTree>
      <p:nvGrpSpPr>
        <p:cNvPr id="1" name=""/>
        <p:cNvGrpSpPr/>
        <p:nvPr/>
      </p:nvGrpSpPr>
      <p:grpSpPr>
        <a:xfrm>
          <a:off x="0" y="0"/>
          <a:ext cx="0" cy="0"/>
          <a:chOff x="0" y="0"/>
          <a:chExt cx="0" cy="0"/>
        </a:xfrm>
      </p:grpSpPr>
      <p:sp>
        <p:nvSpPr>
          <p:cNvPr id="445" name="Textebene 1…"/>
          <p:cNvSpPr txBox="1">
            <a:spLocks noGrp="1"/>
          </p:cNvSpPr>
          <p:nvPr>
            <p:ph type="body" sz="quarter" idx="1"/>
          </p:nvPr>
        </p:nvSpPr>
        <p:spPr>
          <a:xfrm>
            <a:off x="714375" y="3772207"/>
            <a:ext cx="3300064" cy="1131095"/>
          </a:xfrm>
          <a:prstGeom prst="rect">
            <a:avLst/>
          </a:prstGeom>
        </p:spPr>
        <p:txBody>
          <a:bodyPr/>
          <a:lstStyle>
            <a:lvl1pPr marL="0" indent="0">
              <a:lnSpc>
                <a:spcPct val="130000"/>
              </a:lnSpc>
              <a:spcBef>
                <a:spcPts val="0"/>
              </a:spcBef>
              <a:buSzTx/>
              <a:buFontTx/>
              <a:buNone/>
              <a:defRPr sz="700">
                <a:solidFill>
                  <a:srgbClr val="000000"/>
                </a:solidFill>
              </a:defRPr>
            </a:lvl1pPr>
            <a:lvl2pPr marL="0" indent="457200">
              <a:lnSpc>
                <a:spcPct val="130000"/>
              </a:lnSpc>
              <a:spcBef>
                <a:spcPts val="0"/>
              </a:spcBef>
              <a:buSzTx/>
              <a:buFontTx/>
              <a:buNone/>
              <a:defRPr sz="700">
                <a:solidFill>
                  <a:srgbClr val="000000"/>
                </a:solidFill>
              </a:defRPr>
            </a:lvl2pPr>
            <a:lvl3pPr marL="0" indent="914400">
              <a:lnSpc>
                <a:spcPct val="130000"/>
              </a:lnSpc>
              <a:spcBef>
                <a:spcPts val="0"/>
              </a:spcBef>
              <a:buSzTx/>
              <a:buFontTx/>
              <a:buNone/>
              <a:defRPr sz="700">
                <a:solidFill>
                  <a:srgbClr val="000000"/>
                </a:solidFill>
              </a:defRPr>
            </a:lvl3pPr>
            <a:lvl4pPr marL="0" indent="1371600">
              <a:lnSpc>
                <a:spcPct val="130000"/>
              </a:lnSpc>
              <a:spcBef>
                <a:spcPts val="0"/>
              </a:spcBef>
              <a:buSzTx/>
              <a:buFontTx/>
              <a:buNone/>
              <a:defRPr sz="700">
                <a:solidFill>
                  <a:srgbClr val="000000"/>
                </a:solidFill>
              </a:defRPr>
            </a:lvl4pPr>
            <a:lvl5pPr marL="0" indent="1828800">
              <a:lnSpc>
                <a:spcPct val="130000"/>
              </a:lnSpc>
              <a:spcBef>
                <a:spcPts val="0"/>
              </a:spcBef>
              <a:buSzTx/>
              <a:buFontTx/>
              <a:buNone/>
              <a:defRPr sz="700">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446" name="Titeltext"/>
          <p:cNvSpPr txBox="1">
            <a:spLocks noGrp="1"/>
          </p:cNvSpPr>
          <p:nvPr>
            <p:ph type="title"/>
          </p:nvPr>
        </p:nvSpPr>
        <p:spPr>
          <a:xfrm>
            <a:off x="714374" y="2753837"/>
            <a:ext cx="2900935" cy="840106"/>
          </a:xfrm>
          <a:prstGeom prst="rect">
            <a:avLst/>
          </a:prstGeom>
        </p:spPr>
        <p:txBody>
          <a:bodyPr anchor="t"/>
          <a:lstStyle>
            <a:lvl1pPr>
              <a:lnSpc>
                <a:spcPct val="80000"/>
              </a:lnSpc>
              <a:defRPr sz="3000">
                <a:solidFill>
                  <a:srgbClr val="000000"/>
                </a:solidFill>
                <a:latin typeface="+mn-lt"/>
                <a:ea typeface="+mn-ea"/>
                <a:cs typeface="+mn-cs"/>
                <a:sym typeface="Montserrat Regular"/>
              </a:defRPr>
            </a:lvl1pPr>
          </a:lstStyle>
          <a:p>
            <a:r>
              <a:t>Titeltext</a:t>
            </a:r>
          </a:p>
        </p:txBody>
      </p:sp>
      <p:sp>
        <p:nvSpPr>
          <p:cNvPr id="447" name="Picture Placeholder 12"/>
          <p:cNvSpPr>
            <a:spLocks noGrp="1"/>
          </p:cNvSpPr>
          <p:nvPr>
            <p:ph type="pic" idx="21"/>
          </p:nvPr>
        </p:nvSpPr>
        <p:spPr>
          <a:xfrm>
            <a:off x="2001514" y="0"/>
            <a:ext cx="6173725" cy="4376805"/>
          </a:xfrm>
          <a:prstGeom prst="rect">
            <a:avLst/>
          </a:prstGeom>
        </p:spPr>
        <p:txBody>
          <a:bodyPr lIns="91439" tIns="45719" rIns="91439" bIns="45719"/>
          <a:lstStyle/>
          <a:p>
            <a:endParaRPr/>
          </a:p>
        </p:txBody>
      </p:sp>
      <p:sp>
        <p:nvSpPr>
          <p:cNvPr id="448" name="Picture Placeholder 20"/>
          <p:cNvSpPr>
            <a:spLocks noGrp="1"/>
          </p:cNvSpPr>
          <p:nvPr>
            <p:ph type="pic" sz="quarter" idx="22"/>
          </p:nvPr>
        </p:nvSpPr>
        <p:spPr>
          <a:xfrm>
            <a:off x="6129088" y="0"/>
            <a:ext cx="3014913" cy="3047155"/>
          </a:xfrm>
          <a:prstGeom prst="rect">
            <a:avLst/>
          </a:prstGeom>
        </p:spPr>
        <p:txBody>
          <a:bodyPr lIns="91439" tIns="45719" rIns="91439" bIns="45719"/>
          <a:lstStyle/>
          <a:p>
            <a:endParaRPr/>
          </a:p>
        </p:txBody>
      </p:sp>
      <p:sp>
        <p:nvSpPr>
          <p:cNvPr id="449" name="Picture Placeholder 19"/>
          <p:cNvSpPr>
            <a:spLocks noGrp="1"/>
          </p:cNvSpPr>
          <p:nvPr>
            <p:ph type="pic" sz="quarter" idx="23"/>
          </p:nvPr>
        </p:nvSpPr>
        <p:spPr>
          <a:xfrm>
            <a:off x="6639255" y="2832457"/>
            <a:ext cx="2504746" cy="2311044"/>
          </a:xfrm>
          <a:prstGeom prst="rect">
            <a:avLst/>
          </a:prstGeom>
        </p:spPr>
        <p:txBody>
          <a:bodyPr lIns="91439" tIns="45719" rIns="91439" bIns="45719"/>
          <a:lstStyle/>
          <a:p>
            <a:endParaRPr/>
          </a:p>
        </p:txBody>
      </p:sp>
      <p:sp>
        <p:nvSpPr>
          <p:cNvPr id="450" name="Straight Connector 11"/>
          <p:cNvSpPr/>
          <p:nvPr/>
        </p:nvSpPr>
        <p:spPr>
          <a:xfrm>
            <a:off x="7400469" y="1538868"/>
            <a:ext cx="2057401" cy="2057401"/>
          </a:xfrm>
          <a:prstGeom prst="line">
            <a:avLst/>
          </a:prstGeom>
          <a:ln w="3175">
            <a:solidFill>
              <a:srgbClr val="000000"/>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1" name="Straight Connector 12"/>
          <p:cNvSpPr/>
          <p:nvPr/>
        </p:nvSpPr>
        <p:spPr>
          <a:xfrm flipH="1">
            <a:off x="7400469" y="1538868"/>
            <a:ext cx="2057401" cy="2057401"/>
          </a:xfrm>
          <a:prstGeom prst="line">
            <a:avLst/>
          </a:prstGeom>
          <a:ln w="3175">
            <a:solidFill>
              <a:srgbClr val="000000"/>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2" name="Straight Connector 15"/>
          <p:cNvSpPr/>
          <p:nvPr/>
        </p:nvSpPr>
        <p:spPr>
          <a:xfrm>
            <a:off x="714375" y="2573190"/>
            <a:ext cx="1351389" cy="1"/>
          </a:xfrm>
          <a:prstGeom prst="line">
            <a:avLst/>
          </a:prstGeom>
          <a:ln w="3175">
            <a:solidFill>
              <a:srgbClr val="000000">
                <a:alpha val="20000"/>
              </a:srgbClr>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53"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Überschrift leer">
    <p:spTree>
      <p:nvGrpSpPr>
        <p:cNvPr id="1" name=""/>
        <p:cNvGrpSpPr/>
        <p:nvPr/>
      </p:nvGrpSpPr>
      <p:grpSpPr>
        <a:xfrm>
          <a:off x="0" y="0"/>
          <a:ext cx="0" cy="0"/>
          <a:chOff x="0" y="0"/>
          <a:chExt cx="0" cy="0"/>
        </a:xfrm>
      </p:grpSpPr>
      <p:sp>
        <p:nvSpPr>
          <p:cNvPr id="3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3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3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FFFFFF"/>
        </a:solidFill>
        <a:effectLst/>
      </p:bgPr>
    </p:bg>
    <p:spTree>
      <p:nvGrpSpPr>
        <p:cNvPr id="1" name=""/>
        <p:cNvGrpSpPr/>
        <p:nvPr/>
      </p:nvGrpSpPr>
      <p:grpSpPr>
        <a:xfrm>
          <a:off x="0" y="0"/>
          <a:ext cx="0" cy="0"/>
          <a:chOff x="0" y="0"/>
          <a:chExt cx="0" cy="0"/>
        </a:xfrm>
      </p:grpSpPr>
      <p:sp>
        <p:nvSpPr>
          <p:cNvPr id="460" name="Picture Placeholder 4"/>
          <p:cNvSpPr>
            <a:spLocks noGrp="1"/>
          </p:cNvSpPr>
          <p:nvPr>
            <p:ph type="pic" idx="21"/>
          </p:nvPr>
        </p:nvSpPr>
        <p:spPr>
          <a:xfrm>
            <a:off x="0" y="0"/>
            <a:ext cx="9144000" cy="5143500"/>
          </a:xfrm>
          <a:prstGeom prst="rect">
            <a:avLst/>
          </a:prstGeom>
        </p:spPr>
        <p:txBody>
          <a:bodyPr lIns="91439" tIns="45719" rIns="91439" bIns="45719"/>
          <a:lstStyle/>
          <a:p>
            <a:endParaRPr/>
          </a:p>
        </p:txBody>
      </p:sp>
      <p:sp>
        <p:nvSpPr>
          <p:cNvPr id="461" name="Rectangle 7"/>
          <p:cNvSpPr/>
          <p:nvPr/>
        </p:nvSpPr>
        <p:spPr>
          <a:xfrm>
            <a:off x="0" y="0"/>
            <a:ext cx="9144000" cy="5143500"/>
          </a:xfrm>
          <a:prstGeom prst="rect">
            <a:avLst/>
          </a:prstGeom>
          <a:solidFill>
            <a:srgbClr val="000000">
              <a:alpha val="20000"/>
            </a:srgbClr>
          </a:solidFill>
          <a:ln w="12700">
            <a:miter lim="400000"/>
          </a:ln>
        </p:spPr>
        <p:txBody>
          <a:bodyPr lIns="34289" tIns="34289" rIns="34289" bIns="34289" anchor="ctr"/>
          <a:lstStyle/>
          <a:p>
            <a:pPr algn="ctr">
              <a:defRPr sz="1200">
                <a:solidFill>
                  <a:srgbClr val="FFFFFF"/>
                </a:solidFill>
                <a:latin typeface="Montserrat Light"/>
                <a:ea typeface="Montserrat Light"/>
                <a:cs typeface="Montserrat Light"/>
                <a:sym typeface="Montserrat Light"/>
              </a:defRPr>
            </a:pPr>
            <a:endParaRPr/>
          </a:p>
        </p:txBody>
      </p:sp>
      <p:sp>
        <p:nvSpPr>
          <p:cNvPr id="462" name="Straight Connector 3"/>
          <p:cNvSpPr/>
          <p:nvPr/>
        </p:nvSpPr>
        <p:spPr>
          <a:xfrm>
            <a:off x="3546087" y="1538868"/>
            <a:ext cx="2057401" cy="2057401"/>
          </a:xfrm>
          <a:prstGeom prst="line">
            <a:avLst/>
          </a:prstGeom>
          <a:ln w="3175">
            <a:solidFill>
              <a:srgbClr val="FFFFFF"/>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63" name="Straight Connector 4"/>
          <p:cNvSpPr/>
          <p:nvPr/>
        </p:nvSpPr>
        <p:spPr>
          <a:xfrm flipH="1">
            <a:off x="3546087" y="1538868"/>
            <a:ext cx="2057401" cy="2057401"/>
          </a:xfrm>
          <a:prstGeom prst="line">
            <a:avLst/>
          </a:prstGeom>
          <a:ln w="3175">
            <a:solidFill>
              <a:srgbClr val="FFFFFF"/>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sp>
        <p:nvSpPr>
          <p:cNvPr id="464" name="Titeltext"/>
          <p:cNvSpPr txBox="1">
            <a:spLocks noGrp="1"/>
          </p:cNvSpPr>
          <p:nvPr>
            <p:ph type="title"/>
          </p:nvPr>
        </p:nvSpPr>
        <p:spPr>
          <a:xfrm>
            <a:off x="1075002" y="2398625"/>
            <a:ext cx="2706423" cy="276226"/>
          </a:xfrm>
          <a:prstGeom prst="rect">
            <a:avLst/>
          </a:prstGeom>
        </p:spPr>
        <p:txBody>
          <a:bodyPr anchor="t"/>
          <a:lstStyle>
            <a:lvl1pPr algn="r">
              <a:lnSpc>
                <a:spcPct val="100000"/>
              </a:lnSpc>
              <a:defRPr sz="1800" cap="all" spc="450">
                <a:solidFill>
                  <a:srgbClr val="FFFFFF"/>
                </a:solidFill>
                <a:latin typeface="Montserrat Light"/>
                <a:ea typeface="Montserrat Light"/>
                <a:cs typeface="Montserrat Light"/>
                <a:sym typeface="Montserrat Light"/>
              </a:defRPr>
            </a:lvl1pPr>
          </a:lstStyle>
          <a:p>
            <a:r>
              <a:t>Titeltext</a:t>
            </a:r>
          </a:p>
        </p:txBody>
      </p:sp>
      <p:sp>
        <p:nvSpPr>
          <p:cNvPr id="465" name="Titeltext"/>
          <p:cNvSpPr txBox="1"/>
          <p:nvPr/>
        </p:nvSpPr>
        <p:spPr>
          <a:xfrm>
            <a:off x="5285052" y="2398625"/>
            <a:ext cx="2706424" cy="276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1800" cap="all" spc="450">
                <a:solidFill>
                  <a:srgbClr val="FFFFFF"/>
                </a:solidFill>
                <a:latin typeface="Montserrat Light"/>
                <a:ea typeface="Montserrat Light"/>
                <a:cs typeface="Montserrat Light"/>
                <a:sym typeface="Montserrat Light"/>
              </a:defRPr>
            </a:lvl1pPr>
          </a:lstStyle>
          <a:p>
            <a:r>
              <a:t>Titeltext</a:t>
            </a:r>
          </a:p>
        </p:txBody>
      </p:sp>
      <p:sp>
        <p:nvSpPr>
          <p:cNvPr id="466"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000000"/>
                </a:solidFill>
                <a:latin typeface="Montserrat Light"/>
                <a:ea typeface="Montserrat Light"/>
                <a:cs typeface="Montserrat Light"/>
                <a:sym typeface="Montserrat Light"/>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el und Inhalt">
    <p:bg>
      <p:bgPr>
        <a:solidFill>
          <a:srgbClr val="000000"/>
        </a:solidFill>
        <a:effectLst/>
      </p:bgPr>
    </p:bg>
    <p:spTree>
      <p:nvGrpSpPr>
        <p:cNvPr id="1" name=""/>
        <p:cNvGrpSpPr/>
        <p:nvPr/>
      </p:nvGrpSpPr>
      <p:grpSpPr>
        <a:xfrm>
          <a:off x="0" y="0"/>
          <a:ext cx="0" cy="0"/>
          <a:chOff x="0" y="0"/>
          <a:chExt cx="0" cy="0"/>
        </a:xfrm>
      </p:grpSpPr>
      <p:sp>
        <p:nvSpPr>
          <p:cNvPr id="473" name="Titeltext"/>
          <p:cNvSpPr txBox="1">
            <a:spLocks noGrp="1"/>
          </p:cNvSpPr>
          <p:nvPr>
            <p:ph type="title"/>
          </p:nvPr>
        </p:nvSpPr>
        <p:spPr>
          <a:xfrm>
            <a:off x="628650" y="273843"/>
            <a:ext cx="7886700" cy="994174"/>
          </a:xfrm>
          <a:prstGeom prst="rect">
            <a:avLst/>
          </a:prstGeom>
        </p:spPr>
        <p:txBody>
          <a:bodyPr lIns="34289" tIns="34289" rIns="34289" bIns="34289">
            <a:normAutofit/>
          </a:bodyPr>
          <a:lstStyle>
            <a:lvl1pPr>
              <a:defRPr sz="3200">
                <a:solidFill>
                  <a:srgbClr val="000000"/>
                </a:solidFill>
                <a:latin typeface="Calibri Light"/>
                <a:ea typeface="Calibri Light"/>
                <a:cs typeface="Calibri Light"/>
                <a:sym typeface="Calibri Light"/>
              </a:defRPr>
            </a:lvl1pPr>
          </a:lstStyle>
          <a:p>
            <a:r>
              <a:t>Titeltext</a:t>
            </a:r>
          </a:p>
        </p:txBody>
      </p:sp>
      <p:sp>
        <p:nvSpPr>
          <p:cNvPr id="474" name="Textebene 1…"/>
          <p:cNvSpPr txBox="1">
            <a:spLocks noGrp="1"/>
          </p:cNvSpPr>
          <p:nvPr>
            <p:ph type="body" idx="1"/>
          </p:nvPr>
        </p:nvSpPr>
        <p:spPr>
          <a:xfrm>
            <a:off x="628650" y="1369218"/>
            <a:ext cx="7886700" cy="3263505"/>
          </a:xfrm>
          <a:prstGeom prst="rect">
            <a:avLst/>
          </a:prstGeom>
        </p:spPr>
        <p:txBody>
          <a:bodyPr lIns="34289" tIns="34289" rIns="34289" bIns="34289">
            <a:normAutofit/>
          </a:bodyPr>
          <a:lstStyle>
            <a:lvl1pPr marL="163285" indent="-163285">
              <a:defRPr sz="2000">
                <a:solidFill>
                  <a:srgbClr val="000000"/>
                </a:solidFill>
                <a:latin typeface="Calibri"/>
                <a:ea typeface="Calibri"/>
                <a:cs typeface="Calibri"/>
                <a:sym typeface="Calibri"/>
              </a:defRPr>
            </a:lvl1pPr>
            <a:lvl2pPr marL="647700" indent="-190500">
              <a:defRPr sz="2000">
                <a:solidFill>
                  <a:srgbClr val="000000"/>
                </a:solidFill>
                <a:latin typeface="Calibri"/>
                <a:ea typeface="Calibri"/>
                <a:cs typeface="Calibri"/>
                <a:sym typeface="Calibri"/>
              </a:defRPr>
            </a:lvl2pPr>
            <a:lvl3pPr marL="1143000" indent="-228600">
              <a:defRPr sz="2000">
                <a:solidFill>
                  <a:srgbClr val="000000"/>
                </a:solidFill>
                <a:latin typeface="Calibri"/>
                <a:ea typeface="Calibri"/>
                <a:cs typeface="Calibri"/>
                <a:sym typeface="Calibri"/>
              </a:defRPr>
            </a:lvl3pPr>
            <a:lvl4pPr marL="1625600" indent="-254000">
              <a:defRPr sz="2000">
                <a:solidFill>
                  <a:srgbClr val="000000"/>
                </a:solidFill>
                <a:latin typeface="Calibri"/>
                <a:ea typeface="Calibri"/>
                <a:cs typeface="Calibri"/>
                <a:sym typeface="Calibri"/>
              </a:defRPr>
            </a:lvl4pPr>
            <a:lvl5pPr marL="2082800" indent="-254000">
              <a:defRPr sz="2000">
                <a:solidFill>
                  <a:srgbClr val="000000"/>
                </a:solidFill>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475"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elfolie">
    <p:bg>
      <p:bgPr>
        <a:solidFill>
          <a:srgbClr val="000000"/>
        </a:solidFill>
        <a:effectLst/>
      </p:bgPr>
    </p:bg>
    <p:spTree>
      <p:nvGrpSpPr>
        <p:cNvPr id="1" name=""/>
        <p:cNvGrpSpPr/>
        <p:nvPr/>
      </p:nvGrpSpPr>
      <p:grpSpPr>
        <a:xfrm>
          <a:off x="0" y="0"/>
          <a:ext cx="0" cy="0"/>
          <a:chOff x="0" y="0"/>
          <a:chExt cx="0" cy="0"/>
        </a:xfrm>
      </p:grpSpPr>
      <p:sp>
        <p:nvSpPr>
          <p:cNvPr id="482" name="Titeltext"/>
          <p:cNvSpPr txBox="1">
            <a:spLocks noGrp="1"/>
          </p:cNvSpPr>
          <p:nvPr>
            <p:ph type="title"/>
          </p:nvPr>
        </p:nvSpPr>
        <p:spPr>
          <a:xfrm>
            <a:off x="1143000" y="841772"/>
            <a:ext cx="6858000" cy="1790701"/>
          </a:xfrm>
          <a:prstGeom prst="rect">
            <a:avLst/>
          </a:prstGeom>
        </p:spPr>
        <p:txBody>
          <a:bodyPr lIns="34289" tIns="34289" rIns="34289" bIns="34289" anchor="b">
            <a:normAutofit/>
          </a:bodyPr>
          <a:lstStyle>
            <a:lvl1pPr algn="ctr">
              <a:defRPr sz="4400">
                <a:solidFill>
                  <a:srgbClr val="000000"/>
                </a:solidFill>
                <a:latin typeface="Calibri Light"/>
                <a:ea typeface="Calibri Light"/>
                <a:cs typeface="Calibri Light"/>
                <a:sym typeface="Calibri Light"/>
              </a:defRPr>
            </a:lvl1pPr>
          </a:lstStyle>
          <a:p>
            <a:r>
              <a:t>Titeltext</a:t>
            </a:r>
          </a:p>
        </p:txBody>
      </p:sp>
      <p:sp>
        <p:nvSpPr>
          <p:cNvPr id="483" name="Textebene 1…"/>
          <p:cNvSpPr txBox="1">
            <a:spLocks noGrp="1"/>
          </p:cNvSpPr>
          <p:nvPr>
            <p:ph type="body" sz="quarter" idx="1"/>
          </p:nvPr>
        </p:nvSpPr>
        <p:spPr>
          <a:xfrm>
            <a:off x="1143000" y="2701528"/>
            <a:ext cx="6858000" cy="1241822"/>
          </a:xfrm>
          <a:prstGeom prst="rect">
            <a:avLst/>
          </a:prstGeom>
        </p:spPr>
        <p:txBody>
          <a:bodyPr lIns="34289" tIns="34289" rIns="34289" bIns="34289">
            <a:normAutofit/>
          </a:bodyPr>
          <a:lstStyle>
            <a:lvl1pPr marL="0" indent="0" algn="ctr">
              <a:buSzTx/>
              <a:buFontTx/>
              <a:buNone/>
              <a:defRPr sz="1800">
                <a:solidFill>
                  <a:srgbClr val="000000"/>
                </a:solidFill>
                <a:latin typeface="Calibri"/>
                <a:ea typeface="Calibri"/>
                <a:cs typeface="Calibri"/>
                <a:sym typeface="Calibri"/>
              </a:defRPr>
            </a:lvl1pPr>
            <a:lvl2pPr marL="0" indent="457200" algn="ctr">
              <a:buSzTx/>
              <a:buFontTx/>
              <a:buNone/>
              <a:defRPr sz="1800">
                <a:solidFill>
                  <a:srgbClr val="000000"/>
                </a:solidFill>
                <a:latin typeface="Calibri"/>
                <a:ea typeface="Calibri"/>
                <a:cs typeface="Calibri"/>
                <a:sym typeface="Calibri"/>
              </a:defRPr>
            </a:lvl2pPr>
            <a:lvl3pPr marL="0" indent="914400" algn="ctr">
              <a:buSzTx/>
              <a:buFontTx/>
              <a:buNone/>
              <a:defRPr sz="1800">
                <a:solidFill>
                  <a:srgbClr val="000000"/>
                </a:solidFill>
                <a:latin typeface="Calibri"/>
                <a:ea typeface="Calibri"/>
                <a:cs typeface="Calibri"/>
                <a:sym typeface="Calibri"/>
              </a:defRPr>
            </a:lvl3pPr>
            <a:lvl4pPr marL="0" indent="1371600" algn="ctr">
              <a:buSzTx/>
              <a:buFontTx/>
              <a:buNone/>
              <a:defRPr sz="1800">
                <a:solidFill>
                  <a:srgbClr val="000000"/>
                </a:solidFill>
                <a:latin typeface="Calibri"/>
                <a:ea typeface="Calibri"/>
                <a:cs typeface="Calibri"/>
                <a:sym typeface="Calibri"/>
              </a:defRPr>
            </a:lvl4pPr>
            <a:lvl5pPr marL="0" indent="1828800" algn="ctr">
              <a:buSzTx/>
              <a:buFontTx/>
              <a:buNone/>
              <a:defRPr sz="1800">
                <a:solidFill>
                  <a:srgbClr val="000000"/>
                </a:solidFill>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484"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Hell mit Logo">
    <p:bg>
      <p:bgPr>
        <a:solidFill>
          <a:srgbClr val="FFFFFF"/>
        </a:solidFill>
        <a:effectLst/>
      </p:bgPr>
    </p:bg>
    <p:spTree>
      <p:nvGrpSpPr>
        <p:cNvPr id="1" name=""/>
        <p:cNvGrpSpPr/>
        <p:nvPr/>
      </p:nvGrpSpPr>
      <p:grpSpPr>
        <a:xfrm>
          <a:off x="0" y="0"/>
          <a:ext cx="0" cy="0"/>
          <a:chOff x="0" y="0"/>
          <a:chExt cx="0" cy="0"/>
        </a:xfrm>
      </p:grpSpPr>
      <p:pic>
        <p:nvPicPr>
          <p:cNvPr id="491" name="Grafik 4" descr="Grafik 4"/>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492" name="Foliennummer"/>
          <p:cNvSpPr txBox="1">
            <a:spLocks noGrp="1"/>
          </p:cNvSpPr>
          <p:nvPr>
            <p:ph type="sldNum" sz="quarter" idx="2"/>
          </p:nvPr>
        </p:nvSpPr>
        <p:spPr>
          <a:xfrm>
            <a:off x="4419600" y="4627562"/>
            <a:ext cx="2133600" cy="279401"/>
          </a:xfrm>
          <a:prstGeom prst="rect">
            <a:avLst/>
          </a:prstGeom>
        </p:spPr>
        <p:txBody>
          <a:bodyPr lIns="34289" tIns="34289" rIns="34289" bIns="34289"/>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el &amp; Foto">
    <p:bg>
      <p:bgPr>
        <a:solidFill>
          <a:srgbClr val="FFFFFF"/>
        </a:solidFill>
        <a:effectLst/>
      </p:bgPr>
    </p:bg>
    <p:spTree>
      <p:nvGrpSpPr>
        <p:cNvPr id="1" name=""/>
        <p:cNvGrpSpPr/>
        <p:nvPr/>
      </p:nvGrpSpPr>
      <p:grpSpPr>
        <a:xfrm>
          <a:off x="0" y="0"/>
          <a:ext cx="0" cy="0"/>
          <a:chOff x="0" y="0"/>
          <a:chExt cx="0" cy="0"/>
        </a:xfrm>
      </p:grpSpPr>
      <p:sp>
        <p:nvSpPr>
          <p:cNvPr id="499" name="Bild"/>
          <p:cNvSpPr>
            <a:spLocks noGrp="1"/>
          </p:cNvSpPr>
          <p:nvPr>
            <p:ph type="pic" idx="21"/>
          </p:nvPr>
        </p:nvSpPr>
        <p:spPr>
          <a:xfrm>
            <a:off x="944313" y="-482992"/>
            <a:ext cx="9405521" cy="5633190"/>
          </a:xfrm>
          <a:prstGeom prst="rect">
            <a:avLst/>
          </a:prstGeom>
        </p:spPr>
        <p:txBody>
          <a:bodyPr lIns="91439" tIns="45719" rIns="91439" bIns="45719"/>
          <a:lstStyle/>
          <a:p>
            <a:endParaRPr/>
          </a:p>
        </p:txBody>
      </p:sp>
      <p:sp>
        <p:nvSpPr>
          <p:cNvPr id="500" name="Titel der Präsentation"/>
          <p:cNvSpPr txBox="1">
            <a:spLocks noGrp="1"/>
          </p:cNvSpPr>
          <p:nvPr>
            <p:ph type="title" hasCustomPrompt="1"/>
          </p:nvPr>
        </p:nvSpPr>
        <p:spPr>
          <a:xfrm>
            <a:off x="1511349" y="2732484"/>
            <a:ext cx="6121303" cy="1741291"/>
          </a:xfrm>
          <a:prstGeom prst="rect">
            <a:avLst/>
          </a:prstGeom>
        </p:spPr>
        <p:txBody>
          <a:bodyPr lIns="34289" tIns="34289" rIns="34289" bIns="34289" anchor="b">
            <a:normAutofit/>
          </a:bodyPr>
          <a:lstStyle>
            <a:lvl1pPr>
              <a:defRPr sz="4200" spc="-84">
                <a:solidFill>
                  <a:srgbClr val="000000"/>
                </a:solidFill>
                <a:latin typeface="Calibri Light"/>
                <a:ea typeface="Calibri Light"/>
                <a:cs typeface="Calibri Light"/>
                <a:sym typeface="Calibri Light"/>
              </a:defRPr>
            </a:lvl1pPr>
          </a:lstStyle>
          <a:p>
            <a:r>
              <a:t>Titel der Präsentation</a:t>
            </a:r>
          </a:p>
        </p:txBody>
      </p:sp>
      <p:sp>
        <p:nvSpPr>
          <p:cNvPr id="501" name="Textebene 1…"/>
          <p:cNvSpPr txBox="1">
            <a:spLocks noGrp="1"/>
          </p:cNvSpPr>
          <p:nvPr>
            <p:ph type="body" sz="quarter" idx="1" hasCustomPrompt="1"/>
          </p:nvPr>
        </p:nvSpPr>
        <p:spPr>
          <a:xfrm>
            <a:off x="1511349" y="4446984"/>
            <a:ext cx="6121303" cy="363747"/>
          </a:xfrm>
          <a:prstGeom prst="rect">
            <a:avLst/>
          </a:prstGeom>
        </p:spPr>
        <p:txBody>
          <a:bodyPr lIns="34289" tIns="34289" rIns="34289" bIns="34289">
            <a:normAutofit/>
          </a:bodyPr>
          <a:lstStyle>
            <a:lvl1pPr marL="0" indent="0" defTabSz="309562">
              <a:lnSpc>
                <a:spcPct val="100000"/>
              </a:lnSpc>
              <a:spcBef>
                <a:spcPts val="0"/>
              </a:spcBef>
              <a:buSzTx/>
              <a:buFontTx/>
              <a:buNone/>
              <a:defRPr sz="1800">
                <a:solidFill>
                  <a:srgbClr val="000000"/>
                </a:solidFill>
                <a:latin typeface="Calibri"/>
                <a:ea typeface="Calibri"/>
                <a:cs typeface="Calibri"/>
                <a:sym typeface="Calibri"/>
              </a:defRPr>
            </a:lvl1pPr>
            <a:lvl2pPr marL="0" indent="0" defTabSz="309562">
              <a:lnSpc>
                <a:spcPct val="100000"/>
              </a:lnSpc>
              <a:spcBef>
                <a:spcPts val="0"/>
              </a:spcBef>
              <a:buSzTx/>
              <a:buFontTx/>
              <a:buNone/>
              <a:defRPr sz="1800">
                <a:solidFill>
                  <a:srgbClr val="000000"/>
                </a:solidFill>
                <a:latin typeface="Calibri"/>
                <a:ea typeface="Calibri"/>
                <a:cs typeface="Calibri"/>
                <a:sym typeface="Calibri"/>
              </a:defRPr>
            </a:lvl2pPr>
            <a:lvl3pPr marL="0" indent="0" defTabSz="309562">
              <a:lnSpc>
                <a:spcPct val="100000"/>
              </a:lnSpc>
              <a:spcBef>
                <a:spcPts val="0"/>
              </a:spcBef>
              <a:buSzTx/>
              <a:buFontTx/>
              <a:buNone/>
              <a:defRPr sz="1800">
                <a:solidFill>
                  <a:srgbClr val="000000"/>
                </a:solidFill>
                <a:latin typeface="Calibri"/>
                <a:ea typeface="Calibri"/>
                <a:cs typeface="Calibri"/>
                <a:sym typeface="Calibri"/>
              </a:defRPr>
            </a:lvl3pPr>
            <a:lvl4pPr marL="0" indent="0" defTabSz="309562">
              <a:lnSpc>
                <a:spcPct val="100000"/>
              </a:lnSpc>
              <a:spcBef>
                <a:spcPts val="0"/>
              </a:spcBef>
              <a:buSzTx/>
              <a:buFontTx/>
              <a:buNone/>
              <a:defRPr sz="1800">
                <a:solidFill>
                  <a:srgbClr val="000000"/>
                </a:solidFill>
                <a:latin typeface="Calibri"/>
                <a:ea typeface="Calibri"/>
                <a:cs typeface="Calibri"/>
                <a:sym typeface="Calibri"/>
              </a:defRPr>
            </a:lvl4pPr>
            <a:lvl5pPr marL="0" indent="0" defTabSz="309562">
              <a:lnSpc>
                <a:spcPct val="100000"/>
              </a:lnSpc>
              <a:spcBef>
                <a:spcPts val="0"/>
              </a:spcBef>
              <a:buSzTx/>
              <a:buFontTx/>
              <a:buNone/>
              <a:defRPr sz="1800">
                <a:solidFill>
                  <a:srgbClr val="000000"/>
                </a:solidFill>
                <a:latin typeface="Calibri"/>
                <a:ea typeface="Calibri"/>
                <a:cs typeface="Calibri"/>
                <a:sym typeface="Calibri"/>
              </a:defRPr>
            </a:lvl5pPr>
          </a:lstStyle>
          <a:p>
            <a:r>
              <a:t>Präsentationsuntertitel</a:t>
            </a:r>
          </a:p>
          <a:p>
            <a:pPr lvl="1"/>
            <a:endParaRPr/>
          </a:p>
          <a:p>
            <a:pPr lvl="2"/>
            <a:endParaRPr/>
          </a:p>
          <a:p>
            <a:pPr lvl="3"/>
            <a:endParaRPr/>
          </a:p>
          <a:p>
            <a:pPr lvl="4"/>
            <a:endParaRPr/>
          </a:p>
        </p:txBody>
      </p:sp>
      <p:sp>
        <p:nvSpPr>
          <p:cNvPr id="502" name="Autor und Datum"/>
          <p:cNvSpPr txBox="1">
            <a:spLocks noGrp="1"/>
          </p:cNvSpPr>
          <p:nvPr>
            <p:ph type="body" sz="quarter" idx="22" hasCustomPrompt="1"/>
          </p:nvPr>
        </p:nvSpPr>
        <p:spPr>
          <a:xfrm>
            <a:off x="1511349" y="301377"/>
            <a:ext cx="6121303" cy="243138"/>
          </a:xfrm>
          <a:prstGeom prst="rect">
            <a:avLst/>
          </a:prstGeom>
        </p:spPr>
        <p:txBody>
          <a:bodyPr lIns="34289" tIns="34289" rIns="34289" bIns="34289">
            <a:normAutofit/>
          </a:bodyPr>
          <a:lstStyle>
            <a:lvl1pPr marL="0" indent="0" defTabSz="309562">
              <a:lnSpc>
                <a:spcPct val="100000"/>
              </a:lnSpc>
              <a:spcBef>
                <a:spcPts val="0"/>
              </a:spcBef>
              <a:buSzTx/>
              <a:buFontTx/>
              <a:buNone/>
              <a:defRPr sz="1200">
                <a:solidFill>
                  <a:srgbClr val="000000"/>
                </a:solidFill>
                <a:latin typeface="Calibri"/>
                <a:ea typeface="Calibri"/>
                <a:cs typeface="Calibri"/>
                <a:sym typeface="Calibri"/>
              </a:defRPr>
            </a:lvl1pPr>
          </a:lstStyle>
          <a:p>
            <a:r>
              <a:t>Autor und Datum</a:t>
            </a:r>
          </a:p>
        </p:txBody>
      </p:sp>
      <p:sp>
        <p:nvSpPr>
          <p:cNvPr id="503" name="Foliennummer"/>
          <p:cNvSpPr txBox="1">
            <a:spLocks noGrp="1"/>
          </p:cNvSpPr>
          <p:nvPr>
            <p:ph type="sldNum" sz="quarter" idx="2"/>
          </p:nvPr>
        </p:nvSpPr>
        <p:spPr>
          <a:xfrm>
            <a:off x="4449869" y="4844311"/>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510" name="Agenda-Titel"/>
          <p:cNvSpPr txBox="1">
            <a:spLocks noGrp="1"/>
          </p:cNvSpPr>
          <p:nvPr>
            <p:ph type="title" hasCustomPrompt="1"/>
          </p:nvPr>
        </p:nvSpPr>
        <p:spPr>
          <a:xfrm>
            <a:off x="1511349" y="234404"/>
            <a:ext cx="6121303" cy="535783"/>
          </a:xfrm>
          <a:prstGeom prst="rect">
            <a:avLst/>
          </a:prstGeom>
        </p:spPr>
        <p:txBody>
          <a:bodyPr lIns="34289" tIns="34289" rIns="34289" bIns="34289">
            <a:normAutofit/>
          </a:bodyPr>
          <a:lstStyle>
            <a:lvl1pPr>
              <a:defRPr sz="3200">
                <a:solidFill>
                  <a:srgbClr val="000000"/>
                </a:solidFill>
                <a:latin typeface="Calibri Light"/>
                <a:ea typeface="Calibri Light"/>
                <a:cs typeface="Calibri Light"/>
                <a:sym typeface="Calibri Light"/>
              </a:defRPr>
            </a:lvl1pPr>
          </a:lstStyle>
          <a:p>
            <a:r>
              <a:t>Agenda-Titel</a:t>
            </a:r>
          </a:p>
        </p:txBody>
      </p:sp>
      <p:sp>
        <p:nvSpPr>
          <p:cNvPr id="511" name="Textebene 1…"/>
          <p:cNvSpPr txBox="1">
            <a:spLocks noGrp="1"/>
          </p:cNvSpPr>
          <p:nvPr>
            <p:ph type="body" sz="quarter" idx="1" hasCustomPrompt="1"/>
          </p:nvPr>
        </p:nvSpPr>
        <p:spPr>
          <a:xfrm>
            <a:off x="1511349" y="743396"/>
            <a:ext cx="6121303" cy="354272"/>
          </a:xfrm>
          <a:prstGeom prst="rect">
            <a:avLst/>
          </a:prstGeom>
        </p:spPr>
        <p:txBody>
          <a:bodyPr lIns="34289" tIns="34289" rIns="34289" bIns="34289">
            <a:normAutofit/>
          </a:bodyPr>
          <a:lstStyle>
            <a:lvl1pPr marL="0" indent="0" defTabSz="309562">
              <a:lnSpc>
                <a:spcPct val="100000"/>
              </a:lnSpc>
              <a:spcBef>
                <a:spcPts val="0"/>
              </a:spcBef>
              <a:buSzTx/>
              <a:buFontTx/>
              <a:buNone/>
              <a:defRPr sz="1800">
                <a:solidFill>
                  <a:srgbClr val="000000"/>
                </a:solidFill>
                <a:latin typeface="Calibri"/>
                <a:ea typeface="Calibri"/>
                <a:cs typeface="Calibri"/>
                <a:sym typeface="Calibri"/>
              </a:defRPr>
            </a:lvl1pPr>
            <a:lvl2pPr marL="628650" indent="-171450" defTabSz="309562">
              <a:lnSpc>
                <a:spcPct val="100000"/>
              </a:lnSpc>
              <a:spcBef>
                <a:spcPts val="0"/>
              </a:spcBef>
              <a:buFontTx/>
              <a:defRPr sz="1800">
                <a:solidFill>
                  <a:srgbClr val="000000"/>
                </a:solidFill>
                <a:latin typeface="Calibri"/>
                <a:ea typeface="Calibri"/>
                <a:cs typeface="Calibri"/>
                <a:sym typeface="Calibri"/>
              </a:defRPr>
            </a:lvl2pPr>
            <a:lvl3pPr marL="1120139" indent="-205739" defTabSz="309562">
              <a:lnSpc>
                <a:spcPct val="100000"/>
              </a:lnSpc>
              <a:spcBef>
                <a:spcPts val="0"/>
              </a:spcBef>
              <a:buFontTx/>
              <a:defRPr sz="1800">
                <a:solidFill>
                  <a:srgbClr val="000000"/>
                </a:solidFill>
                <a:latin typeface="Calibri"/>
                <a:ea typeface="Calibri"/>
                <a:cs typeface="Calibri"/>
                <a:sym typeface="Calibri"/>
              </a:defRPr>
            </a:lvl3pPr>
            <a:lvl4pPr marL="1600200" indent="-228600" defTabSz="309562">
              <a:lnSpc>
                <a:spcPct val="100000"/>
              </a:lnSpc>
              <a:spcBef>
                <a:spcPts val="0"/>
              </a:spcBef>
              <a:buFontTx/>
              <a:defRPr sz="1800">
                <a:solidFill>
                  <a:srgbClr val="000000"/>
                </a:solidFill>
                <a:latin typeface="Calibri"/>
                <a:ea typeface="Calibri"/>
                <a:cs typeface="Calibri"/>
                <a:sym typeface="Calibri"/>
              </a:defRPr>
            </a:lvl4pPr>
            <a:lvl5pPr marL="2057400" indent="-228600" defTabSz="309562">
              <a:lnSpc>
                <a:spcPct val="100000"/>
              </a:lnSpc>
              <a:spcBef>
                <a:spcPts val="0"/>
              </a:spcBef>
              <a:buFontTx/>
              <a:defRPr sz="1800">
                <a:solidFill>
                  <a:srgbClr val="000000"/>
                </a:solidFill>
                <a:latin typeface="Calibri"/>
                <a:ea typeface="Calibri"/>
                <a:cs typeface="Calibri"/>
                <a:sym typeface="Calibri"/>
              </a:defRPr>
            </a:lvl5pPr>
          </a:lstStyle>
          <a:p>
            <a:r>
              <a:t>Agenda-Untertitel</a:t>
            </a:r>
          </a:p>
          <a:p>
            <a:pPr lvl="1"/>
            <a:endParaRPr/>
          </a:p>
          <a:p>
            <a:pPr lvl="2"/>
            <a:endParaRPr/>
          </a:p>
          <a:p>
            <a:pPr lvl="3"/>
            <a:endParaRPr/>
          </a:p>
          <a:p>
            <a:pPr lvl="4"/>
            <a:endParaRPr/>
          </a:p>
        </p:txBody>
      </p:sp>
      <p:sp>
        <p:nvSpPr>
          <p:cNvPr id="512" name="Textebene 1…"/>
          <p:cNvSpPr txBox="1">
            <a:spLocks noGrp="1"/>
          </p:cNvSpPr>
          <p:nvPr>
            <p:ph type="body" idx="21" hasCustomPrompt="1"/>
          </p:nvPr>
        </p:nvSpPr>
        <p:spPr>
          <a:xfrm>
            <a:off x="628650" y="1369218"/>
            <a:ext cx="7886700" cy="3263505"/>
          </a:xfrm>
          <a:prstGeom prst="rect">
            <a:avLst/>
          </a:prstGeom>
        </p:spPr>
        <p:txBody>
          <a:bodyPr lIns="34289" tIns="34289" rIns="34289" bIns="34289">
            <a:normAutofit/>
          </a:bodyPr>
          <a:lstStyle>
            <a:lvl1pPr marL="0" indent="0">
              <a:spcBef>
                <a:spcPts val="600"/>
              </a:spcBef>
              <a:buSzTx/>
              <a:buFontTx/>
              <a:buNone/>
              <a:defRPr sz="1800" spc="-69">
                <a:solidFill>
                  <a:srgbClr val="000000"/>
                </a:solidFill>
                <a:latin typeface="Calibri"/>
                <a:ea typeface="Calibri"/>
                <a:cs typeface="Calibri"/>
                <a:sym typeface="Calibri"/>
              </a:defRPr>
            </a:lvl1pPr>
          </a:lstStyle>
          <a:p>
            <a:r>
              <a:t>Agendathemen</a:t>
            </a:r>
          </a:p>
        </p:txBody>
      </p:sp>
      <p:sp>
        <p:nvSpPr>
          <p:cNvPr id="513" name="Foliennummer"/>
          <p:cNvSpPr txBox="1">
            <a:spLocks noGrp="1"/>
          </p:cNvSpPr>
          <p:nvPr>
            <p:ph type="sldNum" sz="quarter" idx="2"/>
          </p:nvPr>
        </p:nvSpPr>
        <p:spPr>
          <a:xfrm>
            <a:off x="8318207" y="4812657"/>
            <a:ext cx="197144" cy="183055"/>
          </a:xfrm>
          <a:prstGeom prst="rect">
            <a:avLst/>
          </a:prstGeom>
        </p:spPr>
        <p:txBody>
          <a:bodyPr lIns="34289" tIns="34289" rIns="34289" bIns="34289"/>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Vergleich">
    <p:spTree>
      <p:nvGrpSpPr>
        <p:cNvPr id="1" name=""/>
        <p:cNvGrpSpPr/>
        <p:nvPr/>
      </p:nvGrpSpPr>
      <p:grpSpPr>
        <a:xfrm>
          <a:off x="0" y="0"/>
          <a:ext cx="0" cy="0"/>
          <a:chOff x="0" y="0"/>
          <a:chExt cx="0" cy="0"/>
        </a:xfrm>
      </p:grpSpPr>
      <p:sp>
        <p:nvSpPr>
          <p:cNvPr id="520"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521" name="Grafik 5" descr="Grafik 5"/>
          <p:cNvPicPr>
            <a:picLocks noChangeAspect="1"/>
          </p:cNvPicPr>
          <p:nvPr/>
        </p:nvPicPr>
        <p:blipFill>
          <a:blip r:embed="rId2"/>
          <a:srcRect l="6948" t="20914" r="6945" b="21394"/>
          <a:stretch>
            <a:fillRect/>
          </a:stretch>
        </p:blipFill>
        <p:spPr>
          <a:xfrm>
            <a:off x="324000" y="4626173"/>
            <a:ext cx="1614215" cy="296087"/>
          </a:xfrm>
          <a:prstGeom prst="rect">
            <a:avLst/>
          </a:prstGeom>
          <a:ln w="12700">
            <a:miter lim="400000"/>
          </a:ln>
        </p:spPr>
      </p:pic>
      <p:sp>
        <p:nvSpPr>
          <p:cNvPr id="522" name="Seitentitel durch Klicken bearbeiten"/>
          <p:cNvSpPr txBox="1">
            <a:spLocks noGrp="1"/>
          </p:cNvSpPr>
          <p:nvPr>
            <p:ph type="title" hasCustomPrompt="1"/>
          </p:nvPr>
        </p:nvSpPr>
        <p:spPr>
          <a:xfrm>
            <a:off x="323999" y="323999"/>
            <a:ext cx="8505002" cy="324001"/>
          </a:xfrm>
          <a:prstGeom prst="rect">
            <a:avLst/>
          </a:prstGeom>
        </p:spPr>
        <p:txBody>
          <a:bodyPr>
            <a:normAutofit/>
          </a:bodyPr>
          <a:lstStyle>
            <a:lvl1pPr>
              <a:defRPr>
                <a:solidFill>
                  <a:srgbClr val="282824"/>
                </a:solidFill>
              </a:defRPr>
            </a:lvl1pPr>
          </a:lstStyle>
          <a:p>
            <a:r>
              <a:t>Seitentitel durch Klicken bearbeiten</a:t>
            </a:r>
          </a:p>
        </p:txBody>
      </p:sp>
      <p:sp>
        <p:nvSpPr>
          <p:cNvPr id="523" name="Textebene 1…"/>
          <p:cNvSpPr txBox="1">
            <a:spLocks noGrp="1"/>
          </p:cNvSpPr>
          <p:nvPr>
            <p:ph type="body" sz="half" idx="1" hasCustomPrompt="1"/>
          </p:nvPr>
        </p:nvSpPr>
        <p:spPr>
          <a:xfrm>
            <a:off x="323999" y="1609646"/>
            <a:ext cx="4104001" cy="2646441"/>
          </a:xfrm>
          <a:prstGeom prst="rect">
            <a:avLst/>
          </a:prstGeom>
        </p:spPr>
        <p:txBody>
          <a:bodyPr>
            <a:normAutofit/>
          </a:bodyPr>
          <a:lstStyle>
            <a:lvl1pPr>
              <a:defRPr>
                <a:solidFill>
                  <a:srgbClr val="282824"/>
                </a:solidFill>
              </a:defRPr>
            </a:lvl1pPr>
            <a:lvl2pPr>
              <a:defRPr>
                <a:solidFill>
                  <a:srgbClr val="282824"/>
                </a:solidFill>
              </a:defRPr>
            </a:lvl2pPr>
            <a:lvl3pPr>
              <a:defRPr>
                <a:solidFill>
                  <a:srgbClr val="282824"/>
                </a:solidFill>
              </a:defRPr>
            </a:lvl3pPr>
            <a:lvl4pPr>
              <a:defRPr>
                <a:solidFill>
                  <a:srgbClr val="282824"/>
                </a:solidFill>
              </a:defRPr>
            </a:lvl4pPr>
            <a:lvl5pPr>
              <a:defRPr>
                <a:solidFill>
                  <a:srgbClr val="282824"/>
                </a:solidFill>
              </a:defRPr>
            </a:lvl5pPr>
          </a:lstStyle>
          <a:p>
            <a:r>
              <a:t>Textmasterformate bearbeiten</a:t>
            </a:r>
          </a:p>
          <a:p>
            <a:pPr lvl="1"/>
            <a:endParaRPr/>
          </a:p>
          <a:p>
            <a:pPr lvl="2"/>
            <a:endParaRPr/>
          </a:p>
          <a:p>
            <a:pPr lvl="3"/>
            <a:endParaRPr/>
          </a:p>
          <a:p>
            <a:pPr lvl="4"/>
            <a:endParaRPr/>
          </a:p>
        </p:txBody>
      </p:sp>
      <p:sp>
        <p:nvSpPr>
          <p:cNvPr id="524" name="Untertitel 2"/>
          <p:cNvSpPr>
            <a:spLocks noGrp="1"/>
          </p:cNvSpPr>
          <p:nvPr>
            <p:ph type="body" sz="quarter" idx="21" hasCustomPrompt="1"/>
          </p:nvPr>
        </p:nvSpPr>
        <p:spPr>
          <a:xfrm>
            <a:off x="323849" y="755999"/>
            <a:ext cx="8504637" cy="256642"/>
          </a:xfrm>
          <a:prstGeom prst="rect">
            <a:avLst/>
          </a:prstGeom>
        </p:spPr>
        <p:txBody>
          <a:bodyPr>
            <a:normAutofit/>
          </a:bodyPr>
          <a:lstStyle>
            <a:lvl1pPr marL="0" indent="0">
              <a:buSzTx/>
              <a:buFontTx/>
              <a:buNone/>
              <a:defRPr sz="1700"/>
            </a:lvl1pPr>
          </a:lstStyle>
          <a:p>
            <a:r>
              <a:t>Untertitel</a:t>
            </a:r>
          </a:p>
        </p:txBody>
      </p:sp>
      <p:sp>
        <p:nvSpPr>
          <p:cNvPr id="525" name="Untertitel 2"/>
          <p:cNvSpPr>
            <a:spLocks noGrp="1"/>
          </p:cNvSpPr>
          <p:nvPr>
            <p:ph type="body" sz="quarter" idx="22" hasCustomPrompt="1"/>
          </p:nvPr>
        </p:nvSpPr>
        <p:spPr>
          <a:xfrm>
            <a:off x="315515" y="1246907"/>
            <a:ext cx="4104000"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
        <p:nvSpPr>
          <p:cNvPr id="526" name="Untertitel 2"/>
          <p:cNvSpPr>
            <a:spLocks noGrp="1"/>
          </p:cNvSpPr>
          <p:nvPr>
            <p:ph type="body" sz="quarter" idx="23" hasCustomPrompt="1"/>
          </p:nvPr>
        </p:nvSpPr>
        <p:spPr>
          <a:xfrm>
            <a:off x="4724484" y="1246907"/>
            <a:ext cx="4104001" cy="181373"/>
          </a:xfrm>
          <a:prstGeom prst="rect">
            <a:avLst/>
          </a:prstGeom>
        </p:spPr>
        <p:txBody>
          <a:bodyPr>
            <a:normAutofit/>
          </a:bodyPr>
          <a:lstStyle>
            <a:lvl1pPr marL="0" indent="0" defTabSz="576071">
              <a:spcBef>
                <a:spcPts val="500"/>
              </a:spcBef>
              <a:buSzTx/>
              <a:buFontTx/>
              <a:buNone/>
              <a:defRPr sz="1175">
                <a:latin typeface="Montserrat Bold"/>
                <a:ea typeface="Montserrat Bold"/>
                <a:cs typeface="Montserrat Bold"/>
                <a:sym typeface="Montserrat Bold"/>
              </a:defRPr>
            </a:lvl1pPr>
          </a:lstStyle>
          <a:p>
            <a:r>
              <a:t>Überschrift</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6_Titel mit Untertitel und Text">
    <p:bg>
      <p:bgPr>
        <a:solidFill>
          <a:srgbClr val="353631"/>
        </a:solidFill>
        <a:effectLst/>
      </p:bgPr>
    </p:bg>
    <p:spTree>
      <p:nvGrpSpPr>
        <p:cNvPr id="1" name=""/>
        <p:cNvGrpSpPr/>
        <p:nvPr/>
      </p:nvGrpSpPr>
      <p:grpSpPr>
        <a:xfrm>
          <a:off x="0" y="0"/>
          <a:ext cx="0" cy="0"/>
          <a:chOff x="0" y="0"/>
          <a:chExt cx="0" cy="0"/>
        </a:xfrm>
      </p:grpSpPr>
      <p:pic>
        <p:nvPicPr>
          <p:cNvPr id="554" name="Grafik 5" descr="Grafik 5"/>
          <p:cNvPicPr>
            <a:picLocks noChangeAspect="1"/>
          </p:cNvPicPr>
          <p:nvPr/>
        </p:nvPicPr>
        <p:blipFill>
          <a:blip r:embed="rId2"/>
          <a:stretch>
            <a:fillRect/>
          </a:stretch>
        </p:blipFill>
        <p:spPr>
          <a:xfrm>
            <a:off x="209225" y="4662313"/>
            <a:ext cx="1353499" cy="370540"/>
          </a:xfrm>
          <a:prstGeom prst="rect">
            <a:avLst/>
          </a:prstGeom>
          <a:ln w="12700">
            <a:miter lim="400000"/>
          </a:ln>
        </p:spPr>
      </p:pic>
      <p:pic>
        <p:nvPicPr>
          <p:cNvPr id="555" name="Grafik 6" descr="Grafik 6"/>
          <p:cNvPicPr>
            <a:picLocks noChangeAspect="1"/>
          </p:cNvPicPr>
          <p:nvPr/>
        </p:nvPicPr>
        <p:blipFill>
          <a:blip r:embed="rId3"/>
          <a:stretch>
            <a:fillRect/>
          </a:stretch>
        </p:blipFill>
        <p:spPr>
          <a:xfrm rot="326245">
            <a:off x="7900569" y="3503648"/>
            <a:ext cx="2028554" cy="1784916"/>
          </a:xfrm>
          <a:prstGeom prst="rect">
            <a:avLst/>
          </a:prstGeom>
          <a:ln w="12700">
            <a:miter lim="400000"/>
          </a:ln>
        </p:spPr>
      </p:pic>
      <p:pic>
        <p:nvPicPr>
          <p:cNvPr id="556" name="Grafik 4" descr="Grafik 4"/>
          <p:cNvPicPr>
            <a:picLocks noChangeAspect="1"/>
          </p:cNvPicPr>
          <p:nvPr/>
        </p:nvPicPr>
        <p:blipFill>
          <a:blip r:embed="rId4"/>
          <a:stretch>
            <a:fillRect/>
          </a:stretch>
        </p:blipFill>
        <p:spPr>
          <a:xfrm rot="20570819">
            <a:off x="7352772" y="3996566"/>
            <a:ext cx="1059009" cy="925268"/>
          </a:xfrm>
          <a:prstGeom prst="rect">
            <a:avLst/>
          </a:prstGeom>
          <a:ln w="12700">
            <a:miter lim="400000"/>
          </a:ln>
        </p:spPr>
      </p:pic>
      <p:sp>
        <p:nvSpPr>
          <p:cNvPr id="557" name="SEITENTITEL DURCH KLICKEN BEARBEITEN"/>
          <p:cNvSpPr txBox="1">
            <a:spLocks noGrp="1"/>
          </p:cNvSpPr>
          <p:nvPr>
            <p:ph type="title" hasCustomPrompt="1"/>
          </p:nvPr>
        </p:nvSpPr>
        <p:spPr>
          <a:xfrm>
            <a:off x="324001" y="419616"/>
            <a:ext cx="4401662" cy="884251"/>
          </a:xfrm>
          <a:prstGeom prst="rect">
            <a:avLst/>
          </a:prstGeom>
        </p:spPr>
        <p:txBody>
          <a:bodyPr anchor="t">
            <a:normAutofit/>
          </a:bodyPr>
          <a:lstStyle>
            <a:lvl1pPr>
              <a:defRPr sz="2800">
                <a:solidFill>
                  <a:srgbClr val="FFFFFF"/>
                </a:solidFill>
              </a:defRPr>
            </a:lvl1pPr>
          </a:lstStyle>
          <a:p>
            <a:r>
              <a:t>SEITENTITEL DURCH KLICKEN BEARBEITEN</a:t>
            </a:r>
          </a:p>
        </p:txBody>
      </p:sp>
      <p:sp>
        <p:nvSpPr>
          <p:cNvPr id="558" name="Textebene 1…"/>
          <p:cNvSpPr txBox="1">
            <a:spLocks noGrp="1"/>
          </p:cNvSpPr>
          <p:nvPr>
            <p:ph type="body" sz="half" idx="1"/>
          </p:nvPr>
        </p:nvSpPr>
        <p:spPr>
          <a:xfrm>
            <a:off x="323850" y="1851378"/>
            <a:ext cx="4401814" cy="2240846"/>
          </a:xfrm>
          <a:prstGeom prst="rect">
            <a:avLst/>
          </a:prstGeom>
        </p:spPr>
        <p:txBody>
          <a:bodyPr>
            <a:normAutofit/>
          </a:bodyPr>
          <a:lstStyle>
            <a:lvl1pPr indent="-400050">
              <a:lnSpc>
                <a:spcPts val="1800"/>
              </a:lnSpc>
              <a:spcBef>
                <a:spcPts val="600"/>
              </a:spcBef>
              <a:buSzTx/>
              <a:buFontTx/>
              <a:buNone/>
              <a:defRPr>
                <a:solidFill>
                  <a:srgbClr val="FFFFFF"/>
                </a:solidFill>
                <a:latin typeface="+mn-lt"/>
                <a:ea typeface="+mn-ea"/>
                <a:cs typeface="+mn-cs"/>
                <a:sym typeface="Montserrat Regular"/>
              </a:defRPr>
            </a:lvl1pPr>
            <a:lvl2pPr marL="200025" indent="0">
              <a:lnSpc>
                <a:spcPts val="1800"/>
              </a:lnSpc>
              <a:spcBef>
                <a:spcPts val="600"/>
              </a:spcBef>
              <a:buSzTx/>
              <a:buFontTx/>
              <a:buNone/>
              <a:defRPr>
                <a:solidFill>
                  <a:srgbClr val="FFFFFF"/>
                </a:solidFill>
                <a:latin typeface="+mn-lt"/>
                <a:ea typeface="+mn-ea"/>
                <a:cs typeface="+mn-cs"/>
                <a:sym typeface="Montserrat Regular"/>
              </a:defRPr>
            </a:lvl2pPr>
            <a:lvl3pPr marL="200025" indent="207168">
              <a:lnSpc>
                <a:spcPts val="1800"/>
              </a:lnSpc>
              <a:spcBef>
                <a:spcPts val="600"/>
              </a:spcBef>
              <a:buSzTx/>
              <a:buFontTx/>
              <a:buNone/>
              <a:defRPr>
                <a:solidFill>
                  <a:srgbClr val="FFFFFF"/>
                </a:solidFill>
                <a:latin typeface="+mn-lt"/>
                <a:ea typeface="+mn-ea"/>
                <a:cs typeface="+mn-cs"/>
                <a:sym typeface="Montserrat Regular"/>
              </a:defRPr>
            </a:lvl3pPr>
            <a:lvl4pPr marL="200025" indent="407193">
              <a:lnSpc>
                <a:spcPts val="1800"/>
              </a:lnSpc>
              <a:spcBef>
                <a:spcPts val="600"/>
              </a:spcBef>
              <a:buSzTx/>
              <a:buFontTx/>
              <a:buNone/>
              <a:defRPr>
                <a:solidFill>
                  <a:srgbClr val="FFFFFF"/>
                </a:solidFill>
                <a:latin typeface="+mn-lt"/>
                <a:ea typeface="+mn-ea"/>
                <a:cs typeface="+mn-cs"/>
                <a:sym typeface="Montserrat Regular"/>
              </a:defRPr>
            </a:lvl4pPr>
            <a:lvl5pPr marL="200025" indent="607219">
              <a:lnSpc>
                <a:spcPts val="1800"/>
              </a:lnSpc>
              <a:spcBef>
                <a:spcPts val="600"/>
              </a:spcBef>
              <a:buSzTx/>
              <a:buFontTx/>
              <a:buNone/>
              <a:defRPr>
                <a:solidFill>
                  <a:srgbClr val="FFFFFF"/>
                </a:solidFill>
                <a:latin typeface="+mn-lt"/>
                <a:ea typeface="+mn-ea"/>
                <a:cs typeface="+mn-cs"/>
                <a:sym typeface="Montserrat Regular"/>
              </a:defRPr>
            </a:lvl5pPr>
          </a:lstStyle>
          <a:p>
            <a:r>
              <a:t>Textebene 1</a:t>
            </a:r>
          </a:p>
          <a:p>
            <a:pPr lvl="1"/>
            <a:r>
              <a:t>Textebene 2</a:t>
            </a:r>
          </a:p>
          <a:p>
            <a:pPr lvl="2"/>
            <a:r>
              <a:t>Textebene 3</a:t>
            </a:r>
          </a:p>
          <a:p>
            <a:pPr lvl="3"/>
            <a:r>
              <a:t>Textebene 4</a:t>
            </a:r>
          </a:p>
          <a:p>
            <a:pPr lvl="4"/>
            <a:r>
              <a:t>Textebene 5</a:t>
            </a:r>
          </a:p>
        </p:txBody>
      </p:sp>
      <p:sp>
        <p:nvSpPr>
          <p:cNvPr id="559" name="Untertitel 2"/>
          <p:cNvSpPr>
            <a:spLocks noGrp="1"/>
          </p:cNvSpPr>
          <p:nvPr>
            <p:ph type="body" sz="quarter" idx="21" hasCustomPrompt="1"/>
          </p:nvPr>
        </p:nvSpPr>
        <p:spPr>
          <a:xfrm>
            <a:off x="323849" y="1449302"/>
            <a:ext cx="4401815" cy="256642"/>
          </a:xfrm>
          <a:prstGeom prst="rect">
            <a:avLst/>
          </a:prstGeom>
        </p:spPr>
        <p:txBody>
          <a:bodyPr>
            <a:normAutofit/>
          </a:bodyPr>
          <a:lstStyle>
            <a:lvl1pPr marL="0" indent="0">
              <a:buSzTx/>
              <a:buFontTx/>
              <a:buNone/>
              <a:defRPr sz="1700">
                <a:solidFill>
                  <a:srgbClr val="FFFFFF"/>
                </a:solidFill>
                <a:latin typeface="Montserrat Bold"/>
                <a:ea typeface="Montserrat Bold"/>
                <a:cs typeface="Montserrat Bold"/>
                <a:sym typeface="Montserrat Bold"/>
              </a:defRPr>
            </a:lvl1pPr>
          </a:lstStyle>
          <a:p>
            <a:r>
              <a:t>Untertitel</a:t>
            </a:r>
          </a:p>
        </p:txBody>
      </p:sp>
      <p:sp>
        <p:nvSpPr>
          <p:cNvPr id="560" name="Bildplatzhalter 8"/>
          <p:cNvSpPr>
            <a:spLocks noGrp="1"/>
          </p:cNvSpPr>
          <p:nvPr>
            <p:ph type="pic" sz="half" idx="22"/>
          </p:nvPr>
        </p:nvSpPr>
        <p:spPr>
          <a:xfrm>
            <a:off x="5085643" y="419100"/>
            <a:ext cx="3648285" cy="3673124"/>
          </a:xfrm>
          <a:prstGeom prst="rect">
            <a:avLst/>
          </a:prstGeom>
        </p:spPr>
        <p:txBody>
          <a:bodyPr lIns="91439" tIns="45719" rIns="91439" bIns="45719"/>
          <a:lstStyle/>
          <a:p>
            <a:endParaRPr/>
          </a:p>
        </p:txBody>
      </p:sp>
      <p:sp>
        <p:nvSpPr>
          <p:cNvPr id="561" name="Foliennummer"/>
          <p:cNvSpPr txBox="1">
            <a:spLocks noGrp="1"/>
          </p:cNvSpPr>
          <p:nvPr>
            <p:ph type="sldNum" sz="quarter" idx="2"/>
          </p:nvPr>
        </p:nvSpPr>
        <p:spPr>
          <a:prstGeom prst="rect">
            <a:avLst/>
          </a:prstGeom>
        </p:spPr>
        <p:txBody>
          <a:bodyPr/>
          <a:lstStyle>
            <a:lvl1pPr>
              <a:defRPr>
                <a:solidFill>
                  <a:srgbClr val="343631"/>
                </a:solidFill>
                <a:latin typeface="Calibri Light"/>
                <a:ea typeface="Calibri Light"/>
                <a:cs typeface="Calibri Light"/>
                <a:sym typeface="Calibri Light"/>
              </a:defRPr>
            </a:lvl1pPr>
          </a:lstStyle>
          <a:p>
            <a:fld id="{86CB4B4D-7CA3-9044-876B-883B54F8677D}" type="slidenum">
              <a:t>‹#›</a:t>
            </a:fld>
            <a:endParaRPr/>
          </a:p>
        </p:txBody>
      </p:sp>
    </p:spTree>
    <p:extLst>
      <p:ext uri="{BB962C8B-B14F-4D97-AF65-F5344CB8AC3E}">
        <p14:creationId xmlns:p14="http://schemas.microsoft.com/office/powerpoint/2010/main" val="145939499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Titel Gloss &amp; Bloom">
    <p:spTree>
      <p:nvGrpSpPr>
        <p:cNvPr id="1" name=""/>
        <p:cNvGrpSpPr/>
        <p:nvPr/>
      </p:nvGrpSpPr>
      <p:grpSpPr>
        <a:xfrm>
          <a:off x="0" y="0"/>
          <a:ext cx="0" cy="0"/>
          <a:chOff x="0" y="0"/>
          <a:chExt cx="0" cy="0"/>
        </a:xfrm>
      </p:grpSpPr>
      <p:sp>
        <p:nvSpPr>
          <p:cNvPr id="4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4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48" name="Titeltext"/>
          <p:cNvSpPr txBox="1">
            <a:spLocks noGrp="1"/>
          </p:cNvSpPr>
          <p:nvPr>
            <p:ph type="title"/>
          </p:nvPr>
        </p:nvSpPr>
        <p:spPr>
          <a:xfrm>
            <a:off x="323850" y="637120"/>
            <a:ext cx="8496002" cy="1790701"/>
          </a:xfrm>
          <a:prstGeom prst="rect">
            <a:avLst/>
          </a:prstGeom>
        </p:spPr>
        <p:txBody>
          <a:bodyPr anchor="b">
            <a:normAutofit/>
          </a:bodyPr>
          <a:lstStyle>
            <a:lvl1pPr algn="ctr">
              <a:lnSpc>
                <a:spcPct val="125000"/>
              </a:lnSpc>
              <a:defRPr sz="4500">
                <a:latin typeface="Gloss And Bloom"/>
                <a:ea typeface="Gloss And Bloom"/>
                <a:cs typeface="Gloss And Bloom"/>
                <a:sym typeface="Gloss And Bloom"/>
              </a:defRPr>
            </a:lvl1pPr>
          </a:lstStyle>
          <a:p>
            <a:r>
              <a:t>Titeltext</a:t>
            </a:r>
          </a:p>
        </p:txBody>
      </p:sp>
      <p:sp>
        <p:nvSpPr>
          <p:cNvPr id="49" name="Textebene 1…"/>
          <p:cNvSpPr txBox="1">
            <a:spLocks noGrp="1"/>
          </p:cNvSpPr>
          <p:nvPr>
            <p:ph type="body" sz="half" idx="1" hasCustomPrompt="1"/>
          </p:nvPr>
        </p:nvSpPr>
        <p:spPr>
          <a:xfrm>
            <a:off x="323850" y="2897471"/>
            <a:ext cx="8496002" cy="1241822"/>
          </a:xfrm>
          <a:prstGeom prst="rect">
            <a:avLst/>
          </a:prstGeom>
        </p:spPr>
        <p:txBody>
          <a:bodyPr>
            <a:normAutofit/>
          </a:bodyPr>
          <a:lstStyle>
            <a:lvl1pPr marL="0" indent="0" algn="ctr">
              <a:buSzTx/>
              <a:buFontTx/>
              <a:buNone/>
              <a:defRPr sz="1700"/>
            </a:lvl1pPr>
            <a:lvl2pPr marL="0" indent="342900" algn="ctr">
              <a:buSzTx/>
              <a:buFontTx/>
              <a:buNone/>
              <a:defRPr sz="1700"/>
            </a:lvl2pPr>
            <a:lvl3pPr marL="0" indent="685800" algn="ctr">
              <a:buSzTx/>
              <a:buFontTx/>
              <a:buNone/>
              <a:defRPr sz="1700"/>
            </a:lvl3pPr>
            <a:lvl4pPr marL="0" indent="1028700" algn="ctr">
              <a:buSzTx/>
              <a:buFontTx/>
              <a:buNone/>
              <a:defRPr sz="1700"/>
            </a:lvl4pPr>
            <a:lvl5pPr marL="0" indent="1371600" algn="ctr">
              <a:buSzTx/>
              <a:buFontTx/>
              <a:buNone/>
              <a:defRPr sz="1700"/>
            </a:lvl5pPr>
          </a:lstStyle>
          <a:p>
            <a:r>
              <a:t>MASTER-UNTERTITELFORMAT BEARBEITEN</a:t>
            </a:r>
          </a:p>
          <a:p>
            <a:pPr lvl="1"/>
            <a:endParaRPr/>
          </a:p>
          <a:p>
            <a:pPr lvl="2"/>
            <a:endParaRPr/>
          </a:p>
          <a:p>
            <a:pPr lvl="3"/>
            <a:endParaRPr/>
          </a:p>
          <a:p>
            <a:pPr lvl="4"/>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itel Montserrat">
    <p:spTree>
      <p:nvGrpSpPr>
        <p:cNvPr id="1" name=""/>
        <p:cNvGrpSpPr/>
        <p:nvPr/>
      </p:nvGrpSpPr>
      <p:grpSpPr>
        <a:xfrm>
          <a:off x="0" y="0"/>
          <a:ext cx="0" cy="0"/>
          <a:chOff x="0" y="0"/>
          <a:chExt cx="0" cy="0"/>
        </a:xfrm>
      </p:grpSpPr>
      <p:sp>
        <p:nvSpPr>
          <p:cNvPr id="5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5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58" name="Titel"/>
          <p:cNvSpPr txBox="1">
            <a:spLocks noGrp="1"/>
          </p:cNvSpPr>
          <p:nvPr>
            <p:ph type="title" hasCustomPrompt="1"/>
          </p:nvPr>
        </p:nvSpPr>
        <p:spPr>
          <a:xfrm>
            <a:off x="2111828" y="1568450"/>
            <a:ext cx="6708172" cy="749300"/>
          </a:xfrm>
          <a:prstGeom prst="rect">
            <a:avLst/>
          </a:prstGeom>
        </p:spPr>
        <p:txBody>
          <a:bodyPr>
            <a:normAutofit/>
          </a:bodyPr>
          <a:lstStyle>
            <a:lvl1pPr>
              <a:defRPr sz="6600">
                <a:solidFill>
                  <a:srgbClr val="282824"/>
                </a:solidFill>
              </a:defRPr>
            </a:lvl1pPr>
          </a:lstStyle>
          <a:p>
            <a:r>
              <a:t>Titel</a:t>
            </a:r>
          </a:p>
        </p:txBody>
      </p:sp>
      <p:sp>
        <p:nvSpPr>
          <p:cNvPr id="59" name="Textebene 1…"/>
          <p:cNvSpPr txBox="1">
            <a:spLocks noGrp="1"/>
          </p:cNvSpPr>
          <p:nvPr>
            <p:ph type="body" sz="quarter" idx="1" hasCustomPrompt="1"/>
          </p:nvPr>
        </p:nvSpPr>
        <p:spPr>
          <a:xfrm>
            <a:off x="2113495" y="2559399"/>
            <a:ext cx="6714991" cy="306714"/>
          </a:xfrm>
          <a:prstGeom prst="rect">
            <a:avLst/>
          </a:prstGeom>
        </p:spPr>
        <p:txBody>
          <a:bodyPr>
            <a:normAutofit/>
          </a:bodyPr>
          <a:lstStyle>
            <a:lvl1pPr marL="0" indent="0">
              <a:buSzTx/>
              <a:buFontTx/>
              <a:buNone/>
              <a:defRPr sz="1700"/>
            </a:lvl1pPr>
            <a:lvl2pPr marL="0" indent="200025">
              <a:buSzTx/>
              <a:buFontTx/>
              <a:buNone/>
              <a:defRPr sz="1700"/>
            </a:lvl2pPr>
            <a:lvl3pPr marL="0" indent="407193">
              <a:buSzTx/>
              <a:buFontTx/>
              <a:buNone/>
              <a:defRPr sz="1700"/>
            </a:lvl3pPr>
            <a:lvl4pPr marL="0" indent="607218">
              <a:buSzTx/>
              <a:buFontTx/>
              <a:buNone/>
              <a:defRPr sz="1700"/>
            </a:lvl4pPr>
            <a:lvl5pPr marL="0" indent="807243">
              <a:buSzTx/>
              <a:buFontTx/>
              <a:buNone/>
              <a:defRPr sz="1700"/>
            </a:lvl5pPr>
          </a:lstStyle>
          <a:p>
            <a:r>
              <a:t>UNTERTITEL</a:t>
            </a:r>
          </a:p>
          <a:p>
            <a:pPr lvl="1"/>
            <a:endParaRPr/>
          </a:p>
          <a:p>
            <a:pPr lvl="2"/>
            <a:endParaRPr/>
          </a:p>
          <a:p>
            <a:pPr lvl="3"/>
            <a:endParaRPr/>
          </a:p>
          <a:p>
            <a:pPr lvl="4"/>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gegl. Inhalte Titel U-Titel">
    <p:spTree>
      <p:nvGrpSpPr>
        <p:cNvPr id="1" name=""/>
        <p:cNvGrpSpPr/>
        <p:nvPr/>
      </p:nvGrpSpPr>
      <p:grpSpPr>
        <a:xfrm>
          <a:off x="0" y="0"/>
          <a:ext cx="0" cy="0"/>
          <a:chOff x="0" y="0"/>
          <a:chExt cx="0" cy="0"/>
        </a:xfrm>
      </p:grpSpPr>
      <p:sp>
        <p:nvSpPr>
          <p:cNvPr id="66"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67"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68"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cap="all">
                <a:solidFill>
                  <a:srgbClr val="282824"/>
                </a:solidFill>
              </a:defRPr>
            </a:lvl1pPr>
          </a:lstStyle>
          <a:p>
            <a:r>
              <a:t>Seitentitel durch Klicken bearbeiten</a:t>
            </a:r>
          </a:p>
        </p:txBody>
      </p:sp>
      <p:sp>
        <p:nvSpPr>
          <p:cNvPr id="69" name="Textebene 1…"/>
          <p:cNvSpPr txBox="1">
            <a:spLocks noGrp="1"/>
          </p:cNvSpPr>
          <p:nvPr>
            <p:ph type="body" idx="1"/>
          </p:nvPr>
        </p:nvSpPr>
        <p:spPr>
          <a:xfrm>
            <a:off x="323999" y="1267907"/>
            <a:ext cx="8496001" cy="2988180"/>
          </a:xfrm>
          <a:prstGeom prst="rect">
            <a:avLst/>
          </a:prstGeom>
        </p:spPr>
        <p:txBody>
          <a:bodyPr>
            <a:normAutofit/>
          </a:bodyPr>
          <a:lstStyle>
            <a:lvl1pPr indent="-400050">
              <a:lnSpc>
                <a:spcPts val="1800"/>
              </a:lnSpc>
              <a:spcBef>
                <a:spcPts val="6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70" name="Rechteck"/>
          <p:cNvSpPr txBox="1">
            <a:spLocks noGrp="1"/>
          </p:cNvSpPr>
          <p:nvPr>
            <p:ph type="body" sz="quarter" idx="21"/>
          </p:nvPr>
        </p:nvSpPr>
        <p:spPr>
          <a:xfrm>
            <a:off x="334970" y="694972"/>
            <a:ext cx="8474060" cy="324001"/>
          </a:xfrm>
          <a:prstGeom prst="rect">
            <a:avLst/>
          </a:prstGeom>
        </p:spPr>
        <p:txBody>
          <a:bodyPr>
            <a:normAutofit/>
          </a:bodyPr>
          <a:lstStyle/>
          <a:p>
            <a:pPr indent="-400050">
              <a:lnSpc>
                <a:spcPts val="1800"/>
              </a:lnSpc>
              <a:spcBef>
                <a:spcPts val="600"/>
              </a:spcBef>
              <a:buSzTx/>
              <a:buFontTx/>
              <a:buNone/>
              <a:defRPr>
                <a:latin typeface="Montserrat Light Italic"/>
                <a:ea typeface="Montserrat Light Italic"/>
                <a:cs typeface="Montserrat Light Italic"/>
                <a:sym typeface="Montserrat Light Italic"/>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e mit Titel Kopie">
    <p:spTree>
      <p:nvGrpSpPr>
        <p:cNvPr id="1" name=""/>
        <p:cNvGrpSpPr/>
        <p:nvPr/>
      </p:nvGrpSpPr>
      <p:grpSpPr>
        <a:xfrm>
          <a:off x="0" y="0"/>
          <a:ext cx="0" cy="0"/>
          <a:chOff x="0" y="0"/>
          <a:chExt cx="0" cy="0"/>
        </a:xfrm>
      </p:grpSpPr>
      <p:sp>
        <p:nvSpPr>
          <p:cNvPr id="7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7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7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80" name="Textebene 1…"/>
          <p:cNvSpPr txBox="1">
            <a:spLocks noGrp="1"/>
          </p:cNvSpPr>
          <p:nvPr>
            <p:ph type="body" idx="1"/>
          </p:nvPr>
        </p:nvSpPr>
        <p:spPr>
          <a:xfrm>
            <a:off x="323999" y="900221"/>
            <a:ext cx="8496001" cy="3355866"/>
          </a:xfrm>
          <a:prstGeom prst="rect">
            <a:avLst/>
          </a:prstGeom>
        </p:spPr>
        <p:txBody>
          <a:bodyPr>
            <a:normAutofit/>
          </a:bodyPr>
          <a:lstStyle>
            <a:lvl1pPr indent="-400050">
              <a:lnSpc>
                <a:spcPts val="1800"/>
              </a:lnSpc>
              <a:spcBef>
                <a:spcPts val="10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_Titel und Text Kopie">
    <p:spTree>
      <p:nvGrpSpPr>
        <p:cNvPr id="1" name=""/>
        <p:cNvGrpSpPr/>
        <p:nvPr/>
      </p:nvGrpSpPr>
      <p:grpSpPr>
        <a:xfrm>
          <a:off x="0" y="0"/>
          <a:ext cx="0" cy="0"/>
          <a:chOff x="0" y="0"/>
          <a:chExt cx="0" cy="0"/>
        </a:xfrm>
      </p:grpSpPr>
      <p:sp>
        <p:nvSpPr>
          <p:cNvPr id="87" name="Foliennummer"/>
          <p:cNvSpPr txBox="1">
            <a:spLocks noGrp="1"/>
          </p:cNvSpPr>
          <p:nvPr>
            <p:ph type="sldNum" sz="quarter" idx="2"/>
          </p:nvPr>
        </p:nvSpPr>
        <p:spPr>
          <a:xfrm>
            <a:off x="8692999" y="4783185"/>
            <a:ext cx="127001" cy="127001"/>
          </a:xfrm>
          <a:prstGeom prst="rect">
            <a:avLst/>
          </a:prstGeom>
        </p:spPr>
        <p:txBody>
          <a:bodyPr lIns="0" tIns="0" rIns="0" bIns="0"/>
          <a:lstStyle>
            <a:lvl1pPr>
              <a:defRPr sz="800">
                <a:solidFill>
                  <a:srgbClr val="282925"/>
                </a:solidFill>
                <a:latin typeface="Montserrat Light"/>
                <a:ea typeface="Montserrat Light"/>
                <a:cs typeface="Montserrat Light"/>
                <a:sym typeface="Montserrat Light"/>
              </a:defRPr>
            </a:lvl1pPr>
          </a:lstStyle>
          <a:p>
            <a:fld id="{86CB4B4D-7CA3-9044-876B-883B54F8677D}" type="slidenum">
              <a:t>‹#›</a:t>
            </a:fld>
            <a:endParaRPr/>
          </a:p>
        </p:txBody>
      </p:sp>
      <p:pic>
        <p:nvPicPr>
          <p:cNvPr id="88" name="Grafik 3" descr="Grafik 3"/>
          <p:cNvPicPr>
            <a:picLocks noChangeAspect="1"/>
          </p:cNvPicPr>
          <p:nvPr/>
        </p:nvPicPr>
        <p:blipFill>
          <a:blip r:embed="rId2"/>
          <a:stretch>
            <a:fillRect/>
          </a:stretch>
        </p:blipFill>
        <p:spPr>
          <a:xfrm>
            <a:off x="325888" y="4505021"/>
            <a:ext cx="727966" cy="417907"/>
          </a:xfrm>
          <a:prstGeom prst="rect">
            <a:avLst/>
          </a:prstGeom>
          <a:ln w="12700">
            <a:miter lim="400000"/>
          </a:ln>
        </p:spPr>
      </p:pic>
      <p:sp>
        <p:nvSpPr>
          <p:cNvPr id="89" name="Seitentitel durch Klicken bearbeiten"/>
          <p:cNvSpPr txBox="1">
            <a:spLocks noGrp="1"/>
          </p:cNvSpPr>
          <p:nvPr>
            <p:ph type="title" hasCustomPrompt="1"/>
          </p:nvPr>
        </p:nvSpPr>
        <p:spPr>
          <a:xfrm>
            <a:off x="323999" y="323999"/>
            <a:ext cx="8495853" cy="324001"/>
          </a:xfrm>
          <a:prstGeom prst="rect">
            <a:avLst/>
          </a:prstGeom>
        </p:spPr>
        <p:txBody>
          <a:bodyPr>
            <a:normAutofit/>
          </a:bodyPr>
          <a:lstStyle>
            <a:lvl1pPr>
              <a:defRPr>
                <a:solidFill>
                  <a:srgbClr val="282824"/>
                </a:solidFill>
              </a:defRPr>
            </a:lvl1pPr>
          </a:lstStyle>
          <a:p>
            <a:r>
              <a:t>Seitentitel durch Klicken bearbeiten</a:t>
            </a:r>
          </a:p>
        </p:txBody>
      </p:sp>
      <p:sp>
        <p:nvSpPr>
          <p:cNvPr id="90" name="Textebene 1…"/>
          <p:cNvSpPr>
            <a:spLocks noGrp="1"/>
          </p:cNvSpPr>
          <p:nvPr>
            <p:ph type="body" idx="1"/>
          </p:nvPr>
        </p:nvSpPr>
        <p:spPr>
          <a:xfrm>
            <a:off x="323999" y="900221"/>
            <a:ext cx="8496001" cy="33558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139" y="0"/>
                </a:lnTo>
                <a:lnTo>
                  <a:pt x="12779" y="7136"/>
                </a:lnTo>
                <a:lnTo>
                  <a:pt x="14878" y="16526"/>
                </a:lnTo>
                <a:lnTo>
                  <a:pt x="21600" y="16614"/>
                </a:lnTo>
                <a:lnTo>
                  <a:pt x="21600" y="21600"/>
                </a:lnTo>
                <a:lnTo>
                  <a:pt x="0" y="21600"/>
                </a:lnTo>
                <a:lnTo>
                  <a:pt x="0" y="0"/>
                </a:lnTo>
                <a:close/>
              </a:path>
            </a:pathLst>
          </a:custGeom>
        </p:spPr>
        <p:txBody>
          <a:bodyPr>
            <a:normAutofit/>
          </a:bodyPr>
          <a:lstStyle>
            <a:lvl1pPr indent="-400050">
              <a:lnSpc>
                <a:spcPts val="1800"/>
              </a:lnSpc>
              <a:spcBef>
                <a:spcPts val="600"/>
              </a:spcBef>
              <a:buSzTx/>
              <a:buFontTx/>
              <a:buNone/>
              <a:defRPr sz="1600">
                <a:latin typeface="+mn-lt"/>
                <a:ea typeface="+mn-ea"/>
                <a:cs typeface="+mn-cs"/>
                <a:sym typeface="Montserrat Regular"/>
              </a:defRPr>
            </a:lvl1pPr>
            <a:lvl2pPr marL="541421" indent="-160421">
              <a:lnSpc>
                <a:spcPts val="1800"/>
              </a:lnSpc>
              <a:spcBef>
                <a:spcPts val="600"/>
              </a:spcBef>
              <a:buFontTx/>
            </a:lvl2pPr>
            <a:lvl3pPr marL="922421" indent="-160421">
              <a:lnSpc>
                <a:spcPts val="1800"/>
              </a:lnSpc>
              <a:spcBef>
                <a:spcPts val="600"/>
              </a:spcBef>
              <a:buFontTx/>
              <a:buChar char="-"/>
              <a:defRPr sz="1300">
                <a:latin typeface="Montserrat Light Italic"/>
                <a:ea typeface="Montserrat Light Italic"/>
                <a:cs typeface="Montserrat Light Italic"/>
                <a:sym typeface="Montserrat Light Italic"/>
              </a:defRPr>
            </a:lvl3pPr>
            <a:lvl4pPr marL="200025" indent="407193">
              <a:lnSpc>
                <a:spcPts val="1800"/>
              </a:lnSpc>
              <a:spcBef>
                <a:spcPts val="600"/>
              </a:spcBef>
              <a:buSzTx/>
              <a:buFontTx/>
              <a:buNone/>
            </a:lvl4pPr>
            <a:lvl5pPr marL="200025" indent="607219">
              <a:lnSpc>
                <a:spcPts val="1800"/>
              </a:lnSpc>
              <a:spcBef>
                <a:spcPts val="600"/>
              </a:spcBef>
              <a:buSzTx/>
              <a:buFontTx/>
              <a:buNone/>
            </a:lvl5pPr>
          </a:lstStyle>
          <a:p>
            <a:r>
              <a:t>Textebene 1</a:t>
            </a:r>
          </a:p>
          <a:p>
            <a:pPr lvl="1"/>
            <a:r>
              <a:t>Textebene 2</a:t>
            </a:r>
          </a:p>
          <a:p>
            <a:pPr lvl="2"/>
            <a:r>
              <a:t>Textebene 3</a:t>
            </a:r>
          </a:p>
          <a:p>
            <a:pPr lvl="3"/>
            <a:r>
              <a:t>Textebene 4</a:t>
            </a:r>
          </a:p>
          <a:p>
            <a:pPr lvl="4"/>
            <a:r>
              <a:t>Textebene 5</a:t>
            </a:r>
          </a:p>
        </p:txBody>
      </p:sp>
      <p:sp>
        <p:nvSpPr>
          <p:cNvPr id="91" name="Bildplatzhalter 10"/>
          <p:cNvSpPr>
            <a:spLocks noGrp="1"/>
          </p:cNvSpPr>
          <p:nvPr>
            <p:ph type="pic" sz="quarter" idx="21"/>
          </p:nvPr>
        </p:nvSpPr>
        <p:spPr>
          <a:xfrm>
            <a:off x="5684668" y="708514"/>
            <a:ext cx="2979796" cy="2603643"/>
          </a:xfrm>
          <a:prstGeom prst="rect">
            <a:avLst/>
          </a:prstGeom>
        </p:spPr>
        <p:txBody>
          <a:bodyPr lIns="91439" tIns="45719" rIns="91439" bIns="45719"/>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1EC"/>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r>
              <a:t>Titeltext</a:t>
            </a:r>
          </a:p>
        </p:txBody>
      </p:sp>
      <p:sp>
        <p:nvSpPr>
          <p:cNvPr id="3" name="Textebene 1…"/>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p:transition spd="med"/>
  <p:txStyles>
    <p:titleStyle>
      <a:lvl1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1pPr>
      <a:lvl2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2pPr>
      <a:lvl3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3pPr>
      <a:lvl4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4pPr>
      <a:lvl5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5pPr>
      <a:lvl6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6pPr>
      <a:lvl7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7pPr>
      <a:lvl8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8pPr>
      <a:lvl9pPr marL="0" marR="0" indent="0" algn="l" defTabSz="685800" rtl="0" latinLnBrk="0">
        <a:lnSpc>
          <a:spcPct val="90000"/>
        </a:lnSpc>
        <a:spcBef>
          <a:spcPts val="0"/>
        </a:spcBef>
        <a:spcAft>
          <a:spcPts val="0"/>
        </a:spcAft>
        <a:buClrTx/>
        <a:buSzTx/>
        <a:buFontTx/>
        <a:buNone/>
        <a:tabLst/>
        <a:defRPr sz="2400" b="0" i="0" u="none" strike="noStrike" cap="none" spc="0" baseline="0">
          <a:solidFill>
            <a:srgbClr val="282925"/>
          </a:solidFill>
          <a:uFillTx/>
          <a:latin typeface="Montserrat Bold"/>
          <a:ea typeface="Montserrat Bold"/>
          <a:cs typeface="Montserrat Bold"/>
          <a:sym typeface="Montserrat Bold"/>
        </a:defRPr>
      </a:lvl9pPr>
    </p:titleStyle>
    <p:bodyStyle>
      <a:lvl1pPr marL="200025"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1pPr>
      <a:lvl2pPr marL="407193" marR="0" indent="-20716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2pPr>
      <a:lvl3pPr marL="607218"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3pPr>
      <a:lvl4pPr marL="807243"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4pPr>
      <a:lvl5pPr marL="1007269" marR="0" indent="-200025"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5pPr>
      <a:lvl6pPr marL="18991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6pPr>
      <a:lvl7pPr marL="22420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7pPr>
      <a:lvl8pPr marL="25849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8pPr>
      <a:lvl9pPr marL="2927838" marR="0" indent="-184638" algn="l" defTabSz="685800" rtl="0" latinLnBrk="0">
        <a:lnSpc>
          <a:spcPct val="90000"/>
        </a:lnSpc>
        <a:spcBef>
          <a:spcPts val="700"/>
        </a:spcBef>
        <a:spcAft>
          <a:spcPts val="0"/>
        </a:spcAft>
        <a:buClrTx/>
        <a:buSzPct val="100000"/>
        <a:buFont typeface="Arial"/>
        <a:buChar char="•"/>
        <a:tabLst/>
        <a:defRPr sz="1400" b="0" i="0" u="none" strike="noStrike" cap="none" spc="0" baseline="0">
          <a:solidFill>
            <a:srgbClr val="282925"/>
          </a:solidFill>
          <a:uFillTx/>
          <a:latin typeface="Montserrat Light"/>
          <a:ea typeface="Montserrat Light"/>
          <a:cs typeface="Montserrat Light"/>
          <a:sym typeface="Montserrat Light"/>
        </a:defRPr>
      </a:lvl9pPr>
    </p:bodyStyle>
    <p:otherStyle>
      <a:lvl1pPr marL="0" marR="0" indent="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0.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javascript:linkTo_UnCryptMailto(%27ocknvq%2CmlujknhgBuyfge0fg%27);" TargetMode="External"/><Relationship Id="rId2" Type="http://schemas.openxmlformats.org/officeDocument/2006/relationships/image" Target="../media/image27.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8.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traight Connector 15"/>
          <p:cNvSpPr/>
          <p:nvPr/>
        </p:nvSpPr>
        <p:spPr>
          <a:xfrm>
            <a:off x="714375" y="2573190"/>
            <a:ext cx="1351389" cy="1"/>
          </a:xfrm>
          <a:prstGeom prst="line">
            <a:avLst/>
          </a:prstGeom>
          <a:ln w="3175">
            <a:solidFill>
              <a:srgbClr val="000000">
                <a:alpha val="20000"/>
              </a:srgbClr>
            </a:solidFill>
            <a:miter/>
          </a:ln>
        </p:spPr>
        <p:txBody>
          <a:bodyPr lIns="34289" tIns="34289" rIns="34289" bIns="34289"/>
          <a:lstStyle/>
          <a:p>
            <a:pPr>
              <a:defRPr sz="1200">
                <a:solidFill>
                  <a:srgbClr val="000000"/>
                </a:solidFill>
                <a:latin typeface="Montserrat Light"/>
                <a:ea typeface="Montserrat Light"/>
                <a:cs typeface="Montserrat Light"/>
                <a:sym typeface="Montserrat Light"/>
              </a:defRPr>
            </a:pPr>
            <a:endParaRPr/>
          </a:p>
        </p:txBody>
      </p:sp>
      <p:pic>
        <p:nvPicPr>
          <p:cNvPr id="536" name="Grafik 5" descr="Grafik 5"/>
          <p:cNvPicPr>
            <a:picLocks noChangeAspect="1"/>
          </p:cNvPicPr>
          <p:nvPr/>
        </p:nvPicPr>
        <p:blipFill>
          <a:blip r:embed="rId3"/>
          <a:srcRect l="23022" t="9091" r="12340"/>
          <a:stretch>
            <a:fillRect/>
          </a:stretch>
        </p:blipFill>
        <p:spPr>
          <a:xfrm>
            <a:off x="2642616" y="7"/>
            <a:ext cx="6501384" cy="5143493"/>
          </a:xfrm>
          <a:prstGeom prst="rect">
            <a:avLst/>
          </a:prstGeom>
          <a:ln w="12700">
            <a:miter lim="400000"/>
          </a:ln>
        </p:spPr>
      </p:pic>
      <p:sp>
        <p:nvSpPr>
          <p:cNvPr id="537" name="Rectangle 12"/>
          <p:cNvSpPr/>
          <p:nvPr/>
        </p:nvSpPr>
        <p:spPr>
          <a:xfrm>
            <a:off x="2" y="0"/>
            <a:ext cx="7004405" cy="5143500"/>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38" name="Kinder- &amp;…"/>
          <p:cNvSpPr txBox="1"/>
          <p:nvPr/>
        </p:nvSpPr>
        <p:spPr>
          <a:xfrm>
            <a:off x="512294" y="1631697"/>
            <a:ext cx="3684549" cy="1880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404621">
              <a:lnSpc>
                <a:spcPct val="90000"/>
              </a:lnSpc>
              <a:defRPr sz="3893">
                <a:solidFill>
                  <a:srgbClr val="FFFFFF"/>
                </a:solidFill>
                <a:latin typeface="Montserrat Bold"/>
                <a:ea typeface="Montserrat Bold"/>
                <a:cs typeface="Montserrat Bold"/>
                <a:sym typeface="Montserrat Bold"/>
              </a:defRPr>
            </a:pPr>
            <a:r>
              <a:t>Kinder- &amp;</a:t>
            </a:r>
          </a:p>
          <a:p>
            <a:pPr defTabSz="404621">
              <a:lnSpc>
                <a:spcPct val="90000"/>
              </a:lnSpc>
              <a:defRPr sz="3893">
                <a:solidFill>
                  <a:srgbClr val="FFFFFF"/>
                </a:solidFill>
                <a:latin typeface="Montserrat Bold"/>
                <a:ea typeface="Montserrat Bold"/>
                <a:cs typeface="Montserrat Bold"/>
                <a:sym typeface="Montserrat Bold"/>
              </a:defRPr>
            </a:pPr>
            <a:r>
              <a:t>Jugendschutz</a:t>
            </a:r>
          </a:p>
          <a:p>
            <a:pPr defTabSz="404621">
              <a:lnSpc>
                <a:spcPct val="90000"/>
              </a:lnSpc>
              <a:defRPr sz="3893">
                <a:solidFill>
                  <a:srgbClr val="FFFFFF"/>
                </a:solidFill>
                <a:latin typeface="Montserrat Bold"/>
                <a:ea typeface="Montserrat Bold"/>
                <a:cs typeface="Montserrat Bold"/>
                <a:sym typeface="Montserrat Bold"/>
              </a:defRPr>
            </a:pPr>
            <a:r>
              <a:t>Schulung</a:t>
            </a:r>
          </a:p>
        </p:txBody>
      </p:sp>
      <p:sp>
        <p:nvSpPr>
          <p:cNvPr id="539" name="EC Wilferdingen"/>
          <p:cNvSpPr txBox="1"/>
          <p:nvPr/>
        </p:nvSpPr>
        <p:spPr>
          <a:xfrm>
            <a:off x="512294" y="3485897"/>
            <a:ext cx="4213728" cy="1880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ct val="90000"/>
              </a:lnSpc>
              <a:spcBef>
                <a:spcPts val="700"/>
              </a:spcBef>
              <a:defRPr sz="1700">
                <a:solidFill>
                  <a:srgbClr val="FFFFFF"/>
                </a:solidFill>
                <a:latin typeface="Montserrat Light"/>
                <a:ea typeface="Montserrat Light"/>
                <a:cs typeface="Montserrat Light"/>
                <a:sym typeface="Montserrat Light"/>
              </a:defRPr>
            </a:lvl1pPr>
          </a:lstStyle>
          <a:p>
            <a:r>
              <a:t>EC Wilferdingen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0" name="2022-06_Teennight_print_023-Kopie.jpg" descr="2022-06_Teennight_print_023-Kopie.jpg"/>
          <p:cNvPicPr>
            <a:picLocks noChangeAspect="1"/>
          </p:cNvPicPr>
          <p:nvPr/>
        </p:nvPicPr>
        <p:blipFill>
          <a:blip r:embed="rId3"/>
          <a:stretch>
            <a:fillRect/>
          </a:stretch>
        </p:blipFill>
        <p:spPr>
          <a:xfrm>
            <a:off x="-528925" y="-906969"/>
            <a:ext cx="11593208" cy="7728805"/>
          </a:xfrm>
          <a:prstGeom prst="rect">
            <a:avLst/>
          </a:prstGeom>
          <a:ln w="12700">
            <a:miter lim="400000"/>
          </a:ln>
        </p:spPr>
      </p:pic>
      <p:sp>
        <p:nvSpPr>
          <p:cNvPr id="711" name="Rechteck"/>
          <p:cNvSpPr/>
          <p:nvPr/>
        </p:nvSpPr>
        <p:spPr>
          <a:xfrm rot="10800000">
            <a:off x="3310500"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712" name="PRÄVENTION"/>
          <p:cNvSpPr txBox="1">
            <a:spLocks noGrp="1"/>
          </p:cNvSpPr>
          <p:nvPr>
            <p:ph type="body" sz="quarter" idx="4294967295"/>
          </p:nvPr>
        </p:nvSpPr>
        <p:spPr>
          <a:xfrm>
            <a:off x="4980558" y="353454"/>
            <a:ext cx="4054958" cy="297458"/>
          </a:xfrm>
          <a:prstGeom prst="rect">
            <a:avLst/>
          </a:prstGeom>
        </p:spPr>
        <p:txBody>
          <a:bodyPr>
            <a:normAutofit/>
          </a:bodyPr>
          <a:lstStyle>
            <a:lvl1pPr marL="0" indent="0" defTabSz="541781">
              <a:spcBef>
                <a:spcPts val="0"/>
              </a:spcBef>
              <a:buSzTx/>
              <a:buFontTx/>
              <a:buNone/>
              <a:defRPr sz="1896">
                <a:solidFill>
                  <a:srgbClr val="FFFFFF"/>
                </a:solidFill>
                <a:latin typeface="Montserrat Bold"/>
                <a:ea typeface="Montserrat Bold"/>
                <a:cs typeface="Montserrat Bold"/>
                <a:sym typeface="Montserrat Bold"/>
              </a:defRPr>
            </a:lvl1pPr>
          </a:lstStyle>
          <a:p>
            <a:r>
              <a:t>PRÄVENTION</a:t>
            </a:r>
          </a:p>
        </p:txBody>
      </p:sp>
      <p:sp>
        <p:nvSpPr>
          <p:cNvPr id="713" name="Was tun wir?"/>
          <p:cNvSpPr txBox="1">
            <a:spLocks noGrp="1"/>
          </p:cNvSpPr>
          <p:nvPr>
            <p:ph type="title" idx="4294967295"/>
          </p:nvPr>
        </p:nvSpPr>
        <p:spPr>
          <a:xfrm>
            <a:off x="255192" y="331206"/>
            <a:ext cx="5573753" cy="1284331"/>
          </a:xfrm>
          <a:prstGeom prst="rect">
            <a:avLst/>
          </a:prstGeom>
        </p:spPr>
        <p:txBody>
          <a:bodyPr anchor="t">
            <a:normAutofit/>
          </a:bodyPr>
          <a:lstStyle>
            <a:lvl1pPr>
              <a:defRPr sz="3000">
                <a:solidFill>
                  <a:srgbClr val="FFFFFF"/>
                </a:solidFill>
              </a:defRPr>
            </a:lvl1pPr>
          </a:lstStyle>
          <a:p>
            <a:r>
              <a:t>Was tun wir?</a:t>
            </a:r>
          </a:p>
        </p:txBody>
      </p:sp>
      <p:sp>
        <p:nvSpPr>
          <p:cNvPr id="714" name="Textplatzhalter 4"/>
          <p:cNvSpPr/>
          <p:nvPr/>
        </p:nvSpPr>
        <p:spPr>
          <a:xfrm>
            <a:off x="4980558" y="705940"/>
            <a:ext cx="4054958" cy="2086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715" name="INTERVENTION"/>
          <p:cNvSpPr txBox="1"/>
          <p:nvPr/>
        </p:nvSpPr>
        <p:spPr>
          <a:xfrm>
            <a:off x="4980558" y="2808705"/>
            <a:ext cx="4054958" cy="297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716" name="Textplatzhalter 4"/>
          <p:cNvSpPr/>
          <p:nvPr/>
        </p:nvSpPr>
        <p:spPr>
          <a:xfrm>
            <a:off x="4980558" y="3196390"/>
            <a:ext cx="4054958" cy="853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717" name="KULTURWANDEL"/>
          <p:cNvSpPr txBox="1"/>
          <p:nvPr/>
        </p:nvSpPr>
        <p:spPr>
          <a:xfrm>
            <a:off x="4980759" y="4299331"/>
            <a:ext cx="2751634"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pic>
        <p:nvPicPr>
          <p:cNvPr id="718" name="ricardo-arce-cY_TCKr5bek-unsplash.jpg" descr="ricardo-arce-cY_TCKr5bek-unsplash.jpg"/>
          <p:cNvPicPr>
            <a:picLocks noChangeAspect="1"/>
          </p:cNvPicPr>
          <p:nvPr/>
        </p:nvPicPr>
        <p:blipFill>
          <a:blip r:embed="rId4"/>
          <a:stretch>
            <a:fillRect/>
          </a:stretch>
        </p:blipFill>
        <p:spPr>
          <a:xfrm>
            <a:off x="-9714467" y="-671903"/>
            <a:ext cx="9396861" cy="6487306"/>
          </a:xfrm>
          <a:prstGeom prst="rect">
            <a:avLst/>
          </a:prstGeom>
          <a:ln w="12700">
            <a:miter lim="400000"/>
          </a:ln>
        </p:spPr>
      </p:pic>
      <p:sp>
        <p:nvSpPr>
          <p:cNvPr id="719" name="Das Ziel"/>
          <p:cNvSpPr txBox="1"/>
          <p:nvPr/>
        </p:nvSpPr>
        <p:spPr>
          <a:xfrm>
            <a:off x="-9141387" y="220702"/>
            <a:ext cx="350045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Das Ziel</a:t>
            </a:r>
          </a:p>
        </p:txBody>
      </p:sp>
      <p:sp>
        <p:nvSpPr>
          <p:cNvPr id="720" name="Kreis"/>
          <p:cNvSpPr/>
          <p:nvPr/>
        </p:nvSpPr>
        <p:spPr>
          <a:xfrm>
            <a:off x="-4971018" y="323907"/>
            <a:ext cx="3331014" cy="3331013"/>
          </a:xfrm>
          <a:prstGeom prst="ellipse">
            <a:avLst/>
          </a:prstGeom>
          <a:gradFill>
            <a:gsLst>
              <a:gs pos="76698">
                <a:srgbClr val="000000">
                  <a:alpha val="77847"/>
                </a:srgbClr>
              </a:gs>
              <a:gs pos="85152">
                <a:srgbClr val="000000">
                  <a:alpha val="38923"/>
                </a:srgbClr>
              </a:gs>
              <a:gs pos="100000">
                <a:srgbClr val="000000">
                  <a:alpha val="0"/>
                </a:srgbClr>
              </a:gs>
            </a:gsLst>
            <a:path>
              <a:fillToRect l="48136" t="49832" r="51863" b="50167"/>
            </a:path>
          </a:gradFill>
          <a:ln w="12700">
            <a:miter lim="400000"/>
          </a:ln>
        </p:spPr>
        <p:txBody>
          <a:bodyPr lIns="45719" rIns="45719" anchor="ctr"/>
          <a:lstStyle/>
          <a:p>
            <a:endParaRPr/>
          </a:p>
        </p:txBody>
      </p:sp>
      <p:sp>
        <p:nvSpPr>
          <p:cNvPr id="721" name="Verständnis und Hilfe im Umgang mit Betroffenen"/>
          <p:cNvSpPr txBox="1"/>
          <p:nvPr/>
        </p:nvSpPr>
        <p:spPr>
          <a:xfrm>
            <a:off x="-4527709" y="2090573"/>
            <a:ext cx="2444395" cy="962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a:lnSpc>
                <a:spcPct val="90000"/>
              </a:lnSpc>
              <a:defRPr sz="1800">
                <a:solidFill>
                  <a:srgbClr val="FFFFFF"/>
                </a:solidFill>
                <a:latin typeface="Montserrat Bold"/>
                <a:ea typeface="Montserrat Bold"/>
                <a:cs typeface="Montserrat Bold"/>
                <a:sym typeface="Montserrat Bold"/>
              </a:defRPr>
            </a:lvl1pPr>
          </a:lstStyle>
          <a:p>
            <a:r>
              <a:t>Verständnis und Hilfe im Umgang mit Betroffenen</a:t>
            </a:r>
          </a:p>
        </p:txBody>
      </p:sp>
      <p:sp>
        <p:nvSpPr>
          <p:cNvPr id="722" name="Schutz von ……"/>
          <p:cNvSpPr txBox="1"/>
          <p:nvPr/>
        </p:nvSpPr>
        <p:spPr>
          <a:xfrm>
            <a:off x="-5055737" y="1055407"/>
            <a:ext cx="3500451" cy="85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gn="ctr">
              <a:lnSpc>
                <a:spcPct val="90000"/>
              </a:lnSpc>
              <a:defRPr sz="1800">
                <a:solidFill>
                  <a:srgbClr val="FFFFFF"/>
                </a:solidFill>
                <a:latin typeface="Montserrat Bold"/>
                <a:ea typeface="Montserrat Bold"/>
                <a:cs typeface="Montserrat Bold"/>
                <a:sym typeface="Montserrat Bold"/>
              </a:defRPr>
            </a:pPr>
            <a:r>
              <a:t>Schutz von …</a:t>
            </a:r>
          </a:p>
          <a:p>
            <a:pPr algn="ctr">
              <a:lnSpc>
                <a:spcPct val="90000"/>
              </a:lnSpc>
              <a:defRPr sz="1800">
                <a:solidFill>
                  <a:srgbClr val="FFFFFF"/>
                </a:solidFill>
                <a:latin typeface="Montserrat Bold"/>
                <a:ea typeface="Montserrat Bold"/>
                <a:cs typeface="Montserrat Bold"/>
                <a:sym typeface="Montserrat Bold"/>
              </a:defRPr>
            </a:pPr>
            <a:r>
              <a:t>- Teilnehmenden</a:t>
            </a:r>
          </a:p>
          <a:p>
            <a:pPr algn="ctr">
              <a:lnSpc>
                <a:spcPct val="90000"/>
              </a:lnSpc>
              <a:defRPr sz="1800">
                <a:solidFill>
                  <a:srgbClr val="FFFFFF"/>
                </a:solidFill>
                <a:latin typeface="Montserrat Bold"/>
                <a:ea typeface="Montserrat Bold"/>
                <a:cs typeface="Montserrat Bold"/>
                <a:sym typeface="Montserrat Bold"/>
              </a:defRPr>
            </a:pPr>
            <a:r>
              <a:t>- Mitarbeitenden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ricardo-arce-cY_TCKr5bek-unsplash.jpg" descr="ricardo-arce-cY_TCKr5bek-unsplash.jpg"/>
          <p:cNvPicPr>
            <a:picLocks noChangeAspect="1"/>
          </p:cNvPicPr>
          <p:nvPr/>
        </p:nvPicPr>
        <p:blipFill>
          <a:blip r:embed="rId3"/>
          <a:stretch>
            <a:fillRect/>
          </a:stretch>
        </p:blipFill>
        <p:spPr>
          <a:xfrm>
            <a:off x="-240267" y="-857011"/>
            <a:ext cx="9396860" cy="6487305"/>
          </a:xfrm>
          <a:prstGeom prst="rect">
            <a:avLst/>
          </a:prstGeom>
          <a:ln w="12700">
            <a:miter lim="400000"/>
          </a:ln>
        </p:spPr>
      </p:pic>
      <p:sp>
        <p:nvSpPr>
          <p:cNvPr id="727" name="Das Ziel"/>
          <p:cNvSpPr txBox="1"/>
          <p:nvPr/>
        </p:nvSpPr>
        <p:spPr>
          <a:xfrm>
            <a:off x="332813" y="35593"/>
            <a:ext cx="3500451"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Das Ziel</a:t>
            </a:r>
          </a:p>
        </p:txBody>
      </p:sp>
      <p:sp>
        <p:nvSpPr>
          <p:cNvPr id="728" name="Kreis"/>
          <p:cNvSpPr/>
          <p:nvPr/>
        </p:nvSpPr>
        <p:spPr>
          <a:xfrm>
            <a:off x="4503182" y="138798"/>
            <a:ext cx="3331014" cy="3331013"/>
          </a:xfrm>
          <a:prstGeom prst="ellipse">
            <a:avLst/>
          </a:prstGeom>
          <a:gradFill>
            <a:gsLst>
              <a:gs pos="76698">
                <a:srgbClr val="000000">
                  <a:alpha val="77847"/>
                </a:srgbClr>
              </a:gs>
              <a:gs pos="85152">
                <a:srgbClr val="000000">
                  <a:alpha val="38923"/>
                </a:srgbClr>
              </a:gs>
              <a:gs pos="100000">
                <a:srgbClr val="000000">
                  <a:alpha val="0"/>
                </a:srgbClr>
              </a:gs>
            </a:gsLst>
            <a:path>
              <a:fillToRect l="48136" t="49832" r="51863" b="50167"/>
            </a:path>
          </a:gradFill>
          <a:ln w="12700">
            <a:miter lim="400000"/>
          </a:ln>
        </p:spPr>
        <p:txBody>
          <a:bodyPr lIns="45719" rIns="45719" anchor="ctr"/>
          <a:lstStyle/>
          <a:p>
            <a:endParaRPr/>
          </a:p>
        </p:txBody>
      </p:sp>
      <p:sp>
        <p:nvSpPr>
          <p:cNvPr id="729" name="Schutz von ……"/>
          <p:cNvSpPr txBox="1">
            <a:spLocks noGrp="1"/>
          </p:cNvSpPr>
          <p:nvPr>
            <p:ph type="body" sz="quarter" idx="4294967295"/>
          </p:nvPr>
        </p:nvSpPr>
        <p:spPr>
          <a:xfrm>
            <a:off x="4418463" y="870298"/>
            <a:ext cx="3500451" cy="853333"/>
          </a:xfrm>
          <a:prstGeom prst="rect">
            <a:avLst/>
          </a:prstGeom>
        </p:spPr>
        <p:txBody>
          <a:bodyPr>
            <a:normAutofit/>
          </a:bodyPr>
          <a:lstStyle/>
          <a:p>
            <a:pPr marL="0" indent="0" algn="ctr">
              <a:spcBef>
                <a:spcPts val="0"/>
              </a:spcBef>
              <a:buSzTx/>
              <a:buFontTx/>
              <a:buNone/>
              <a:defRPr sz="1800">
                <a:solidFill>
                  <a:srgbClr val="FFFFFF"/>
                </a:solidFill>
                <a:latin typeface="Montserrat Bold"/>
                <a:ea typeface="Montserrat Bold"/>
                <a:cs typeface="Montserrat Bold"/>
                <a:sym typeface="Montserrat Bold"/>
              </a:defRPr>
            </a:pPr>
            <a:r>
              <a:t>Schutz von …</a:t>
            </a:r>
          </a:p>
          <a:p>
            <a:pPr marL="0" indent="0" algn="ctr">
              <a:spcBef>
                <a:spcPts val="0"/>
              </a:spcBef>
              <a:buSzTx/>
              <a:buFontTx/>
              <a:buNone/>
              <a:defRPr sz="1800">
                <a:solidFill>
                  <a:srgbClr val="FFFFFF"/>
                </a:solidFill>
                <a:latin typeface="Montserrat Bold"/>
                <a:ea typeface="Montserrat Bold"/>
                <a:cs typeface="Montserrat Bold"/>
                <a:sym typeface="Montserrat Bold"/>
              </a:defRPr>
            </a:pPr>
            <a:r>
              <a:t>- Teilnehmenden</a:t>
            </a:r>
          </a:p>
          <a:p>
            <a:pPr marL="0" indent="0" algn="ctr">
              <a:spcBef>
                <a:spcPts val="0"/>
              </a:spcBef>
              <a:buSzTx/>
              <a:buFontTx/>
              <a:buNone/>
              <a:defRPr sz="1800">
                <a:solidFill>
                  <a:srgbClr val="FFFFFF"/>
                </a:solidFill>
                <a:latin typeface="Montserrat Bold"/>
                <a:ea typeface="Montserrat Bold"/>
                <a:cs typeface="Montserrat Bold"/>
                <a:sym typeface="Montserrat Bold"/>
              </a:defRPr>
            </a:pPr>
            <a:r>
              <a:t>- Mitarbeitenden</a:t>
            </a:r>
          </a:p>
        </p:txBody>
      </p:sp>
      <p:sp>
        <p:nvSpPr>
          <p:cNvPr id="730" name="Verständnis und Hilfe im Umgang mit Betroffenen"/>
          <p:cNvSpPr txBox="1"/>
          <p:nvPr/>
        </p:nvSpPr>
        <p:spPr>
          <a:xfrm>
            <a:off x="4946491" y="1905464"/>
            <a:ext cx="2444395" cy="962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a:lnSpc>
                <a:spcPct val="90000"/>
              </a:lnSpc>
              <a:defRPr sz="1800">
                <a:solidFill>
                  <a:srgbClr val="FFFFFF"/>
                </a:solidFill>
                <a:latin typeface="Montserrat Bold"/>
                <a:ea typeface="Montserrat Bold"/>
                <a:cs typeface="Montserrat Bold"/>
                <a:sym typeface="Montserrat Bold"/>
              </a:defRPr>
            </a:lvl1pPr>
          </a:lstStyle>
          <a:p>
            <a:r>
              <a:t>Verständnis und Hilfe im Umgang mit Betroffenen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34" name="Bildplatzhalter 10" descr="Bildplatzhalter 10"/>
          <p:cNvPicPr>
            <a:picLocks noChangeAspect="1"/>
          </p:cNvPicPr>
          <p:nvPr/>
        </p:nvPicPr>
        <p:blipFill>
          <a:blip r:embed="rId3"/>
          <a:srcRect l="7233" t="10477" r="15538"/>
          <a:stretch>
            <a:fillRect/>
          </a:stretch>
        </p:blipFill>
        <p:spPr>
          <a:xfrm rot="6530">
            <a:off x="2343953" y="-713965"/>
            <a:ext cx="4314827" cy="6251759"/>
          </a:xfrm>
          <a:custGeom>
            <a:avLst/>
            <a:gdLst/>
            <a:ahLst/>
            <a:cxnLst>
              <a:cxn ang="0">
                <a:pos x="wd2" y="hd2"/>
              </a:cxn>
              <a:cxn ang="5400000">
                <a:pos x="wd2" y="hd2"/>
              </a:cxn>
              <a:cxn ang="10800000">
                <a:pos x="wd2" y="hd2"/>
              </a:cxn>
              <a:cxn ang="16200000">
                <a:pos x="wd2" y="hd2"/>
              </a:cxn>
            </a:cxnLst>
            <a:rect l="0" t="0" r="r" b="b"/>
            <a:pathLst>
              <a:path w="21600" h="21600" extrusionOk="0">
                <a:moveTo>
                  <a:pt x="0" y="2299"/>
                </a:moveTo>
                <a:lnTo>
                  <a:pt x="6506" y="21600"/>
                </a:lnTo>
                <a:lnTo>
                  <a:pt x="21600" y="21599"/>
                </a:lnTo>
                <a:lnTo>
                  <a:pt x="14320" y="0"/>
                </a:lnTo>
                <a:lnTo>
                  <a:pt x="0" y="2299"/>
                </a:lnTo>
                <a:close/>
              </a:path>
            </a:pathLst>
          </a:custGeom>
          <a:ln w="12700">
            <a:miter lim="400000"/>
          </a:ln>
        </p:spPr>
      </p:pic>
      <p:sp>
        <p:nvSpPr>
          <p:cNvPr id="735" name="Foliennummernplatzhalt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736" name="Textfeld 21"/>
          <p:cNvSpPr txBox="1"/>
          <p:nvPr/>
        </p:nvSpPr>
        <p:spPr>
          <a:xfrm>
            <a:off x="5330259" y="1261395"/>
            <a:ext cx="1543509" cy="612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4999" tIns="134999" rIns="134999" bIns="134999">
            <a:spAutoFit/>
          </a:bodyPr>
          <a:lstStyle>
            <a:lvl1pPr algn="r">
              <a:defRPr sz="2200">
                <a:solidFill>
                  <a:srgbClr val="000000"/>
                </a:solidFill>
                <a:latin typeface="Montserrat Thin Light"/>
                <a:ea typeface="Montserrat Thin Light"/>
                <a:cs typeface="Montserrat Thin Light"/>
                <a:sym typeface="Montserrat Thin Light"/>
              </a:defRPr>
            </a:lvl1pPr>
          </a:lstStyle>
          <a:p>
            <a:r>
              <a:t>Anlass</a:t>
            </a:r>
          </a:p>
        </p:txBody>
      </p:sp>
      <p:sp>
        <p:nvSpPr>
          <p:cNvPr id="737" name="Textfeld 22"/>
          <p:cNvSpPr txBox="1"/>
          <p:nvPr/>
        </p:nvSpPr>
        <p:spPr>
          <a:xfrm>
            <a:off x="1119557" y="1658677"/>
            <a:ext cx="2079022" cy="612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4999" tIns="134999" rIns="134999" bIns="134999">
            <a:spAutoFit/>
          </a:bodyPr>
          <a:lstStyle>
            <a:lvl1pPr>
              <a:defRPr sz="2200">
                <a:solidFill>
                  <a:srgbClr val="000000"/>
                </a:solidFill>
                <a:latin typeface="Montserrat Thin Light"/>
                <a:ea typeface="Montserrat Thin Light"/>
                <a:cs typeface="Montserrat Thin Light"/>
                <a:sym typeface="Montserrat Thin Light"/>
              </a:defRPr>
            </a:lvl1pPr>
          </a:lstStyle>
          <a:p>
            <a:r>
              <a:t>Beziehung</a:t>
            </a:r>
          </a:p>
        </p:txBody>
      </p:sp>
      <p:sp>
        <p:nvSpPr>
          <p:cNvPr id="738" name="Textfeld 23"/>
          <p:cNvSpPr txBox="1"/>
          <p:nvPr/>
        </p:nvSpPr>
        <p:spPr>
          <a:xfrm>
            <a:off x="459869" y="3358762"/>
            <a:ext cx="2758584" cy="612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4999" tIns="134999" rIns="134999" bIns="134999">
            <a:spAutoFit/>
          </a:bodyPr>
          <a:lstStyle>
            <a:lvl1pPr algn="r">
              <a:defRPr sz="2200">
                <a:solidFill>
                  <a:srgbClr val="000000"/>
                </a:solidFill>
                <a:latin typeface="Montserrat Thin Light"/>
                <a:ea typeface="Montserrat Thin Light"/>
                <a:cs typeface="Montserrat Thin Light"/>
                <a:sym typeface="Montserrat Thin Light"/>
              </a:defRPr>
            </a:lvl1pPr>
          </a:lstStyle>
          <a:p>
            <a:r>
              <a:t>Persönlichkeit</a:t>
            </a:r>
          </a:p>
        </p:txBody>
      </p:sp>
      <p:sp>
        <p:nvSpPr>
          <p:cNvPr id="739" name="Textfeld 25"/>
          <p:cNvSpPr txBox="1"/>
          <p:nvPr/>
        </p:nvSpPr>
        <p:spPr>
          <a:xfrm>
            <a:off x="5955563" y="2595501"/>
            <a:ext cx="1543509" cy="612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4999" tIns="134999" rIns="134999" bIns="134999">
            <a:spAutoFit/>
          </a:bodyPr>
          <a:lstStyle>
            <a:lvl1pPr>
              <a:defRPr sz="2200">
                <a:solidFill>
                  <a:srgbClr val="000000"/>
                </a:solidFill>
                <a:latin typeface="Montserrat Thin Light"/>
                <a:ea typeface="Montserrat Thin Light"/>
                <a:cs typeface="Montserrat Thin Light"/>
                <a:sym typeface="Montserrat Thin Light"/>
              </a:defRPr>
            </a:lvl1pPr>
          </a:lstStyle>
          <a:p>
            <a:r>
              <a:t>Kultur</a:t>
            </a:r>
          </a:p>
        </p:txBody>
      </p:sp>
      <p:sp>
        <p:nvSpPr>
          <p:cNvPr id="740" name="NÄHE"/>
          <p:cNvSpPr txBox="1"/>
          <p:nvPr/>
        </p:nvSpPr>
        <p:spPr>
          <a:xfrm>
            <a:off x="226703" y="222719"/>
            <a:ext cx="2106449"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5400">
                <a:solidFill>
                  <a:srgbClr val="000000"/>
                </a:solidFill>
                <a:latin typeface="Montserrat Bold"/>
                <a:ea typeface="Montserrat Bold"/>
                <a:cs typeface="Montserrat Bold"/>
                <a:sym typeface="Montserrat Bold"/>
              </a:defRPr>
            </a:lvl1pPr>
          </a:lstStyle>
          <a:p>
            <a:r>
              <a:t>NÄHE</a:t>
            </a:r>
          </a:p>
        </p:txBody>
      </p:sp>
      <p:sp>
        <p:nvSpPr>
          <p:cNvPr id="741" name="DISTANZ"/>
          <p:cNvSpPr txBox="1"/>
          <p:nvPr/>
        </p:nvSpPr>
        <p:spPr>
          <a:xfrm>
            <a:off x="5807965" y="222719"/>
            <a:ext cx="3174239"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5400">
                <a:solidFill>
                  <a:srgbClr val="000000"/>
                </a:solidFill>
                <a:latin typeface="Montserrat Bold"/>
                <a:ea typeface="Montserrat Bold"/>
                <a:cs typeface="Montserrat Bold"/>
                <a:sym typeface="Montserrat Bold"/>
              </a:defRPr>
            </a:lvl1pPr>
          </a:lstStyle>
          <a:p>
            <a:r>
              <a:t>DISTANZ</a:t>
            </a:r>
          </a:p>
        </p:txBody>
      </p:sp>
      <p:sp>
        <p:nvSpPr>
          <p:cNvPr id="742" name="&amp;"/>
          <p:cNvSpPr txBox="1"/>
          <p:nvPr/>
        </p:nvSpPr>
        <p:spPr>
          <a:xfrm>
            <a:off x="3887327" y="222719"/>
            <a:ext cx="511963"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5400">
                <a:solidFill>
                  <a:srgbClr val="FFFFFF"/>
                </a:solidFill>
                <a:latin typeface="Montserrat Bold"/>
                <a:ea typeface="Montserrat Bold"/>
                <a:cs typeface="Montserrat Bold"/>
                <a:sym typeface="Montserrat Bold"/>
              </a:defRPr>
            </a:lvl1pPr>
          </a:lstStyle>
          <a:p>
            <a:r>
              <a:t>&amp;</a:t>
            </a:r>
          </a:p>
        </p:txBody>
      </p:sp>
      <p:sp>
        <p:nvSpPr>
          <p:cNvPr id="743" name="Linien"/>
          <p:cNvSpPr/>
          <p:nvPr/>
        </p:nvSpPr>
        <p:spPr>
          <a:xfrm>
            <a:off x="2798398" y="1973863"/>
            <a:ext cx="1120603" cy="267456"/>
          </a:xfrm>
          <a:prstGeom prst="line">
            <a:avLst/>
          </a:prstGeom>
          <a:ln w="12700">
            <a:solidFill>
              <a:srgbClr val="FFFFFF"/>
            </a:solidFill>
            <a:miter/>
          </a:ln>
        </p:spPr>
        <p:txBody>
          <a:bodyPr lIns="45719" rIns="45719"/>
          <a:lstStyle/>
          <a:p>
            <a:endParaRPr/>
          </a:p>
        </p:txBody>
      </p:sp>
      <p:sp>
        <p:nvSpPr>
          <p:cNvPr id="744" name="Linien"/>
          <p:cNvSpPr/>
          <p:nvPr/>
        </p:nvSpPr>
        <p:spPr>
          <a:xfrm flipV="1">
            <a:off x="3198675" y="2994166"/>
            <a:ext cx="862202" cy="667799"/>
          </a:xfrm>
          <a:prstGeom prst="line">
            <a:avLst/>
          </a:prstGeom>
          <a:ln w="12700">
            <a:solidFill>
              <a:srgbClr val="FFFFFF"/>
            </a:solidFill>
            <a:miter/>
          </a:ln>
        </p:spPr>
        <p:txBody>
          <a:bodyPr lIns="45719" rIns="45719"/>
          <a:lstStyle/>
          <a:p>
            <a:endParaRPr/>
          </a:p>
        </p:txBody>
      </p:sp>
      <p:sp>
        <p:nvSpPr>
          <p:cNvPr id="745" name="Linien"/>
          <p:cNvSpPr/>
          <p:nvPr/>
        </p:nvSpPr>
        <p:spPr>
          <a:xfrm flipH="1" flipV="1">
            <a:off x="5250181" y="2672321"/>
            <a:ext cx="845152" cy="203105"/>
          </a:xfrm>
          <a:prstGeom prst="line">
            <a:avLst/>
          </a:prstGeom>
          <a:ln w="12700">
            <a:solidFill>
              <a:srgbClr val="FFFFFF"/>
            </a:solidFill>
            <a:miter/>
          </a:ln>
        </p:spPr>
        <p:txBody>
          <a:bodyPr lIns="45719" rIns="45719"/>
          <a:lstStyle/>
          <a:p>
            <a:endParaRPr/>
          </a:p>
        </p:txBody>
      </p:sp>
      <p:sp>
        <p:nvSpPr>
          <p:cNvPr id="746" name="Linien"/>
          <p:cNvSpPr/>
          <p:nvPr/>
        </p:nvSpPr>
        <p:spPr>
          <a:xfrm flipH="1">
            <a:off x="5220460" y="1632805"/>
            <a:ext cx="578971" cy="444659"/>
          </a:xfrm>
          <a:prstGeom prst="line">
            <a:avLst/>
          </a:prstGeom>
          <a:ln w="12700">
            <a:solidFill>
              <a:srgbClr val="FFFFFF"/>
            </a:solidFill>
            <a:miter/>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 grpId="0" animBg="1" advAuto="0"/>
      <p:bldP spid="737" grpId="0" animBg="1" advAuto="0"/>
      <p:bldP spid="738" grpId="0" animBg="1" advAuto="0"/>
      <p:bldP spid="73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0" name="david-watkis-LwRUp8vJJI8-unsplash.jpg" descr="david-watkis-LwRUp8vJJI8-unsplash.jpg"/>
          <p:cNvPicPr>
            <a:picLocks noChangeAspect="1"/>
          </p:cNvPicPr>
          <p:nvPr/>
        </p:nvPicPr>
        <p:blipFill>
          <a:blip r:embed="rId3"/>
          <a:stretch>
            <a:fillRect/>
          </a:stretch>
        </p:blipFill>
        <p:spPr>
          <a:xfrm>
            <a:off x="-67555" y="-7076859"/>
            <a:ext cx="13477056" cy="20215581"/>
          </a:xfrm>
          <a:prstGeom prst="rect">
            <a:avLst/>
          </a:prstGeom>
          <a:ln w="12700">
            <a:miter lim="400000"/>
          </a:ln>
        </p:spPr>
      </p:pic>
      <p:sp>
        <p:nvSpPr>
          <p:cNvPr id="751" name="Titel 1"/>
          <p:cNvSpPr txBox="1">
            <a:spLocks noGrp="1"/>
          </p:cNvSpPr>
          <p:nvPr>
            <p:ph type="title"/>
          </p:nvPr>
        </p:nvSpPr>
        <p:spPr>
          <a:xfrm>
            <a:off x="267025" y="-89377"/>
            <a:ext cx="5404120" cy="1079670"/>
          </a:xfrm>
          <a:prstGeom prst="rect">
            <a:avLst/>
          </a:prstGeom>
        </p:spPr>
        <p:txBody>
          <a:bodyPr/>
          <a:lstStyle>
            <a:lvl1pPr>
              <a:defRPr sz="3500">
                <a:solidFill>
                  <a:srgbClr val="FFFFFF"/>
                </a:solidFill>
              </a:defRPr>
            </a:lvl1pPr>
          </a:lstStyle>
          <a:p>
            <a:r>
              <a:t>Verhaltensstandarts</a:t>
            </a:r>
          </a:p>
        </p:txBody>
      </p:sp>
      <p:sp>
        <p:nvSpPr>
          <p:cNvPr id="752" name="Textplatzhalter 2"/>
          <p:cNvSpPr txBox="1">
            <a:spLocks noGrp="1"/>
          </p:cNvSpPr>
          <p:nvPr>
            <p:ph type="body" sz="quarter" idx="1"/>
          </p:nvPr>
        </p:nvSpPr>
        <p:spPr>
          <a:xfrm>
            <a:off x="267668" y="1477495"/>
            <a:ext cx="2804586" cy="1281306"/>
          </a:xfrm>
          <a:prstGeom prst="rect">
            <a:avLst/>
          </a:prstGeom>
        </p:spPr>
        <p:txBody>
          <a:bodyPr/>
          <a:lstStyle/>
          <a:p>
            <a:pPr marL="0" lvl="1" indent="0">
              <a:buSzTx/>
              <a:buNone/>
              <a:defRPr>
                <a:solidFill>
                  <a:srgbClr val="FFFFFF"/>
                </a:solidFill>
              </a:defRPr>
            </a:pPr>
            <a:r>
              <a:t>Angemessene Nähe &amp; Distanz</a:t>
            </a:r>
          </a:p>
          <a:p>
            <a:pPr marL="0" lvl="1" indent="0">
              <a:buSzTx/>
              <a:buNone/>
              <a:defRPr>
                <a:solidFill>
                  <a:srgbClr val="FFFFFF"/>
                </a:solidFill>
              </a:defRPr>
            </a:pPr>
            <a:r>
              <a:t>Entschuldigung bei Grenzverletzungen</a:t>
            </a:r>
          </a:p>
          <a:p>
            <a:pPr marL="0" lvl="1" indent="0">
              <a:buSzTx/>
              <a:buNone/>
              <a:defRPr>
                <a:solidFill>
                  <a:srgbClr val="FFFFFF"/>
                </a:solidFill>
              </a:defRPr>
            </a:pPr>
            <a:r>
              <a:t>Methodenreflektion</a:t>
            </a:r>
          </a:p>
        </p:txBody>
      </p:sp>
      <p:sp>
        <p:nvSpPr>
          <p:cNvPr id="753" name="GRENZEN ACHTEN"/>
          <p:cNvSpPr txBox="1"/>
          <p:nvPr/>
        </p:nvSpPr>
        <p:spPr>
          <a:xfrm>
            <a:off x="267668" y="1110517"/>
            <a:ext cx="2804586" cy="284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GRENZEN ACHTEN</a:t>
            </a:r>
          </a:p>
        </p:txBody>
      </p:sp>
      <p:grpSp>
        <p:nvGrpSpPr>
          <p:cNvPr id="756" name="Gruppieren"/>
          <p:cNvGrpSpPr/>
          <p:nvPr/>
        </p:nvGrpSpPr>
        <p:grpSpPr>
          <a:xfrm>
            <a:off x="6180870" y="1110517"/>
            <a:ext cx="2804586" cy="1648284"/>
            <a:chOff x="0" y="0"/>
            <a:chExt cx="2804585" cy="1648283"/>
          </a:xfrm>
        </p:grpSpPr>
        <p:sp>
          <p:nvSpPr>
            <p:cNvPr id="754" name="Textplatzhalter 2"/>
            <p:cNvSpPr txBox="1"/>
            <p:nvPr/>
          </p:nvSpPr>
          <p:spPr>
            <a:xfrm>
              <a:off x="0" y="366977"/>
              <a:ext cx="2804586" cy="12813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6 Augenprinzip / Öffentlichkeit</a:t>
              </a:r>
            </a:p>
          </p:txBody>
        </p:sp>
        <p:sp>
          <p:nvSpPr>
            <p:cNvPr id="755" name="TRANSPARENZ"/>
            <p:cNvSpPr txBox="1"/>
            <p:nvPr/>
          </p:nvSpPr>
          <p:spPr>
            <a:xfrm>
              <a:off x="0" y="0"/>
              <a:ext cx="2804586" cy="2847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TRANSPARENZ</a:t>
              </a:r>
            </a:p>
          </p:txBody>
        </p:sp>
      </p:grpSp>
      <p:grpSp>
        <p:nvGrpSpPr>
          <p:cNvPr id="759" name="Gruppieren"/>
          <p:cNvGrpSpPr/>
          <p:nvPr/>
        </p:nvGrpSpPr>
        <p:grpSpPr>
          <a:xfrm>
            <a:off x="267668" y="3015534"/>
            <a:ext cx="2804586" cy="1787167"/>
            <a:chOff x="0" y="0"/>
            <a:chExt cx="2804585" cy="1787165"/>
          </a:xfrm>
        </p:grpSpPr>
        <p:sp>
          <p:nvSpPr>
            <p:cNvPr id="757" name="Textplatzhalter 2"/>
            <p:cNvSpPr txBox="1"/>
            <p:nvPr/>
          </p:nvSpPr>
          <p:spPr>
            <a:xfrm>
              <a:off x="0" y="357469"/>
              <a:ext cx="2804586" cy="1429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Wahrnehmen &amp; Handeln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Fehler ansprechen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Aus Fehlern lernen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Fehler dürfen passieren</a:t>
              </a:r>
            </a:p>
          </p:txBody>
        </p:sp>
        <p:sp>
          <p:nvSpPr>
            <p:cNvPr id="758" name="FEHLERKULTUR"/>
            <p:cNvSpPr txBox="1"/>
            <p:nvPr/>
          </p:nvSpPr>
          <p:spPr>
            <a:xfrm>
              <a:off x="0" y="0"/>
              <a:ext cx="2804586" cy="2847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FEHLERKULTUR</a:t>
              </a:r>
            </a:p>
          </p:txBody>
        </p:sp>
      </p:grpSp>
      <p:grpSp>
        <p:nvGrpSpPr>
          <p:cNvPr id="762" name="Gruppieren"/>
          <p:cNvGrpSpPr/>
          <p:nvPr/>
        </p:nvGrpSpPr>
        <p:grpSpPr>
          <a:xfrm>
            <a:off x="6180870" y="3015534"/>
            <a:ext cx="2804586" cy="1787167"/>
            <a:chOff x="0" y="0"/>
            <a:chExt cx="2804585" cy="1787165"/>
          </a:xfrm>
        </p:grpSpPr>
        <p:sp>
          <p:nvSpPr>
            <p:cNvPr id="760" name="Textplatzhalter 2"/>
            <p:cNvSpPr txBox="1"/>
            <p:nvPr/>
          </p:nvSpPr>
          <p:spPr>
            <a:xfrm>
              <a:off x="0" y="357469"/>
              <a:ext cx="2804586" cy="1429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lvl="1" indent="0">
                <a:lnSpc>
                  <a:spcPts val="1800"/>
                </a:lnSpc>
                <a:spcBef>
                  <a:spcPts val="600"/>
                </a:spcBef>
                <a:defRPr sz="1400">
                  <a:solidFill>
                    <a:srgbClr val="FFFFFF"/>
                  </a:solidFill>
                  <a:latin typeface="Montserrat Light"/>
                  <a:ea typeface="Montserrat Light"/>
                  <a:cs typeface="Montserrat Light"/>
                  <a:sym typeface="Montserrat Light"/>
                </a:defRPr>
              </a:pPr>
              <a:r>
                <a:t>Keine sex. anzügliche Sprache</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Keine sex. Handlung mit mir anvertrauten Menschen</a:t>
              </a:r>
            </a:p>
            <a:p>
              <a:pPr lvl="1" indent="0">
                <a:lnSpc>
                  <a:spcPts val="1800"/>
                </a:lnSpc>
                <a:spcBef>
                  <a:spcPts val="600"/>
                </a:spcBef>
                <a:defRPr sz="1400">
                  <a:solidFill>
                    <a:srgbClr val="FFFFFF"/>
                  </a:solidFill>
                  <a:latin typeface="Montserrat Light"/>
                  <a:ea typeface="Montserrat Light"/>
                  <a:cs typeface="Montserrat Light"/>
                  <a:sym typeface="Montserrat Light"/>
                </a:defRPr>
              </a:pPr>
              <a:r>
                <a:t>Angemessene Kleidung</a:t>
              </a:r>
            </a:p>
          </p:txBody>
        </p:sp>
        <p:sp>
          <p:nvSpPr>
            <p:cNvPr id="761" name="Sprache &amp; Handeln"/>
            <p:cNvSpPr txBox="1"/>
            <p:nvPr/>
          </p:nvSpPr>
          <p:spPr>
            <a:xfrm>
              <a:off x="0" y="0"/>
              <a:ext cx="2804586" cy="2847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200025" indent="-400050">
                <a:lnSpc>
                  <a:spcPts val="1800"/>
                </a:lnSpc>
                <a:spcBef>
                  <a:spcPts val="1000"/>
                </a:spcBef>
                <a:defRPr sz="2000">
                  <a:solidFill>
                    <a:srgbClr val="FFFFFF"/>
                  </a:solidFill>
                  <a:latin typeface="Montserrat SemiBold"/>
                  <a:ea typeface="Montserrat SemiBold"/>
                  <a:cs typeface="Montserrat SemiBold"/>
                  <a:sym typeface="Montserrat SemiBold"/>
                </a:defRPr>
              </a:lvl1pPr>
            </a:lstStyle>
            <a:p>
              <a:r>
                <a:t>Sprache &amp; Handeln </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 grpId="0" animBg="1" advAuto="0"/>
      <p:bldP spid="759" grpId="0" animBg="1" advAuto="0"/>
      <p:bldP spid="76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770" name="Gruppieren"/>
          <p:cNvGrpSpPr/>
          <p:nvPr/>
        </p:nvGrpSpPr>
        <p:grpSpPr>
          <a:xfrm>
            <a:off x="690995" y="1716251"/>
            <a:ext cx="2311249" cy="2842100"/>
            <a:chOff x="0" y="0"/>
            <a:chExt cx="2311247" cy="2842099"/>
          </a:xfrm>
        </p:grpSpPr>
        <p:sp>
          <p:nvSpPr>
            <p:cNvPr id="767"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68" name="ALLES OK…"/>
            <p:cNvSpPr txBox="1"/>
            <p:nvPr/>
          </p:nvSpPr>
          <p:spPr>
            <a:xfrm>
              <a:off x="107873" y="1674704"/>
              <a:ext cx="2095501" cy="9004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a:lnSpc>
                  <a:spcPct val="90000"/>
                </a:lnSpc>
                <a:spcBef>
                  <a:spcPts val="700"/>
                </a:spcBef>
                <a:defRPr sz="1800">
                  <a:solidFill>
                    <a:srgbClr val="FFFFFF"/>
                  </a:solidFill>
                  <a:latin typeface="Montserrat Bold"/>
                  <a:ea typeface="Montserrat Bold"/>
                  <a:cs typeface="Montserrat Bold"/>
                  <a:sym typeface="Montserrat Bold"/>
                </a:defRPr>
              </a:pPr>
              <a:r>
                <a:t>ALLES OK</a:t>
              </a:r>
            </a:p>
            <a:p>
              <a:pPr algn="ctr">
                <a:lnSpc>
                  <a:spcPct val="90000"/>
                </a:lnSpc>
                <a:spcBef>
                  <a:spcPts val="700"/>
                </a:spcBef>
                <a:defRPr sz="1700">
                  <a:solidFill>
                    <a:srgbClr val="FFFFFF"/>
                  </a:solidFill>
                  <a:latin typeface="Montserrat Light Italic"/>
                  <a:ea typeface="Montserrat Light Italic"/>
                  <a:cs typeface="Montserrat Light Italic"/>
                  <a:sym typeface="Montserrat Light Italic"/>
                </a:defRPr>
              </a:pPr>
              <a:r>
                <a:t>Ich muss nicht eingreifen</a:t>
              </a:r>
            </a:p>
          </p:txBody>
        </p:sp>
        <p:sp>
          <p:nvSpPr>
            <p:cNvPr id="769" name="Genehmigt"/>
            <p:cNvSpPr/>
            <p:nvPr/>
          </p:nvSpPr>
          <p:spPr>
            <a:xfrm>
              <a:off x="520623" y="227591"/>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774" name="Gruppieren"/>
          <p:cNvGrpSpPr/>
          <p:nvPr/>
        </p:nvGrpSpPr>
        <p:grpSpPr>
          <a:xfrm>
            <a:off x="3416376" y="1716251"/>
            <a:ext cx="2311249" cy="2842100"/>
            <a:chOff x="0" y="0"/>
            <a:chExt cx="2311247" cy="2842099"/>
          </a:xfrm>
        </p:grpSpPr>
        <p:sp>
          <p:nvSpPr>
            <p:cNvPr id="771"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72" name="Form"/>
            <p:cNvSpPr/>
            <p:nvPr/>
          </p:nvSpPr>
          <p:spPr>
            <a:xfrm>
              <a:off x="520572" y="227467"/>
              <a:ext cx="1270103" cy="1270250"/>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773" name="Textplatzhalter 4"/>
            <p:cNvSpPr/>
            <p:nvPr/>
          </p:nvSpPr>
          <p:spPr>
            <a:xfrm>
              <a:off x="56591" y="1681797"/>
              <a:ext cx="2095501" cy="9004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a:lnSpc>
                  <a:spcPct val="90000"/>
                </a:lnSpc>
                <a:spcBef>
                  <a:spcPts val="700"/>
                </a:spcBef>
                <a:defRPr sz="1800">
                  <a:solidFill>
                    <a:srgbClr val="FFFFFF"/>
                  </a:solidFill>
                  <a:latin typeface="Montserrat Bold"/>
                  <a:ea typeface="Montserrat Bold"/>
                  <a:cs typeface="Montserrat Bold"/>
                  <a:sym typeface="Montserrat Bold"/>
                </a:defRPr>
              </a:pPr>
              <a:r>
                <a:t>OBACHT</a:t>
              </a:r>
            </a:p>
            <a:p>
              <a:pPr algn="ctr">
                <a:lnSpc>
                  <a:spcPct val="90000"/>
                </a:lnSpc>
                <a:spcBef>
                  <a:spcPts val="700"/>
                </a:spcBef>
                <a:defRPr sz="1700">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778" name="Gruppieren"/>
          <p:cNvGrpSpPr/>
          <p:nvPr/>
        </p:nvGrpSpPr>
        <p:grpSpPr>
          <a:xfrm>
            <a:off x="6141756" y="1709158"/>
            <a:ext cx="2311249" cy="2856287"/>
            <a:chOff x="0" y="0"/>
            <a:chExt cx="2311247" cy="2856285"/>
          </a:xfrm>
        </p:grpSpPr>
        <p:sp>
          <p:nvSpPr>
            <p:cNvPr id="775" name="Abgerundetes Rechteck"/>
            <p:cNvSpPr/>
            <p:nvPr/>
          </p:nvSpPr>
          <p:spPr>
            <a:xfrm>
              <a:off x="0" y="0"/>
              <a:ext cx="2311248" cy="2842100"/>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776" name="Abbrechen"/>
            <p:cNvSpPr/>
            <p:nvPr/>
          </p:nvSpPr>
          <p:spPr>
            <a:xfrm>
              <a:off x="520629" y="227585"/>
              <a:ext cx="1269989" cy="12700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777" name="Textplatzhalter 4"/>
            <p:cNvSpPr/>
            <p:nvPr/>
          </p:nvSpPr>
          <p:spPr>
            <a:xfrm>
              <a:off x="107874" y="1681797"/>
              <a:ext cx="2095501" cy="11744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lnSpcReduction="10000"/>
            </a:bodyPr>
            <a:lstStyle/>
            <a:p>
              <a:pPr algn="ctr" defTabSz="678941">
                <a:lnSpc>
                  <a:spcPct val="90000"/>
                </a:lnSpc>
                <a:spcBef>
                  <a:spcPts val="600"/>
                </a:spcBef>
                <a:defRPr sz="1782">
                  <a:solidFill>
                    <a:srgbClr val="FFFFFF"/>
                  </a:solidFill>
                  <a:latin typeface="Montserrat Bold"/>
                  <a:ea typeface="Montserrat Bold"/>
                  <a:cs typeface="Montserrat Bold"/>
                  <a:sym typeface="Montserrat Bold"/>
                </a:defRPr>
              </a:pPr>
              <a:r>
                <a:t>GEHT NICHT</a:t>
              </a:r>
            </a:p>
            <a:p>
              <a:pPr algn="ctr" defTabSz="678941">
                <a:lnSpc>
                  <a:spcPct val="90000"/>
                </a:lnSpc>
                <a:spcBef>
                  <a:spcPts val="600"/>
                </a:spcBef>
                <a:defRPr sz="168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779" name="Fallbeispiel"/>
          <p:cNvSpPr txBox="1"/>
          <p:nvPr/>
        </p:nvSpPr>
        <p:spPr>
          <a:xfrm>
            <a:off x="679441" y="288313"/>
            <a:ext cx="4974007"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6600">
                <a:solidFill>
                  <a:srgbClr val="FFFFFF"/>
                </a:solidFill>
                <a:latin typeface="Montserrat Bold"/>
                <a:ea typeface="Montserrat Bold"/>
                <a:cs typeface="Montserrat Bold"/>
                <a:sym typeface="Montserrat Bold"/>
              </a:defRPr>
            </a:lvl1pPr>
          </a:lstStyle>
          <a:p>
            <a:r>
              <a:t>Fallbeispiel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0" animBg="1" advAuto="0"/>
      <p:bldP spid="774" grpId="0" animBg="1" advAuto="0"/>
      <p:bldP spid="778"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31" name="Gruppieren"/>
          <p:cNvGrpSpPr/>
          <p:nvPr/>
        </p:nvGrpSpPr>
        <p:grpSpPr>
          <a:xfrm>
            <a:off x="615131" y="3287719"/>
            <a:ext cx="1253136" cy="1540958"/>
            <a:chOff x="0" y="0"/>
            <a:chExt cx="1253134" cy="1540957"/>
          </a:xfrm>
        </p:grpSpPr>
        <p:sp>
          <p:nvSpPr>
            <p:cNvPr id="82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29"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30"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35" name="Gruppieren"/>
          <p:cNvGrpSpPr/>
          <p:nvPr/>
        </p:nvGrpSpPr>
        <p:grpSpPr>
          <a:xfrm>
            <a:off x="3945432" y="3287719"/>
            <a:ext cx="1253136" cy="1540958"/>
            <a:chOff x="0" y="0"/>
            <a:chExt cx="1253134" cy="1540956"/>
          </a:xfrm>
        </p:grpSpPr>
        <p:sp>
          <p:nvSpPr>
            <p:cNvPr id="832"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33"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34"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39" name="Gruppieren"/>
          <p:cNvGrpSpPr/>
          <p:nvPr/>
        </p:nvGrpSpPr>
        <p:grpSpPr>
          <a:xfrm>
            <a:off x="7275734" y="3283873"/>
            <a:ext cx="1253136" cy="1548650"/>
            <a:chOff x="0" y="0"/>
            <a:chExt cx="1253134" cy="1548649"/>
          </a:xfrm>
        </p:grpSpPr>
        <p:sp>
          <p:nvSpPr>
            <p:cNvPr id="836"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37"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38"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40" name="Bei einem Überfall auf euer Zeltlager geht es wild zur Sache. Als sich alles etwas beruhigt, fehlt noch ein Überfäller. Ihr geht auf die Suche und du findest ihn in der Speisekammerzelt bei der Küche. Dort sitz er auf dem Stuhl und hat einen Junscharler "/>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rPr lang="de-DE" dirty="0"/>
              <a:t>Du siehst einen Mitarbeiter der mit seinen Teens ringt. Als ein Teen nicht mehr mitmachen will und geht haut ihm der Mitarbeitende zwei mal auf den Hintern, mit der Bemerkung „Komm du Memme bleib da“ </a:t>
            </a:r>
          </a:p>
        </p:txBody>
      </p:sp>
      <p:sp>
        <p:nvSpPr>
          <p:cNvPr id="841" name="Gruppieren"/>
          <p:cNvSpPr/>
          <p:nvPr/>
        </p:nvSpPr>
        <p:spPr>
          <a:xfrm>
            <a:off x="625252" y="288313"/>
            <a:ext cx="1270001" cy="1270001"/>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45" name="Gruppieren"/>
          <p:cNvGrpSpPr/>
          <p:nvPr/>
        </p:nvGrpSpPr>
        <p:grpSpPr>
          <a:xfrm>
            <a:off x="6973813" y="2732715"/>
            <a:ext cx="1856976" cy="2294887"/>
            <a:chOff x="0" y="0"/>
            <a:chExt cx="1856974" cy="2294886"/>
          </a:xfrm>
        </p:grpSpPr>
        <p:sp>
          <p:nvSpPr>
            <p:cNvPr id="842"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843"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44"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45"/>
                                        </p:tgtEl>
                                        <p:attrNameLst>
                                          <p:attrName>style.visibility</p:attrName>
                                        </p:attrNameLst>
                                      </p:cBhvr>
                                      <p:to>
                                        <p:strVal val="visible"/>
                                      </p:to>
                                    </p:set>
                                    <p:anim calcmode="lin" valueType="num">
                                      <p:cBhvr>
                                        <p:cTn id="7" dur="1000" fill="hold"/>
                                        <p:tgtEl>
                                          <p:spTgt spid="845"/>
                                        </p:tgtEl>
                                        <p:attrNameLst>
                                          <p:attrName>ppt_w</p:attrName>
                                        </p:attrNameLst>
                                      </p:cBhvr>
                                      <p:tavLst>
                                        <p:tav tm="0">
                                          <p:val>
                                            <p:fltVal val="0"/>
                                          </p:val>
                                        </p:tav>
                                        <p:tav tm="100000">
                                          <p:val>
                                            <p:strVal val="#ppt_w"/>
                                          </p:val>
                                        </p:tav>
                                      </p:tavLst>
                                    </p:anim>
                                    <p:anim calcmode="lin" valueType="num">
                                      <p:cBhvr>
                                        <p:cTn id="8" dur="1000" fill="hold"/>
                                        <p:tgtEl>
                                          <p:spTgt spid="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53" name="Gruppieren"/>
          <p:cNvGrpSpPr/>
          <p:nvPr/>
        </p:nvGrpSpPr>
        <p:grpSpPr>
          <a:xfrm>
            <a:off x="615131" y="3287719"/>
            <a:ext cx="1253136" cy="1540958"/>
            <a:chOff x="0" y="0"/>
            <a:chExt cx="1253134" cy="1540957"/>
          </a:xfrm>
        </p:grpSpPr>
        <p:sp>
          <p:nvSpPr>
            <p:cNvPr id="850"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51"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52"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57" name="Gruppieren"/>
          <p:cNvGrpSpPr/>
          <p:nvPr/>
        </p:nvGrpSpPr>
        <p:grpSpPr>
          <a:xfrm>
            <a:off x="3945432" y="3287719"/>
            <a:ext cx="1253136" cy="1540958"/>
            <a:chOff x="0" y="0"/>
            <a:chExt cx="1253134" cy="1540956"/>
          </a:xfrm>
        </p:grpSpPr>
        <p:sp>
          <p:nvSpPr>
            <p:cNvPr id="854"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55"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56"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61" name="Gruppieren"/>
          <p:cNvGrpSpPr/>
          <p:nvPr/>
        </p:nvGrpSpPr>
        <p:grpSpPr>
          <a:xfrm>
            <a:off x="7275734" y="3283873"/>
            <a:ext cx="1253136" cy="1548650"/>
            <a:chOff x="0" y="0"/>
            <a:chExt cx="1253134" cy="1548649"/>
          </a:xfrm>
        </p:grpSpPr>
        <p:sp>
          <p:nvSpPr>
            <p:cNvPr id="85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59"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60"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62" name="Ein Junge (8 J.) hat auf dem Zeltlager bei einem nächtlichen Überfall Angst. Ein Mitarbeiter (20 J.) merkt es und geht auf ihn ein. Im Gespräch fragt der Mitarbeiter das sichtlich ängstliche Kind ob er es mal in den Arm nehmen soll? Das Kind stimmt zu un"/>
          <p:cNvSpPr/>
          <p:nvPr/>
        </p:nvSpPr>
        <p:spPr>
          <a:xfrm>
            <a:off x="619814" y="940677"/>
            <a:ext cx="7904372" cy="2202679"/>
          </a:xfrm>
          <a:prstGeom prst="roundRect">
            <a:avLst>
              <a:gd name="adj" fmla="val 4689"/>
            </a:avLst>
          </a:prstGeom>
          <a:solidFill>
            <a:srgbClr val="000000">
              <a:alpha val="7353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normAutofit lnSpcReduction="10000"/>
          </a:bodyPr>
          <a:lstStyle>
            <a:lvl1pPr defTabSz="644651">
              <a:lnSpc>
                <a:spcPct val="90000"/>
              </a:lnSpc>
              <a:spcBef>
                <a:spcPts val="600"/>
              </a:spcBef>
              <a:defRPr sz="1692">
                <a:solidFill>
                  <a:srgbClr val="FFFFFF"/>
                </a:solidFill>
                <a:latin typeface="Montserrat Light"/>
                <a:ea typeface="Montserrat Light"/>
                <a:cs typeface="Montserrat Light"/>
                <a:sym typeface="Montserrat Light"/>
              </a:defRPr>
            </a:lvl1pPr>
          </a:lstStyle>
          <a:p>
            <a:r>
              <a:t>Ein Junge (8 J.) hat auf dem Zeltlager bei einem nächtlichen Überfall Angst. Ein Mitarbeiter (20 J.) merkt es und geht auf ihn ein. Im Gespräch fragt der Mitarbeiter das sichtlich ängstliche Kind ob er es mal in den Arm nehmen soll? Das Kind stimmt zu und so nimmt der Mitarbeiter das Kind in den Arm. Sichtlich beruhigt bleibt es noch kurz auf dem Schoß des Mitarbeiters im Küchenzelt (das häufig durch andere Mitarbeiter frequentiert wird) sitzen und setzt sich dann neben ihn.</a:t>
            </a:r>
          </a:p>
        </p:txBody>
      </p:sp>
      <p:sp>
        <p:nvSpPr>
          <p:cNvPr id="863" name="Gruppieren"/>
          <p:cNvSpPr/>
          <p:nvPr/>
        </p:nvSpPr>
        <p:spPr>
          <a:xfrm>
            <a:off x="625252" y="288313"/>
            <a:ext cx="1270001" cy="1270001"/>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67" name="Gruppieren"/>
          <p:cNvGrpSpPr/>
          <p:nvPr/>
        </p:nvGrpSpPr>
        <p:grpSpPr>
          <a:xfrm>
            <a:off x="3734227" y="2967213"/>
            <a:ext cx="1675546" cy="2060389"/>
            <a:chOff x="0" y="0"/>
            <a:chExt cx="1675545" cy="2060387"/>
          </a:xfrm>
        </p:grpSpPr>
        <p:sp>
          <p:nvSpPr>
            <p:cNvPr id="864" name="Abgerundetes Rechteck"/>
            <p:cNvSpPr/>
            <p:nvPr/>
          </p:nvSpPr>
          <p:spPr>
            <a:xfrm>
              <a:off x="0" y="0"/>
              <a:ext cx="1675546" cy="2060388"/>
            </a:xfrm>
            <a:prstGeom prst="roundRect">
              <a:avLst>
                <a:gd name="adj" fmla="val 8242"/>
              </a:avLst>
            </a:prstGeom>
            <a:solidFill>
              <a:srgbClr val="FF7C00"/>
            </a:solidFill>
            <a:ln w="12700" cap="flat">
              <a:noFill/>
              <a:miter lim="400000"/>
            </a:ln>
            <a:effectLst/>
          </p:spPr>
          <p:txBody>
            <a:bodyPr wrap="square" lIns="45719" tIns="45719" rIns="45719" bIns="45719" numCol="1" anchor="ctr">
              <a:noAutofit/>
            </a:bodyPr>
            <a:lstStyle/>
            <a:p>
              <a:endParaRPr/>
            </a:p>
          </p:txBody>
        </p:sp>
        <p:sp>
          <p:nvSpPr>
            <p:cNvPr id="865" name="Form"/>
            <p:cNvSpPr/>
            <p:nvPr/>
          </p:nvSpPr>
          <p:spPr>
            <a:xfrm>
              <a:off x="377390" y="164902"/>
              <a:ext cx="920765" cy="920873"/>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66" name="Textplatzhalter 4"/>
            <p:cNvSpPr/>
            <p:nvPr/>
          </p:nvSpPr>
          <p:spPr>
            <a:xfrm>
              <a:off x="41025" y="1219223"/>
              <a:ext cx="1519140" cy="6527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528065">
                <a:lnSpc>
                  <a:spcPct val="90000"/>
                </a:lnSpc>
                <a:spcBef>
                  <a:spcPts val="500"/>
                </a:spcBef>
                <a:defRPr sz="1386">
                  <a:solidFill>
                    <a:srgbClr val="FFFFFF"/>
                  </a:solidFill>
                  <a:latin typeface="Montserrat Bold"/>
                  <a:ea typeface="Montserrat Bold"/>
                  <a:cs typeface="Montserrat Bold"/>
                  <a:sym typeface="Montserrat Bold"/>
                </a:defRPr>
              </a:pPr>
              <a:r>
                <a:t>OBACHT</a:t>
              </a:r>
            </a:p>
            <a:p>
              <a:pPr algn="ctr" defTabSz="528065">
                <a:lnSpc>
                  <a:spcPct val="90000"/>
                </a:lnSpc>
                <a:spcBef>
                  <a:spcPts val="500"/>
                </a:spcBef>
                <a:defRPr sz="1309">
                  <a:solidFill>
                    <a:srgbClr val="FFFFFF"/>
                  </a:solidFill>
                  <a:latin typeface="Montserrat Light Italic"/>
                  <a:ea typeface="Montserrat Light Italic"/>
                  <a:cs typeface="Montserrat Light Italic"/>
                  <a:sym typeface="Montserrat Light Italic"/>
                </a:defRPr>
              </a:pPr>
              <a:r>
                <a:t>Grenzwertig</a:t>
              </a:r>
              <a:br/>
              <a:r>
                <a:t>jetzt aufpassen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867"/>
                                        </p:tgtEl>
                                        <p:attrNameLst>
                                          <p:attrName>style.visibility</p:attrName>
                                        </p:attrNameLst>
                                      </p:cBhvr>
                                      <p:to>
                                        <p:strVal val="visible"/>
                                      </p:to>
                                    </p:set>
                                    <p:anim calcmode="lin" valueType="num">
                                      <p:cBhvr>
                                        <p:cTn id="7" dur="1000" fill="hold"/>
                                        <p:tgtEl>
                                          <p:spTgt spid="867"/>
                                        </p:tgtEl>
                                        <p:attrNameLst>
                                          <p:attrName>ppt_w</p:attrName>
                                        </p:attrNameLst>
                                      </p:cBhvr>
                                      <p:tavLst>
                                        <p:tav tm="0">
                                          <p:val>
                                            <p:fltVal val="0"/>
                                          </p:val>
                                        </p:tav>
                                        <p:tav tm="100000">
                                          <p:val>
                                            <p:strVal val="#ppt_w"/>
                                          </p:val>
                                        </p:tav>
                                      </p:tavLst>
                                    </p:anim>
                                    <p:anim calcmode="lin" valueType="num">
                                      <p:cBhvr>
                                        <p:cTn id="8" dur="1000" fill="hold"/>
                                        <p:tgtEl>
                                          <p:spTgt spid="8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Deutschland_Liebenzeller-Mission_Jonathan-Reimund_291807.jpg" descr="Deutschland_Liebenzeller-Mission_Jonathan-Reimund_291807.jpg"/>
          <p:cNvPicPr>
            <a:picLocks noChangeAspect="1"/>
          </p:cNvPicPr>
          <p:nvPr/>
        </p:nvPicPr>
        <p:blipFill>
          <a:blip r:embed="rId2"/>
          <a:stretch>
            <a:fillRect/>
          </a:stretch>
        </p:blipFill>
        <p:spPr>
          <a:xfrm>
            <a:off x="0" y="-206616"/>
            <a:ext cx="9144001" cy="6096000"/>
          </a:xfrm>
          <a:prstGeom prst="rect">
            <a:avLst/>
          </a:prstGeom>
          <a:ln w="12700">
            <a:miter lim="400000"/>
          </a:ln>
        </p:spPr>
      </p:pic>
      <p:grpSp>
        <p:nvGrpSpPr>
          <p:cNvPr id="951" name="Gruppieren"/>
          <p:cNvGrpSpPr/>
          <p:nvPr/>
        </p:nvGrpSpPr>
        <p:grpSpPr>
          <a:xfrm>
            <a:off x="615131" y="3287719"/>
            <a:ext cx="1253136" cy="1540958"/>
            <a:chOff x="0" y="0"/>
            <a:chExt cx="1253134" cy="1540957"/>
          </a:xfrm>
        </p:grpSpPr>
        <p:sp>
          <p:nvSpPr>
            <p:cNvPr id="94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49"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950"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955" name="Gruppieren"/>
          <p:cNvGrpSpPr/>
          <p:nvPr/>
        </p:nvGrpSpPr>
        <p:grpSpPr>
          <a:xfrm>
            <a:off x="3945432" y="3287719"/>
            <a:ext cx="1253136" cy="1540958"/>
            <a:chOff x="0" y="0"/>
            <a:chExt cx="1253134" cy="1540956"/>
          </a:xfrm>
        </p:grpSpPr>
        <p:sp>
          <p:nvSpPr>
            <p:cNvPr id="952"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53"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54"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959" name="Gruppieren"/>
          <p:cNvGrpSpPr/>
          <p:nvPr/>
        </p:nvGrpSpPr>
        <p:grpSpPr>
          <a:xfrm>
            <a:off x="7275734" y="3283873"/>
            <a:ext cx="1253136" cy="1548650"/>
            <a:chOff x="0" y="0"/>
            <a:chExt cx="1253134" cy="1548649"/>
          </a:xfrm>
        </p:grpSpPr>
        <p:sp>
          <p:nvSpPr>
            <p:cNvPr id="956"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57"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58"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960" name="Beim Schwimmbadbesuch mit dem Zeltlager geht es im Wasser wild zur Sache, es wird fröhlich getunkt, Leute durch die Gegend geworfen, Schulterringkampf … Riesen Spaß. Danach bekommst du, von zwei Jungs mit, dass sie da gar nicht mitmachen wollten. Lars ha"/>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normAutofit/>
          </a:bodyPr>
          <a:lstStyle>
            <a:lvl1pPr defTabSz="644651">
              <a:lnSpc>
                <a:spcPct val="90000"/>
              </a:lnSpc>
              <a:spcBef>
                <a:spcPts val="600"/>
              </a:spcBef>
              <a:defRPr sz="1692">
                <a:solidFill>
                  <a:srgbClr val="FFFFFF"/>
                </a:solidFill>
                <a:latin typeface="Montserrat Light"/>
                <a:ea typeface="Montserrat Light"/>
                <a:cs typeface="Montserrat Light"/>
                <a:sym typeface="Montserrat Light"/>
              </a:defRPr>
            </a:lvl1pPr>
          </a:lstStyle>
          <a:p>
            <a:r>
              <a:t>Beim Schwimmbadbesuch mit dem Zeltlager geht es im Wasser wild zur Sache, es wird fröhlich getunkt, Leute durch die Gegend geworfen, Schulterringkampf … Riesen Spaß. Danach bekommst du, von zwei Jungs mit, dass sie da gar nicht mitmachen wollten. Lars hat sie aber obwohl sie das deutlich gesagt haben einfach trotzdem durch die Gegend geschmissen. Er meinte nur: „Wer hier ins Becken geht, der muss mitmachen!“</a:t>
            </a:r>
          </a:p>
        </p:txBody>
      </p:sp>
      <p:sp>
        <p:nvSpPr>
          <p:cNvPr id="961" name="Gruppieren"/>
          <p:cNvSpPr/>
          <p:nvPr/>
        </p:nvSpPr>
        <p:spPr>
          <a:xfrm>
            <a:off x="625252" y="288313"/>
            <a:ext cx="1270001" cy="1270001"/>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965" name="Gruppieren"/>
          <p:cNvGrpSpPr/>
          <p:nvPr/>
        </p:nvGrpSpPr>
        <p:grpSpPr>
          <a:xfrm>
            <a:off x="6973813" y="2732715"/>
            <a:ext cx="1856976" cy="2294887"/>
            <a:chOff x="0" y="0"/>
            <a:chExt cx="1856974" cy="2294886"/>
          </a:xfrm>
        </p:grpSpPr>
        <p:sp>
          <p:nvSpPr>
            <p:cNvPr id="962"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963"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64"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965"/>
                                        </p:tgtEl>
                                        <p:attrNameLst>
                                          <p:attrName>style.visibility</p:attrName>
                                        </p:attrNameLst>
                                      </p:cBhvr>
                                      <p:to>
                                        <p:strVal val="visible"/>
                                      </p:to>
                                    </p:set>
                                    <p:anim calcmode="lin" valueType="num">
                                      <p:cBhvr>
                                        <p:cTn id="7" dur="1000" fill="hold"/>
                                        <p:tgtEl>
                                          <p:spTgt spid="965"/>
                                        </p:tgtEl>
                                        <p:attrNameLst>
                                          <p:attrName>ppt_w</p:attrName>
                                        </p:attrNameLst>
                                      </p:cBhvr>
                                      <p:tavLst>
                                        <p:tav tm="0">
                                          <p:val>
                                            <p:fltVal val="0"/>
                                          </p:val>
                                        </p:tav>
                                        <p:tav tm="100000">
                                          <p:val>
                                            <p:strVal val="#ppt_w"/>
                                          </p:val>
                                        </p:tav>
                                      </p:tavLst>
                                    </p:anim>
                                    <p:anim calcmode="lin" valueType="num">
                                      <p:cBhvr>
                                        <p:cTn id="8" dur="1000" fill="hold"/>
                                        <p:tgtEl>
                                          <p:spTgt spid="9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993" name="Gruppieren"/>
          <p:cNvGrpSpPr/>
          <p:nvPr/>
        </p:nvGrpSpPr>
        <p:grpSpPr>
          <a:xfrm>
            <a:off x="615131" y="3287719"/>
            <a:ext cx="1253136" cy="1540958"/>
            <a:chOff x="0" y="0"/>
            <a:chExt cx="1253134" cy="1540957"/>
          </a:xfrm>
        </p:grpSpPr>
        <p:sp>
          <p:nvSpPr>
            <p:cNvPr id="990"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91"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992"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997" name="Gruppieren"/>
          <p:cNvGrpSpPr/>
          <p:nvPr/>
        </p:nvGrpSpPr>
        <p:grpSpPr>
          <a:xfrm>
            <a:off x="3945432" y="3287719"/>
            <a:ext cx="1253136" cy="1540958"/>
            <a:chOff x="0" y="0"/>
            <a:chExt cx="1253134" cy="1540956"/>
          </a:xfrm>
        </p:grpSpPr>
        <p:sp>
          <p:nvSpPr>
            <p:cNvPr id="994"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95"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96"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1001" name="Gruppieren"/>
          <p:cNvGrpSpPr/>
          <p:nvPr/>
        </p:nvGrpSpPr>
        <p:grpSpPr>
          <a:xfrm>
            <a:off x="7275734" y="3283873"/>
            <a:ext cx="1253136" cy="1548650"/>
            <a:chOff x="0" y="0"/>
            <a:chExt cx="1253134" cy="1548649"/>
          </a:xfrm>
        </p:grpSpPr>
        <p:sp>
          <p:nvSpPr>
            <p:cNvPr id="99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99"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1000"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1002" name="Beim Teencamp, siehst du einen Mitarbeiter mit einem Jungen seines Zeltes seit 40 Minuten vor dem Lager auf und ab laufen. Er scheint ein intensives Gespräch mit dem Teilnehmer zu haben. Du nimmst wahr, dass der Mitarbeiter stark darauf achten, dass sie "/>
          <p:cNvSpPr/>
          <p:nvPr/>
        </p:nvSpPr>
        <p:spPr>
          <a:xfrm>
            <a:off x="619814" y="940677"/>
            <a:ext cx="7904372" cy="2202679"/>
          </a:xfrm>
          <a:prstGeom prst="roundRect">
            <a:avLst>
              <a:gd name="adj" fmla="val 4689"/>
            </a:avLst>
          </a:prstGeom>
          <a:solidFill>
            <a:srgbClr val="000000">
              <a:alpha val="7353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Beim Teencamp, siehst du einen Mitarbeiter mit einem Jungen seines Zeltes seit 40 Minuten vor dem Lager auf und ab laufen. Er scheint ein intensives Gespräch mit dem Teilnehmer zu haben. Du nimmst wahr, dass der Mitarbeiter stark darauf achten, dass sie Abstand zu anderen Teilnehmenden oder Mitarbeiter haben.</a:t>
            </a:r>
          </a:p>
        </p:txBody>
      </p:sp>
      <p:sp>
        <p:nvSpPr>
          <p:cNvPr id="1003" name="Gruppieren"/>
          <p:cNvSpPr/>
          <p:nvPr/>
        </p:nvSpPr>
        <p:spPr>
          <a:xfrm>
            <a:off x="625252" y="288313"/>
            <a:ext cx="1270001" cy="1270001"/>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1007" name="Gruppieren"/>
          <p:cNvGrpSpPr/>
          <p:nvPr/>
        </p:nvGrpSpPr>
        <p:grpSpPr>
          <a:xfrm>
            <a:off x="499275" y="2967213"/>
            <a:ext cx="1675546" cy="2060389"/>
            <a:chOff x="0" y="0"/>
            <a:chExt cx="1675545" cy="2060388"/>
          </a:xfrm>
        </p:grpSpPr>
        <p:sp>
          <p:nvSpPr>
            <p:cNvPr id="1004" name="Abgerundetes Rechteck"/>
            <p:cNvSpPr/>
            <p:nvPr/>
          </p:nvSpPr>
          <p:spPr>
            <a:xfrm>
              <a:off x="0" y="0"/>
              <a:ext cx="1675546" cy="2060389"/>
            </a:xfrm>
            <a:prstGeom prst="roundRect">
              <a:avLst>
                <a:gd name="adj" fmla="val 8242"/>
              </a:avLst>
            </a:prstGeom>
            <a:solidFill>
              <a:srgbClr val="78A600"/>
            </a:solidFill>
            <a:ln w="12700" cap="flat">
              <a:noFill/>
              <a:miter lim="400000"/>
            </a:ln>
            <a:effectLst/>
          </p:spPr>
          <p:txBody>
            <a:bodyPr wrap="square" lIns="45719" tIns="45719" rIns="45719" bIns="45719" numCol="1" anchor="ctr">
              <a:noAutofit/>
            </a:bodyPr>
            <a:lstStyle/>
            <a:p>
              <a:endParaRPr/>
            </a:p>
          </p:txBody>
        </p:sp>
        <p:sp>
          <p:nvSpPr>
            <p:cNvPr id="1005" name="ALLES OK…"/>
            <p:cNvSpPr txBox="1"/>
            <p:nvPr/>
          </p:nvSpPr>
          <p:spPr>
            <a:xfrm>
              <a:off x="78203" y="1214081"/>
              <a:ext cx="1519140" cy="6527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528065">
                <a:lnSpc>
                  <a:spcPct val="90000"/>
                </a:lnSpc>
                <a:spcBef>
                  <a:spcPts val="500"/>
                </a:spcBef>
                <a:defRPr sz="1386">
                  <a:solidFill>
                    <a:srgbClr val="FFFFFF"/>
                  </a:solidFill>
                  <a:latin typeface="Montserrat Bold"/>
                  <a:ea typeface="Montserrat Bold"/>
                  <a:cs typeface="Montserrat Bold"/>
                  <a:sym typeface="Montserrat Bold"/>
                </a:defRPr>
              </a:pPr>
              <a:r>
                <a:t>ALLES OK</a:t>
              </a:r>
            </a:p>
            <a:p>
              <a:pPr algn="ctr" defTabSz="528065">
                <a:lnSpc>
                  <a:spcPct val="90000"/>
                </a:lnSpc>
                <a:spcBef>
                  <a:spcPts val="500"/>
                </a:spcBef>
                <a:defRPr sz="1309">
                  <a:solidFill>
                    <a:srgbClr val="FFFFFF"/>
                  </a:solidFill>
                  <a:latin typeface="Montserrat Light Italic"/>
                  <a:ea typeface="Montserrat Light Italic"/>
                  <a:cs typeface="Montserrat Light Italic"/>
                  <a:sym typeface="Montserrat Light Italic"/>
                </a:defRPr>
              </a:pPr>
              <a:r>
                <a:t>Ich muss nicht eingreifen</a:t>
              </a:r>
            </a:p>
          </p:txBody>
        </p:sp>
        <p:sp>
          <p:nvSpPr>
            <p:cNvPr id="1006" name="Genehmigt"/>
            <p:cNvSpPr/>
            <p:nvPr/>
          </p:nvSpPr>
          <p:spPr>
            <a:xfrm>
              <a:off x="377427" y="164993"/>
              <a:ext cx="920691" cy="92069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1011" name="Gruppieren"/>
          <p:cNvGrpSpPr/>
          <p:nvPr/>
        </p:nvGrpSpPr>
        <p:grpSpPr>
          <a:xfrm>
            <a:off x="3734227" y="2967213"/>
            <a:ext cx="1675546" cy="2060389"/>
            <a:chOff x="0" y="0"/>
            <a:chExt cx="1675545" cy="2060387"/>
          </a:xfrm>
        </p:grpSpPr>
        <p:sp>
          <p:nvSpPr>
            <p:cNvPr id="1008" name="Abgerundetes Rechteck"/>
            <p:cNvSpPr/>
            <p:nvPr/>
          </p:nvSpPr>
          <p:spPr>
            <a:xfrm>
              <a:off x="0" y="0"/>
              <a:ext cx="1675546" cy="2060388"/>
            </a:xfrm>
            <a:prstGeom prst="roundRect">
              <a:avLst>
                <a:gd name="adj" fmla="val 8242"/>
              </a:avLst>
            </a:prstGeom>
            <a:solidFill>
              <a:srgbClr val="FF7C00"/>
            </a:solidFill>
            <a:ln w="12700" cap="flat">
              <a:noFill/>
              <a:miter lim="400000"/>
            </a:ln>
            <a:effectLst/>
          </p:spPr>
          <p:txBody>
            <a:bodyPr wrap="square" lIns="45719" tIns="45719" rIns="45719" bIns="45719" numCol="1" anchor="ctr">
              <a:noAutofit/>
            </a:bodyPr>
            <a:lstStyle/>
            <a:p>
              <a:endParaRPr/>
            </a:p>
          </p:txBody>
        </p:sp>
        <p:sp>
          <p:nvSpPr>
            <p:cNvPr id="1009" name="Form"/>
            <p:cNvSpPr/>
            <p:nvPr/>
          </p:nvSpPr>
          <p:spPr>
            <a:xfrm>
              <a:off x="377390" y="164902"/>
              <a:ext cx="920765" cy="920873"/>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1010" name="Textplatzhalter 4"/>
            <p:cNvSpPr/>
            <p:nvPr/>
          </p:nvSpPr>
          <p:spPr>
            <a:xfrm>
              <a:off x="41025" y="1219223"/>
              <a:ext cx="1519140" cy="6527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528065">
                <a:lnSpc>
                  <a:spcPct val="90000"/>
                </a:lnSpc>
                <a:spcBef>
                  <a:spcPts val="500"/>
                </a:spcBef>
                <a:defRPr sz="1386">
                  <a:solidFill>
                    <a:srgbClr val="FFFFFF"/>
                  </a:solidFill>
                  <a:latin typeface="Montserrat Bold"/>
                  <a:ea typeface="Montserrat Bold"/>
                  <a:cs typeface="Montserrat Bold"/>
                  <a:sym typeface="Montserrat Bold"/>
                </a:defRPr>
              </a:pPr>
              <a:r>
                <a:t>OBACHT</a:t>
              </a:r>
            </a:p>
            <a:p>
              <a:pPr algn="ctr" defTabSz="528065">
                <a:lnSpc>
                  <a:spcPct val="90000"/>
                </a:lnSpc>
                <a:spcBef>
                  <a:spcPts val="500"/>
                </a:spcBef>
                <a:defRPr sz="1309">
                  <a:solidFill>
                    <a:srgbClr val="FFFFFF"/>
                  </a:solidFill>
                  <a:latin typeface="Montserrat Light Italic"/>
                  <a:ea typeface="Montserrat Light Italic"/>
                  <a:cs typeface="Montserrat Light Italic"/>
                  <a:sym typeface="Montserrat Light Italic"/>
                </a:defRPr>
              </a:pPr>
              <a:r>
                <a:t>Grenzwertig</a:t>
              </a:r>
              <a:br/>
              <a:r>
                <a:t>jetzt aufpassen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007"/>
                                        </p:tgtEl>
                                        <p:attrNameLst>
                                          <p:attrName>style.visibility</p:attrName>
                                        </p:attrNameLst>
                                      </p:cBhvr>
                                      <p:to>
                                        <p:strVal val="visible"/>
                                      </p:to>
                                    </p:set>
                                    <p:anim calcmode="lin" valueType="num">
                                      <p:cBhvr>
                                        <p:cTn id="7" dur="1000" fill="hold"/>
                                        <p:tgtEl>
                                          <p:spTgt spid="1007"/>
                                        </p:tgtEl>
                                        <p:attrNameLst>
                                          <p:attrName>ppt_w</p:attrName>
                                        </p:attrNameLst>
                                      </p:cBhvr>
                                      <p:tavLst>
                                        <p:tav tm="0">
                                          <p:val>
                                            <p:fltVal val="0"/>
                                          </p:val>
                                        </p:tav>
                                        <p:tav tm="100000">
                                          <p:val>
                                            <p:strVal val="#ppt_w"/>
                                          </p:val>
                                        </p:tav>
                                      </p:tavLst>
                                    </p:anim>
                                    <p:anim calcmode="lin" valueType="num">
                                      <p:cBhvr>
                                        <p:cTn id="8" dur="1000" fill="hold"/>
                                        <p:tgtEl>
                                          <p:spTgt spid="100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011"/>
                                        </p:tgtEl>
                                        <p:attrNameLst>
                                          <p:attrName>style.visibility</p:attrName>
                                        </p:attrNameLst>
                                      </p:cBhvr>
                                      <p:to>
                                        <p:strVal val="visible"/>
                                      </p:to>
                                    </p:set>
                                    <p:anim calcmode="lin" valueType="num">
                                      <p:cBhvr>
                                        <p:cTn id="12" dur="1000" fill="hold"/>
                                        <p:tgtEl>
                                          <p:spTgt spid="1011"/>
                                        </p:tgtEl>
                                        <p:attrNameLst>
                                          <p:attrName>ppt_w</p:attrName>
                                        </p:attrNameLst>
                                      </p:cBhvr>
                                      <p:tavLst>
                                        <p:tav tm="0">
                                          <p:val>
                                            <p:fltVal val="0"/>
                                          </p:val>
                                        </p:tav>
                                        <p:tav tm="100000">
                                          <p:val>
                                            <p:strVal val="#ppt_w"/>
                                          </p:val>
                                        </p:tav>
                                      </p:tavLst>
                                    </p:anim>
                                    <p:anim calcmode="lin" valueType="num">
                                      <p:cBhvr>
                                        <p:cTn id="13" dur="1000" fill="hold"/>
                                        <p:tgtEl>
                                          <p:spTgt spid="10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0" animBg="1" advAuto="0"/>
      <p:bldP spid="1011"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85" name="Gruppieren"/>
          <p:cNvGrpSpPr/>
          <p:nvPr/>
        </p:nvGrpSpPr>
        <p:grpSpPr>
          <a:xfrm>
            <a:off x="615131" y="3287719"/>
            <a:ext cx="1253136" cy="1540958"/>
            <a:chOff x="0" y="0"/>
            <a:chExt cx="1253134" cy="1540957"/>
          </a:xfrm>
        </p:grpSpPr>
        <p:sp>
          <p:nvSpPr>
            <p:cNvPr id="882"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83"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84"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89" name="Gruppieren"/>
          <p:cNvGrpSpPr/>
          <p:nvPr/>
        </p:nvGrpSpPr>
        <p:grpSpPr>
          <a:xfrm>
            <a:off x="3945432" y="3287719"/>
            <a:ext cx="1253136" cy="1540958"/>
            <a:chOff x="0" y="0"/>
            <a:chExt cx="1253134" cy="1540956"/>
          </a:xfrm>
        </p:grpSpPr>
        <p:sp>
          <p:nvSpPr>
            <p:cNvPr id="886"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87"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88"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93" name="Gruppieren"/>
          <p:cNvGrpSpPr/>
          <p:nvPr/>
        </p:nvGrpSpPr>
        <p:grpSpPr>
          <a:xfrm>
            <a:off x="7275734" y="3283873"/>
            <a:ext cx="1253136" cy="1548650"/>
            <a:chOff x="0" y="0"/>
            <a:chExt cx="1253134" cy="1548649"/>
          </a:xfrm>
        </p:grpSpPr>
        <p:sp>
          <p:nvSpPr>
            <p:cNvPr id="890"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91"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92"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94" name="Du bist beim großen Camp. Das Essenszelt ist überfüllt und du beobachtest wie ein anderer Mitarbeiter sich gegen den Strom durch die Menge kämpft. Dabei bahnt er sich mit seinen Händen seinen Weg und berührt dabei mit der Handfläche die Brust einer Teiln"/>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rPr dirty="0"/>
              <a:t>Du </a:t>
            </a:r>
            <a:r>
              <a:rPr dirty="0" err="1"/>
              <a:t>bist</a:t>
            </a:r>
            <a:r>
              <a:rPr dirty="0"/>
              <a:t> </a:t>
            </a:r>
            <a:r>
              <a:rPr dirty="0" err="1"/>
              <a:t>beim</a:t>
            </a:r>
            <a:r>
              <a:rPr dirty="0"/>
              <a:t> </a:t>
            </a:r>
            <a:r>
              <a:rPr dirty="0" err="1"/>
              <a:t>großen</a:t>
            </a:r>
            <a:r>
              <a:rPr dirty="0"/>
              <a:t> Camp. Das </a:t>
            </a:r>
            <a:r>
              <a:rPr dirty="0" err="1"/>
              <a:t>Essenszelt</a:t>
            </a:r>
            <a:r>
              <a:rPr dirty="0"/>
              <a:t> </a:t>
            </a:r>
            <a:r>
              <a:rPr dirty="0" err="1"/>
              <a:t>ist</a:t>
            </a:r>
            <a:r>
              <a:rPr dirty="0"/>
              <a:t> </a:t>
            </a:r>
            <a:r>
              <a:rPr dirty="0" err="1"/>
              <a:t>überfüllt</a:t>
            </a:r>
            <a:r>
              <a:rPr dirty="0"/>
              <a:t> und du </a:t>
            </a:r>
            <a:r>
              <a:rPr dirty="0" err="1"/>
              <a:t>beobachtest</a:t>
            </a:r>
            <a:r>
              <a:rPr lang="de-DE" dirty="0"/>
              <a:t>,</a:t>
            </a:r>
            <a:r>
              <a:rPr dirty="0"/>
              <a:t> </a:t>
            </a:r>
            <a:r>
              <a:rPr dirty="0" err="1"/>
              <a:t>wie</a:t>
            </a:r>
            <a:r>
              <a:rPr dirty="0"/>
              <a:t> </a:t>
            </a:r>
            <a:r>
              <a:rPr dirty="0" err="1"/>
              <a:t>ein</a:t>
            </a:r>
            <a:r>
              <a:rPr dirty="0"/>
              <a:t> </a:t>
            </a:r>
            <a:r>
              <a:rPr dirty="0" err="1"/>
              <a:t>anderer</a:t>
            </a:r>
            <a:r>
              <a:rPr dirty="0"/>
              <a:t> Mitarbeiter </a:t>
            </a:r>
            <a:r>
              <a:rPr dirty="0" err="1"/>
              <a:t>sich</a:t>
            </a:r>
            <a:r>
              <a:rPr dirty="0"/>
              <a:t> </a:t>
            </a:r>
            <a:r>
              <a:rPr dirty="0" err="1"/>
              <a:t>gegen</a:t>
            </a:r>
            <a:r>
              <a:rPr dirty="0"/>
              <a:t> den Strom </a:t>
            </a:r>
            <a:r>
              <a:rPr dirty="0" err="1"/>
              <a:t>durch</a:t>
            </a:r>
            <a:r>
              <a:rPr dirty="0"/>
              <a:t> die Menge </a:t>
            </a:r>
            <a:r>
              <a:rPr dirty="0" err="1"/>
              <a:t>kämpft</a:t>
            </a:r>
            <a:r>
              <a:rPr dirty="0"/>
              <a:t>. Dabei </a:t>
            </a:r>
            <a:r>
              <a:rPr dirty="0" err="1"/>
              <a:t>bahnt</a:t>
            </a:r>
            <a:r>
              <a:rPr dirty="0"/>
              <a:t> er </a:t>
            </a:r>
            <a:r>
              <a:rPr dirty="0" err="1"/>
              <a:t>sich</a:t>
            </a:r>
            <a:r>
              <a:rPr dirty="0"/>
              <a:t> </a:t>
            </a:r>
            <a:r>
              <a:rPr dirty="0" err="1"/>
              <a:t>mit</a:t>
            </a:r>
            <a:r>
              <a:rPr dirty="0"/>
              <a:t> seinen Händen seinen Weg und </a:t>
            </a:r>
            <a:r>
              <a:rPr dirty="0" err="1"/>
              <a:t>berührt</a:t>
            </a:r>
            <a:r>
              <a:rPr dirty="0"/>
              <a:t> </a:t>
            </a:r>
            <a:r>
              <a:rPr dirty="0" err="1"/>
              <a:t>dabei</a:t>
            </a:r>
            <a:r>
              <a:rPr dirty="0"/>
              <a:t> </a:t>
            </a:r>
            <a:r>
              <a:rPr dirty="0" err="1"/>
              <a:t>mit</a:t>
            </a:r>
            <a:r>
              <a:rPr dirty="0"/>
              <a:t> der </a:t>
            </a:r>
            <a:r>
              <a:rPr dirty="0" err="1"/>
              <a:t>Handfläche</a:t>
            </a:r>
            <a:r>
              <a:rPr dirty="0"/>
              <a:t> die Brust </a:t>
            </a:r>
            <a:r>
              <a:rPr dirty="0" err="1"/>
              <a:t>einer</a:t>
            </a:r>
            <a:r>
              <a:rPr dirty="0"/>
              <a:t> </a:t>
            </a:r>
            <a:r>
              <a:rPr dirty="0" err="1"/>
              <a:t>Teilnehmerin</a:t>
            </a:r>
            <a:r>
              <a:rPr dirty="0"/>
              <a:t>, die </a:t>
            </a:r>
            <a:r>
              <a:rPr dirty="0" err="1"/>
              <a:t>irritiert</a:t>
            </a:r>
            <a:r>
              <a:rPr dirty="0"/>
              <a:t> </a:t>
            </a:r>
            <a:r>
              <a:rPr dirty="0" err="1"/>
              <a:t>stehen</a:t>
            </a:r>
            <a:r>
              <a:rPr dirty="0"/>
              <a:t> </a:t>
            </a:r>
            <a:r>
              <a:rPr dirty="0" err="1"/>
              <a:t>bleibt</a:t>
            </a:r>
            <a:r>
              <a:rPr dirty="0"/>
              <a:t>.</a:t>
            </a:r>
          </a:p>
        </p:txBody>
      </p:sp>
      <p:sp>
        <p:nvSpPr>
          <p:cNvPr id="895" name="Gruppieren"/>
          <p:cNvSpPr/>
          <p:nvPr/>
        </p:nvSpPr>
        <p:spPr>
          <a:xfrm>
            <a:off x="625252" y="288313"/>
            <a:ext cx="1270001" cy="1270001"/>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99" name="Gruppieren"/>
          <p:cNvGrpSpPr/>
          <p:nvPr/>
        </p:nvGrpSpPr>
        <p:grpSpPr>
          <a:xfrm>
            <a:off x="6973813" y="2732715"/>
            <a:ext cx="1856976" cy="2294887"/>
            <a:chOff x="0" y="0"/>
            <a:chExt cx="1856974" cy="2294886"/>
          </a:xfrm>
        </p:grpSpPr>
        <p:sp>
          <p:nvSpPr>
            <p:cNvPr id="896"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897"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98"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99"/>
                                        </p:tgtEl>
                                        <p:attrNameLst>
                                          <p:attrName>style.visibility</p:attrName>
                                        </p:attrNameLst>
                                      </p:cBhvr>
                                      <p:to>
                                        <p:strVal val="visible"/>
                                      </p:to>
                                    </p:set>
                                    <p:anim calcmode="lin" valueType="num">
                                      <p:cBhvr>
                                        <p:cTn id="7" dur="1000" fill="hold"/>
                                        <p:tgtEl>
                                          <p:spTgt spid="899"/>
                                        </p:tgtEl>
                                        <p:attrNameLst>
                                          <p:attrName>ppt_w</p:attrName>
                                        </p:attrNameLst>
                                      </p:cBhvr>
                                      <p:tavLst>
                                        <p:tav tm="0">
                                          <p:val>
                                            <p:fltVal val="0"/>
                                          </p:val>
                                        </p:tav>
                                        <p:tav tm="100000">
                                          <p:val>
                                            <p:strVal val="#ppt_w"/>
                                          </p:val>
                                        </p:tav>
                                      </p:tavLst>
                                    </p:anim>
                                    <p:anim calcmode="lin" valueType="num">
                                      <p:cBhvr>
                                        <p:cTn id="8" dur="1000" fill="hold"/>
                                        <p:tgtEl>
                                          <p:spTgt spid="8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43" name="Picture Placeholder 4" descr="Picture Placeholder 4"/>
          <p:cNvPicPr>
            <a:picLocks noGrp="1" noChangeAspect="1"/>
          </p:cNvPicPr>
          <p:nvPr>
            <p:ph type="pic" idx="21"/>
          </p:nvPr>
        </p:nvPicPr>
        <p:blipFill>
          <a:blip r:embed="rId5"/>
          <a:srcRect t="7812" b="7812"/>
          <a:stretch>
            <a:fillRect/>
          </a:stretch>
        </p:blipFill>
        <p:spPr>
          <a:xfrm>
            <a:off x="0" y="-127000"/>
            <a:ext cx="9144000" cy="5143500"/>
          </a:xfrm>
          <a:prstGeom prst="rect">
            <a:avLst/>
          </a:prstGeom>
        </p:spPr>
      </p:pic>
      <p:pic>
        <p:nvPicPr>
          <p:cNvPr id="544" name="Bild" descr="Bild"/>
          <p:cNvPicPr>
            <a:picLocks noChangeAspect="1"/>
          </p:cNvPicPr>
          <p:nvPr/>
        </p:nvPicPr>
        <p:blipFill>
          <a:blip r:embed="rId6"/>
          <a:stretch>
            <a:fillRect/>
          </a:stretch>
        </p:blipFill>
        <p:spPr>
          <a:xfrm>
            <a:off x="-838593" y="-1682308"/>
            <a:ext cx="10821186" cy="3618902"/>
          </a:xfrm>
          <a:prstGeom prst="rect">
            <a:avLst/>
          </a:prstGeom>
          <a:ln w="12700">
            <a:miter lim="400000"/>
          </a:ln>
        </p:spPr>
      </p:pic>
      <p:pic>
        <p:nvPicPr>
          <p:cNvPr id="545" name="Bild" descr="Bild"/>
          <p:cNvPicPr>
            <a:picLocks noChangeAspect="1"/>
          </p:cNvPicPr>
          <p:nvPr/>
        </p:nvPicPr>
        <p:blipFill>
          <a:blip r:embed="rId7"/>
          <a:stretch>
            <a:fillRect/>
          </a:stretch>
        </p:blipFill>
        <p:spPr>
          <a:xfrm>
            <a:off x="-985021" y="3250492"/>
            <a:ext cx="10930052" cy="3655288"/>
          </a:xfrm>
          <a:prstGeom prst="rect">
            <a:avLst/>
          </a:prstGeom>
          <a:ln w="12700">
            <a:miter lim="400000"/>
          </a:ln>
        </p:spPr>
      </p:pic>
      <p:grpSp>
        <p:nvGrpSpPr>
          <p:cNvPr id="549" name="Gruppieren"/>
          <p:cNvGrpSpPr/>
          <p:nvPr/>
        </p:nvGrpSpPr>
        <p:grpSpPr>
          <a:xfrm>
            <a:off x="1490966" y="763684"/>
            <a:ext cx="6672638" cy="3195444"/>
            <a:chOff x="0" y="0"/>
            <a:chExt cx="6672636" cy="3195443"/>
          </a:xfrm>
        </p:grpSpPr>
        <p:pic>
          <p:nvPicPr>
            <p:cNvPr id="546" name="Bild" descr="Bild"/>
            <p:cNvPicPr>
              <a:picLocks noChangeAspect="1"/>
            </p:cNvPicPr>
            <p:nvPr/>
          </p:nvPicPr>
          <p:blipFill>
            <a:blip r:embed="rId8"/>
            <a:stretch>
              <a:fillRect/>
            </a:stretch>
          </p:blipFill>
          <p:spPr>
            <a:xfrm>
              <a:off x="0" y="1149858"/>
              <a:ext cx="2105670" cy="2045586"/>
            </a:xfrm>
            <a:prstGeom prst="rect">
              <a:avLst/>
            </a:prstGeom>
            <a:ln w="12700" cap="flat">
              <a:noFill/>
              <a:miter lim="400000"/>
            </a:ln>
            <a:effectLst/>
          </p:spPr>
        </p:pic>
        <p:sp>
          <p:nvSpPr>
            <p:cNvPr id="547" name="TRIGGER"/>
            <p:cNvSpPr txBox="1"/>
            <p:nvPr/>
          </p:nvSpPr>
          <p:spPr>
            <a:xfrm rot="20852360">
              <a:off x="1963465" y="484145"/>
              <a:ext cx="4626458" cy="12717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defRPr sz="7000">
                  <a:solidFill>
                    <a:srgbClr val="F7D051"/>
                  </a:solidFill>
                  <a:latin typeface="Montserrat Black"/>
                  <a:ea typeface="Montserrat Black"/>
                  <a:cs typeface="Montserrat Black"/>
                  <a:sym typeface="Montserrat Black"/>
                </a:defRPr>
              </a:lvl1pPr>
            </a:lstStyle>
            <a:p>
              <a:r>
                <a:t>TRIGGER</a:t>
              </a:r>
            </a:p>
          </p:txBody>
        </p:sp>
        <p:sp>
          <p:nvSpPr>
            <p:cNvPr id="548" name="Warnung"/>
            <p:cNvSpPr txBox="1"/>
            <p:nvPr/>
          </p:nvSpPr>
          <p:spPr>
            <a:xfrm rot="20852360">
              <a:off x="2196064" y="1417000"/>
              <a:ext cx="4161260" cy="1015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defRPr sz="5500" cap="all">
                  <a:solidFill>
                    <a:srgbClr val="F7D051"/>
                  </a:solidFill>
                  <a:latin typeface="Montserrat Black"/>
                  <a:ea typeface="Montserrat Black"/>
                  <a:cs typeface="Montserrat Black"/>
                  <a:sym typeface="Montserrat Black"/>
                </a:defRPr>
              </a:lvl1pPr>
            </a:lstStyle>
            <a:p>
              <a:r>
                <a:t>Warnung</a:t>
              </a:r>
            </a:p>
          </p:txBody>
        </p:sp>
      </p:grpSp>
      <p:pic>
        <p:nvPicPr>
          <p:cNvPr id="550" name="Grafik 5" descr="Grafik 5"/>
          <p:cNvPicPr>
            <a:picLocks noChangeAspect="1"/>
          </p:cNvPicPr>
          <p:nvPr/>
        </p:nvPicPr>
        <p:blipFill>
          <a:blip r:embed="rId9"/>
          <a:srcRect l="23022" t="9091" r="12340"/>
          <a:stretch>
            <a:fillRect/>
          </a:stretch>
        </p:blipFill>
        <p:spPr>
          <a:xfrm>
            <a:off x="-6987085" y="3"/>
            <a:ext cx="6501385" cy="5143493"/>
          </a:xfrm>
          <a:prstGeom prst="rect">
            <a:avLst/>
          </a:prstGeom>
          <a:ln w="12700">
            <a:miter lim="400000"/>
          </a:ln>
        </p:spPr>
      </p:pic>
      <p:sp>
        <p:nvSpPr>
          <p:cNvPr id="551" name="Rectangle 12"/>
          <p:cNvSpPr/>
          <p:nvPr/>
        </p:nvSpPr>
        <p:spPr>
          <a:xfrm>
            <a:off x="-9629699" y="-4"/>
            <a:ext cx="7004405" cy="5143501"/>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52" name="Rectangle 14"/>
          <p:cNvSpPr/>
          <p:nvPr/>
        </p:nvSpPr>
        <p:spPr>
          <a:xfrm rot="5400000">
            <a:off x="-9059760" y="260089"/>
            <a:ext cx="109729" cy="528067"/>
          </a:xfrm>
          <a:prstGeom prst="rect">
            <a:avLst/>
          </a:prstGeom>
          <a:solidFill>
            <a:srgbClr val="ED7D31"/>
          </a:solidFill>
          <a:ln w="12700">
            <a:miter lim="400000"/>
          </a:ln>
        </p:spPr>
        <p:txBody>
          <a:bodyPr lIns="34289" tIns="34289" rIns="34289" bIns="34289" anchor="ctr"/>
          <a:lstStyle/>
          <a:p>
            <a:pPr algn="ctr">
              <a:defRPr sz="1200">
                <a:solidFill>
                  <a:srgbClr val="FFFFFF"/>
                </a:solidFill>
              </a:defRPr>
            </a:pPr>
            <a:endParaRPr/>
          </a:p>
        </p:txBody>
      </p:sp>
      <p:sp>
        <p:nvSpPr>
          <p:cNvPr id="553" name="Rectangle 16"/>
          <p:cNvSpPr/>
          <p:nvPr/>
        </p:nvSpPr>
        <p:spPr>
          <a:xfrm>
            <a:off x="-9268929" y="3410186"/>
            <a:ext cx="2983231" cy="13717"/>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sp>
        <p:nvSpPr>
          <p:cNvPr id="554" name="Studie zu sexualisierter Gewalt in der ev. Kirche"/>
          <p:cNvSpPr txBox="1">
            <a:spLocks noGrp="1"/>
          </p:cNvSpPr>
          <p:nvPr>
            <p:ph type="title"/>
          </p:nvPr>
        </p:nvSpPr>
        <p:spPr>
          <a:xfrm>
            <a:off x="-9268929" y="689994"/>
            <a:ext cx="3017520" cy="1688830"/>
          </a:xfrm>
          <a:prstGeom prst="rect">
            <a:avLst/>
          </a:prstGeom>
        </p:spPr>
        <p:txBody>
          <a:bodyPr lIns="34289" tIns="34289" rIns="34289" bIns="34289" anchor="b">
            <a:normAutofit/>
          </a:bodyPr>
          <a:lstStyle/>
          <a:p>
            <a:r>
              <a:t>Studie zu sexualisierter Gewalt</a:t>
            </a:r>
            <a:br/>
            <a:r>
              <a:t>in der ev. Kirche</a:t>
            </a:r>
          </a:p>
        </p:txBody>
      </p:sp>
      <p:sp>
        <p:nvSpPr>
          <p:cNvPr id="555" name="Seit 1946…"/>
          <p:cNvSpPr txBox="1">
            <a:spLocks noGrp="1"/>
          </p:cNvSpPr>
          <p:nvPr>
            <p:ph type="body" sz="quarter" idx="4294967295"/>
          </p:nvPr>
        </p:nvSpPr>
        <p:spPr>
          <a:xfrm>
            <a:off x="-9268929" y="2571746"/>
            <a:ext cx="3017521" cy="2208488"/>
          </a:xfrm>
          <a:prstGeom prst="rect">
            <a:avLst/>
          </a:prstGeom>
        </p:spPr>
        <p:txBody>
          <a:bodyPr lIns="34289" tIns="34289" rIns="34289" bIns="34289">
            <a:normAutofit/>
          </a:bodyPr>
          <a:lstStyle/>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Seit 1946</a:t>
            </a:r>
            <a:endParaRPr sz="1600"/>
          </a:p>
          <a:p>
            <a:pPr marL="0" indent="0">
              <a:lnSpc>
                <a:spcPct val="72000"/>
              </a:lnSpc>
              <a:buSzTx/>
              <a:buFontTx/>
              <a:buNone/>
              <a:defRPr sz="1000">
                <a:solidFill>
                  <a:srgbClr val="FFFFFF"/>
                </a:solidFill>
                <a:latin typeface="Montserrat Thin Regular"/>
                <a:ea typeface="Montserrat Thin Regular"/>
                <a:cs typeface="Montserrat Thin Regular"/>
                <a:sym typeface="Montserrat Thin Regular"/>
              </a:defRPr>
            </a:pPr>
            <a:r>
              <a:t>Gesichert über Disziplinar-Akten:</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1.259 Beschuldigte</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2.225 Betroffene</a:t>
            </a:r>
            <a:endParaRPr sz="1600"/>
          </a:p>
          <a:p>
            <a:pPr marL="0" indent="0">
              <a:lnSpc>
                <a:spcPct val="72000"/>
              </a:lnSpc>
              <a:buSzTx/>
              <a:buFontTx/>
              <a:buNone/>
              <a:defRPr sz="1000">
                <a:solidFill>
                  <a:srgbClr val="FFFFFF"/>
                </a:solidFill>
                <a:latin typeface="Montserrat Thin Regular"/>
                <a:ea typeface="Montserrat Thin Regular"/>
                <a:cs typeface="Montserrat Thin Regular"/>
                <a:sym typeface="Montserrat Thin Regular"/>
              </a:defRPr>
            </a:pPr>
            <a:r>
              <a:t>Geschätzt:</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3.500 Beschuldigte</a:t>
            </a:r>
            <a:endParaRPr sz="1600"/>
          </a:p>
          <a:p>
            <a:pPr marL="0" indent="0">
              <a:lnSpc>
                <a:spcPct val="72000"/>
              </a:lnSpc>
              <a:buSzTx/>
              <a:buFontTx/>
              <a:buNone/>
              <a:defRPr sz="1200">
                <a:solidFill>
                  <a:srgbClr val="FFFFFF"/>
                </a:solidFill>
                <a:latin typeface="Montserrat Thin Regular"/>
                <a:ea typeface="Montserrat Thin Regular"/>
                <a:cs typeface="Montserrat Thin Regular"/>
                <a:sym typeface="Montserrat Thin Regular"/>
              </a:defRPr>
            </a:pPr>
            <a:r>
              <a:t>9.400 Betroffene</a:t>
            </a:r>
            <a:endParaRPr sz="1600"/>
          </a:p>
          <a:p>
            <a:pPr marL="0" indent="0">
              <a:lnSpc>
                <a:spcPct val="96000"/>
              </a:lnSpc>
              <a:spcBef>
                <a:spcPts val="2100"/>
              </a:spcBef>
              <a:buSzTx/>
              <a:buFontTx/>
              <a:buNone/>
              <a:defRPr sz="1200">
                <a:solidFill>
                  <a:srgbClr val="FFFFFF"/>
                </a:solidFill>
                <a:latin typeface="Montserrat Bold"/>
                <a:ea typeface="Montserrat Bold"/>
                <a:cs typeface="Montserrat Bold"/>
                <a:sym typeface="Montserrat Bold"/>
              </a:defRPr>
            </a:pPr>
            <a:r>
              <a:t>Erforscht wurden nur hauptamtliche Täter</a:t>
            </a:r>
          </a:p>
        </p:txBody>
      </p:sp>
      <p:pic>
        <p:nvPicPr>
          <p:cNvPr id="556" name="ES_Impact Metal 20 - SFX Producer.mp3" descr="ES_Impact Metal 20 - SFX Producer.mp3"/>
          <p:cNvPicPr>
            <a:picLocks/>
          </p:cNvPicPr>
          <p:nvPr>
            <a:audioFile r:link="rId2"/>
            <p:extLst>
              <p:ext uri="{DAA4B4D4-6D71-4841-9C94-3DE7FCFB9230}">
                <p14:media xmlns:p14="http://schemas.microsoft.com/office/powerpoint/2010/main" r:embed="rId1"/>
              </p:ext>
            </p:extLst>
          </p:nvPr>
        </p:nvPicPr>
        <p:blipFill>
          <a:blip r:embed="rId10"/>
          <a:stretch>
            <a:fillRect/>
          </a:stretch>
        </p:blipFill>
        <p:spPr>
          <a:xfrm>
            <a:off x="180036" y="384453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cover dir="d"/>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549"/>
                                        </p:tgtEl>
                                        <p:attrNameLst>
                                          <p:attrName>style.visibility</p:attrName>
                                        </p:attrNameLst>
                                      </p:cBhvr>
                                      <p:to>
                                        <p:strVal val="visible"/>
                                      </p:to>
                                    </p:set>
                                    <p:anim calcmode="lin" valueType="num">
                                      <p:cBhvr>
                                        <p:cTn id="7" dur="1500" fill="hold"/>
                                        <p:tgtEl>
                                          <p:spTgt spid="549"/>
                                        </p:tgtEl>
                                        <p:attrNameLst>
                                          <p:attrName>ppt_x</p:attrName>
                                        </p:attrNameLst>
                                      </p:cBhvr>
                                      <p:tavLst>
                                        <p:tav tm="0">
                                          <p:val>
                                            <p:strVal val="#ppt_x"/>
                                          </p:val>
                                        </p:tav>
                                        <p:tav tm="100000">
                                          <p:val>
                                            <p:strVal val="#ppt_x"/>
                                          </p:val>
                                        </p:tav>
                                      </p:tavLst>
                                    </p:anim>
                                    <p:anim calcmode="lin" valueType="num">
                                      <p:cBhvr>
                                        <p:cTn id="8" dur="1500" fill="hold"/>
                                        <p:tgtEl>
                                          <p:spTgt spid="54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mediacall" presetSubtype="0" fill="hold" nodeType="afterEffect">
                                  <p:stCondLst>
                                    <p:cond delay="0"/>
                                  </p:stCondLst>
                                  <p:childTnLst>
                                    <p:cmd type="call" cmd="playFrom(0.0)">
                                      <p:cBhvr>
                                        <p:cTn id="11" dur="1559" fill="hold"/>
                                        <p:tgtEl>
                                          <p:spTgt spid="5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cTn>
                <p:tgtEl>
                  <p:spTgt spid="556"/>
                </p:tgtEl>
              </p:cMediaNode>
            </p:audio>
          </p:childTnLst>
        </p:cTn>
      </p:par>
    </p:tnLst>
    <p:bldLst>
      <p:bldP spid="54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809" name="Gruppieren"/>
          <p:cNvGrpSpPr/>
          <p:nvPr/>
        </p:nvGrpSpPr>
        <p:grpSpPr>
          <a:xfrm>
            <a:off x="615131" y="3287719"/>
            <a:ext cx="1253136" cy="1540958"/>
            <a:chOff x="0" y="0"/>
            <a:chExt cx="1253134" cy="1540957"/>
          </a:xfrm>
        </p:grpSpPr>
        <p:sp>
          <p:nvSpPr>
            <p:cNvPr id="806"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07"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808"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813" name="Gruppieren"/>
          <p:cNvGrpSpPr/>
          <p:nvPr/>
        </p:nvGrpSpPr>
        <p:grpSpPr>
          <a:xfrm>
            <a:off x="3945432" y="3287719"/>
            <a:ext cx="1253136" cy="1540958"/>
            <a:chOff x="0" y="0"/>
            <a:chExt cx="1253134" cy="1540956"/>
          </a:xfrm>
        </p:grpSpPr>
        <p:sp>
          <p:nvSpPr>
            <p:cNvPr id="810"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11"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12"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817" name="Gruppieren"/>
          <p:cNvGrpSpPr/>
          <p:nvPr/>
        </p:nvGrpSpPr>
        <p:grpSpPr>
          <a:xfrm>
            <a:off x="7275734" y="3283873"/>
            <a:ext cx="1253136" cy="1548650"/>
            <a:chOff x="0" y="0"/>
            <a:chExt cx="1253134" cy="1548649"/>
          </a:xfrm>
        </p:grpSpPr>
        <p:sp>
          <p:nvSpPr>
            <p:cNvPr id="814"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15"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16"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818" name="Du bist bei einem Junscharzeltlager. Die Nachtwache erzählt dir beim Kaffee am Mittag, dass er letzte Nacht einen Junge am Waldrand gefunden hat. Er habe sich eingekotet. Daraufhin bot der Nachtwächter ihm an ihm zu helfen. Der Teilnehmer war froh und gi"/>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normAutofit lnSpcReduction="10000"/>
          </a:bodyPr>
          <a:lstStyle>
            <a:lvl1pPr defTabSz="610361">
              <a:lnSpc>
                <a:spcPct val="90000"/>
              </a:lnSpc>
              <a:spcBef>
                <a:spcPts val="600"/>
              </a:spcBef>
              <a:defRPr sz="1602">
                <a:solidFill>
                  <a:srgbClr val="FFFFFF"/>
                </a:solidFill>
                <a:latin typeface="Montserrat Light"/>
                <a:ea typeface="Montserrat Light"/>
                <a:cs typeface="Montserrat Light"/>
                <a:sym typeface="Montserrat Light"/>
              </a:defRPr>
            </a:lvl1pPr>
          </a:lstStyle>
          <a:p>
            <a:r>
              <a:t>Du bist bei einem Junscharzeltlager. Die Nachtwache erzählt dir beim Kaffee am Mittag, dass er letzte Nacht einen Junge am Waldrand gefunden hat. Er habe sich eingekotet. Daraufhin bot der Nachtwächter ihm an ihm zu helfen. Der Teilnehmer war froh und ging auf das Angebot ein. Sie gingen gemeinsam zum Zelt des Kindes und holten frische Kleider. Danach ging sie ins Duschzelt und der Nachtwächter hat ihm geholfen sich sauber zu machen. Der Junge war mega dankbar für die Hilfe!</a:t>
            </a:r>
          </a:p>
        </p:txBody>
      </p:sp>
      <p:sp>
        <p:nvSpPr>
          <p:cNvPr id="819" name="Gruppieren"/>
          <p:cNvSpPr/>
          <p:nvPr/>
        </p:nvSpPr>
        <p:spPr>
          <a:xfrm>
            <a:off x="625252" y="288313"/>
            <a:ext cx="1270001" cy="1270001"/>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823" name="Gruppieren"/>
          <p:cNvGrpSpPr/>
          <p:nvPr/>
        </p:nvGrpSpPr>
        <p:grpSpPr>
          <a:xfrm>
            <a:off x="6973813" y="2732715"/>
            <a:ext cx="1856976" cy="2294887"/>
            <a:chOff x="0" y="0"/>
            <a:chExt cx="1856974" cy="2294886"/>
          </a:xfrm>
        </p:grpSpPr>
        <p:sp>
          <p:nvSpPr>
            <p:cNvPr id="820" name="Abgerundetes Rechteck"/>
            <p:cNvSpPr/>
            <p:nvPr/>
          </p:nvSpPr>
          <p:spPr>
            <a:xfrm>
              <a:off x="0" y="0"/>
              <a:ext cx="1856975" cy="2283488"/>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821" name="Abbrechen"/>
            <p:cNvSpPr/>
            <p:nvPr/>
          </p:nvSpPr>
          <p:spPr>
            <a:xfrm>
              <a:off x="418300" y="182854"/>
              <a:ext cx="1020375" cy="102039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822" name="Textplatzhalter 4"/>
            <p:cNvSpPr/>
            <p:nvPr/>
          </p:nvSpPr>
          <p:spPr>
            <a:xfrm>
              <a:off x="86671" y="1351242"/>
              <a:ext cx="1683633" cy="943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541781">
                <a:lnSpc>
                  <a:spcPct val="90000"/>
                </a:lnSpc>
                <a:spcBef>
                  <a:spcPts val="500"/>
                </a:spcBef>
                <a:defRPr sz="1422">
                  <a:solidFill>
                    <a:srgbClr val="FFFFFF"/>
                  </a:solidFill>
                  <a:latin typeface="Montserrat Bold"/>
                  <a:ea typeface="Montserrat Bold"/>
                  <a:cs typeface="Montserrat Bold"/>
                  <a:sym typeface="Montserrat Bold"/>
                </a:defRPr>
              </a:pPr>
              <a:r>
                <a:t>GEHT NICHT</a:t>
              </a:r>
            </a:p>
            <a:p>
              <a:pPr algn="ctr" defTabSz="541781">
                <a:lnSpc>
                  <a:spcPct val="90000"/>
                </a:lnSpc>
                <a:spcBef>
                  <a:spcPts val="500"/>
                </a:spcBef>
                <a:defRPr sz="1343">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23"/>
                                        </p:tgtEl>
                                        <p:attrNameLst>
                                          <p:attrName>style.visibility</p:attrName>
                                        </p:attrNameLst>
                                      </p:cBhvr>
                                      <p:to>
                                        <p:strVal val="visible"/>
                                      </p:to>
                                    </p:set>
                                    <p:anim calcmode="lin" valueType="num">
                                      <p:cBhvr>
                                        <p:cTn id="7" dur="1000" fill="hold"/>
                                        <p:tgtEl>
                                          <p:spTgt spid="823"/>
                                        </p:tgtEl>
                                        <p:attrNameLst>
                                          <p:attrName>ppt_w</p:attrName>
                                        </p:attrNameLst>
                                      </p:cBhvr>
                                      <p:tavLst>
                                        <p:tav tm="0">
                                          <p:val>
                                            <p:fltVal val="0"/>
                                          </p:val>
                                        </p:tav>
                                        <p:tav tm="100000">
                                          <p:val>
                                            <p:strVal val="#ppt_w"/>
                                          </p:val>
                                        </p:tav>
                                      </p:tavLst>
                                    </p:anim>
                                    <p:anim calcmode="lin" valueType="num">
                                      <p:cBhvr>
                                        <p:cTn id="8" dur="1000" fill="hold"/>
                                        <p:tgtEl>
                                          <p:spTgt spid="8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7" name="Deutschland_Liebenzeller-Mission_Jonathan-Reimund_291807.jpg" descr="Deutschland_Liebenzeller-Mission_Jonathan-Reimund_291807.jpg"/>
          <p:cNvPicPr>
            <a:picLocks noChangeAspect="1"/>
          </p:cNvPicPr>
          <p:nvPr/>
        </p:nvPicPr>
        <p:blipFill>
          <a:blip r:embed="rId3"/>
          <a:stretch>
            <a:fillRect/>
          </a:stretch>
        </p:blipFill>
        <p:spPr>
          <a:xfrm>
            <a:off x="0" y="-206616"/>
            <a:ext cx="9144001" cy="6096000"/>
          </a:xfrm>
          <a:prstGeom prst="rect">
            <a:avLst/>
          </a:prstGeom>
          <a:ln w="12700">
            <a:miter lim="400000"/>
          </a:ln>
        </p:spPr>
      </p:pic>
      <p:grpSp>
        <p:nvGrpSpPr>
          <p:cNvPr id="901" name="Gruppieren"/>
          <p:cNvGrpSpPr/>
          <p:nvPr/>
        </p:nvGrpSpPr>
        <p:grpSpPr>
          <a:xfrm>
            <a:off x="615131" y="3287719"/>
            <a:ext cx="1253136" cy="1540958"/>
            <a:chOff x="0" y="0"/>
            <a:chExt cx="1253134" cy="1540957"/>
          </a:xfrm>
        </p:grpSpPr>
        <p:sp>
          <p:nvSpPr>
            <p:cNvPr id="898"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899" name="ALLES OK…"/>
            <p:cNvSpPr txBox="1"/>
            <p:nvPr/>
          </p:nvSpPr>
          <p:spPr>
            <a:xfrm>
              <a:off x="58488" y="908007"/>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ALLES OK</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Ich muss nicht eingreifen</a:t>
              </a:r>
            </a:p>
          </p:txBody>
        </p:sp>
        <p:sp>
          <p:nvSpPr>
            <p:cNvPr id="900" name="Genehmigt"/>
            <p:cNvSpPr/>
            <p:nvPr/>
          </p:nvSpPr>
          <p:spPr>
            <a:xfrm>
              <a:off x="282276" y="123398"/>
              <a:ext cx="688582" cy="68858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905" name="Gruppieren"/>
          <p:cNvGrpSpPr/>
          <p:nvPr/>
        </p:nvGrpSpPr>
        <p:grpSpPr>
          <a:xfrm>
            <a:off x="3945432" y="3287719"/>
            <a:ext cx="1253136" cy="1540958"/>
            <a:chOff x="0" y="0"/>
            <a:chExt cx="1253134" cy="1540956"/>
          </a:xfrm>
        </p:grpSpPr>
        <p:sp>
          <p:nvSpPr>
            <p:cNvPr id="902" name="Abgerundetes Rechteck"/>
            <p:cNvSpPr/>
            <p:nvPr/>
          </p:nvSpPr>
          <p:spPr>
            <a:xfrm>
              <a:off x="0" y="0"/>
              <a:ext cx="1253135" cy="1540957"/>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03" name="Form"/>
            <p:cNvSpPr/>
            <p:nvPr/>
          </p:nvSpPr>
          <p:spPr>
            <a:xfrm>
              <a:off x="282248" y="123330"/>
              <a:ext cx="688638" cy="688717"/>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4" y="0"/>
                    <a:pt x="4802" y="1008"/>
                    <a:pt x="2881" y="3018"/>
                  </a:cubicBezTo>
                  <a:cubicBezTo>
                    <a:pt x="-961" y="7038"/>
                    <a:pt x="-961" y="13559"/>
                    <a:pt x="2881" y="17579"/>
                  </a:cubicBezTo>
                  <a:cubicBezTo>
                    <a:pt x="6723" y="21600"/>
                    <a:pt x="12955" y="21600"/>
                    <a:pt x="16797" y="17579"/>
                  </a:cubicBezTo>
                  <a:cubicBezTo>
                    <a:pt x="20639" y="13559"/>
                    <a:pt x="20639" y="7038"/>
                    <a:pt x="16797" y="3018"/>
                  </a:cubicBezTo>
                  <a:cubicBezTo>
                    <a:pt x="14876" y="1008"/>
                    <a:pt x="12360" y="0"/>
                    <a:pt x="9842" y="0"/>
                  </a:cubicBezTo>
                  <a:close/>
                  <a:moveTo>
                    <a:pt x="5999" y="3861"/>
                  </a:moveTo>
                  <a:cubicBezTo>
                    <a:pt x="6466" y="3861"/>
                    <a:pt x="6934" y="4048"/>
                    <a:pt x="7290" y="4421"/>
                  </a:cubicBezTo>
                  <a:cubicBezTo>
                    <a:pt x="8003" y="5167"/>
                    <a:pt x="8003" y="6377"/>
                    <a:pt x="7290" y="7123"/>
                  </a:cubicBezTo>
                  <a:cubicBezTo>
                    <a:pt x="6577" y="7869"/>
                    <a:pt x="5420" y="7869"/>
                    <a:pt x="4708" y="7123"/>
                  </a:cubicBezTo>
                  <a:cubicBezTo>
                    <a:pt x="3995" y="6377"/>
                    <a:pt x="3995" y="5167"/>
                    <a:pt x="4708" y="4421"/>
                  </a:cubicBezTo>
                  <a:cubicBezTo>
                    <a:pt x="5064" y="4048"/>
                    <a:pt x="5532" y="3861"/>
                    <a:pt x="5999" y="3861"/>
                  </a:cubicBezTo>
                  <a:close/>
                  <a:moveTo>
                    <a:pt x="13685" y="3861"/>
                  </a:moveTo>
                  <a:cubicBezTo>
                    <a:pt x="14152" y="3861"/>
                    <a:pt x="14620" y="4048"/>
                    <a:pt x="14977" y="4421"/>
                  </a:cubicBezTo>
                  <a:cubicBezTo>
                    <a:pt x="15690" y="5167"/>
                    <a:pt x="15690" y="6377"/>
                    <a:pt x="14977" y="7123"/>
                  </a:cubicBezTo>
                  <a:cubicBezTo>
                    <a:pt x="14264" y="7869"/>
                    <a:pt x="13107" y="7869"/>
                    <a:pt x="12394" y="7123"/>
                  </a:cubicBezTo>
                  <a:cubicBezTo>
                    <a:pt x="11681" y="6377"/>
                    <a:pt x="11681" y="5167"/>
                    <a:pt x="12394" y="4421"/>
                  </a:cubicBezTo>
                  <a:cubicBezTo>
                    <a:pt x="12750" y="4048"/>
                    <a:pt x="13218" y="3861"/>
                    <a:pt x="13685" y="3861"/>
                  </a:cubicBezTo>
                  <a:close/>
                  <a:moveTo>
                    <a:pt x="9842" y="11859"/>
                  </a:moveTo>
                  <a:cubicBezTo>
                    <a:pt x="10309" y="11859"/>
                    <a:pt x="10777" y="12106"/>
                    <a:pt x="11133" y="12599"/>
                  </a:cubicBezTo>
                  <a:cubicBezTo>
                    <a:pt x="11846" y="13585"/>
                    <a:pt x="11846" y="15185"/>
                    <a:pt x="11133" y="16170"/>
                  </a:cubicBezTo>
                  <a:cubicBezTo>
                    <a:pt x="10420" y="17156"/>
                    <a:pt x="9264" y="17156"/>
                    <a:pt x="8551" y="16170"/>
                  </a:cubicBezTo>
                  <a:cubicBezTo>
                    <a:pt x="7838" y="15185"/>
                    <a:pt x="7838" y="13585"/>
                    <a:pt x="8551" y="12599"/>
                  </a:cubicBezTo>
                  <a:cubicBezTo>
                    <a:pt x="8907" y="12106"/>
                    <a:pt x="9375" y="11859"/>
                    <a:pt x="9842" y="1185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04" name="Textplatzhalter 4"/>
            <p:cNvSpPr/>
            <p:nvPr/>
          </p:nvSpPr>
          <p:spPr>
            <a:xfrm>
              <a:off x="30683" y="911853"/>
              <a:ext cx="1136159" cy="488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90905">
                <a:lnSpc>
                  <a:spcPct val="90000"/>
                </a:lnSpc>
                <a:spcBef>
                  <a:spcPts val="300"/>
                </a:spcBef>
                <a:defRPr sz="1026">
                  <a:solidFill>
                    <a:srgbClr val="FFFFFF"/>
                  </a:solidFill>
                  <a:latin typeface="Montserrat Bold"/>
                  <a:ea typeface="Montserrat Bold"/>
                  <a:cs typeface="Montserrat Bold"/>
                  <a:sym typeface="Montserrat Bold"/>
                </a:defRPr>
              </a:pPr>
              <a:r>
                <a:t>OBACHT</a:t>
              </a:r>
            </a:p>
            <a:p>
              <a:pPr algn="ctr" defTabSz="390905">
                <a:lnSpc>
                  <a:spcPct val="90000"/>
                </a:lnSpc>
                <a:spcBef>
                  <a:spcPts val="300"/>
                </a:spcBef>
                <a:defRPr sz="968">
                  <a:solidFill>
                    <a:srgbClr val="FFFFFF"/>
                  </a:solidFill>
                  <a:latin typeface="Montserrat Light Italic"/>
                  <a:ea typeface="Montserrat Light Italic"/>
                  <a:cs typeface="Montserrat Light Italic"/>
                  <a:sym typeface="Montserrat Light Italic"/>
                </a:defRPr>
              </a:pPr>
              <a:r>
                <a:t>Grenzwertig</a:t>
              </a:r>
              <a:br/>
              <a:r>
                <a:t>jetzt aufpassen</a:t>
              </a:r>
            </a:p>
          </p:txBody>
        </p:sp>
      </p:grpSp>
      <p:grpSp>
        <p:nvGrpSpPr>
          <p:cNvPr id="909" name="Gruppieren"/>
          <p:cNvGrpSpPr/>
          <p:nvPr/>
        </p:nvGrpSpPr>
        <p:grpSpPr>
          <a:xfrm>
            <a:off x="7275734" y="3283873"/>
            <a:ext cx="1253136" cy="1548650"/>
            <a:chOff x="0" y="0"/>
            <a:chExt cx="1253134" cy="1548649"/>
          </a:xfrm>
        </p:grpSpPr>
        <p:sp>
          <p:nvSpPr>
            <p:cNvPr id="906" name="Abgerundetes Rechteck"/>
            <p:cNvSpPr/>
            <p:nvPr/>
          </p:nvSpPr>
          <p:spPr>
            <a:xfrm>
              <a:off x="0" y="0"/>
              <a:ext cx="1253135" cy="1540958"/>
            </a:xfrm>
            <a:prstGeom prst="roundRect">
              <a:avLst>
                <a:gd name="adj" fmla="val 8242"/>
              </a:avLst>
            </a:prstGeom>
            <a:solidFill>
              <a:srgbClr val="000000">
                <a:alpha val="61476"/>
              </a:srgbClr>
            </a:solidFill>
            <a:ln w="12700" cap="flat">
              <a:noFill/>
              <a:miter lim="400000"/>
            </a:ln>
            <a:effectLst/>
          </p:spPr>
          <p:txBody>
            <a:bodyPr wrap="square" lIns="45719" tIns="45719" rIns="45719" bIns="45719" numCol="1" anchor="ctr">
              <a:noAutofit/>
            </a:bodyPr>
            <a:lstStyle/>
            <a:p>
              <a:endParaRPr/>
            </a:p>
          </p:txBody>
        </p:sp>
        <p:sp>
          <p:nvSpPr>
            <p:cNvPr id="907" name="Abbrechen"/>
            <p:cNvSpPr/>
            <p:nvPr/>
          </p:nvSpPr>
          <p:spPr>
            <a:xfrm>
              <a:off x="282280" y="123394"/>
              <a:ext cx="688575" cy="68858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08" name="Textplatzhalter 4"/>
            <p:cNvSpPr/>
            <p:nvPr/>
          </p:nvSpPr>
          <p:spPr>
            <a:xfrm>
              <a:off x="58488" y="911853"/>
              <a:ext cx="1136159" cy="636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algn="ctr" defTabSz="363473">
                <a:lnSpc>
                  <a:spcPct val="90000"/>
                </a:lnSpc>
                <a:spcBef>
                  <a:spcPts val="300"/>
                </a:spcBef>
                <a:defRPr sz="953">
                  <a:solidFill>
                    <a:srgbClr val="FFFFFF"/>
                  </a:solidFill>
                  <a:latin typeface="Montserrat Bold"/>
                  <a:ea typeface="Montserrat Bold"/>
                  <a:cs typeface="Montserrat Bold"/>
                  <a:sym typeface="Montserrat Bold"/>
                </a:defRPr>
              </a:pPr>
              <a:r>
                <a:t>GEHT NICHT</a:t>
              </a:r>
            </a:p>
            <a:p>
              <a:pPr algn="ctr" defTabSz="363473">
                <a:lnSpc>
                  <a:spcPct val="90000"/>
                </a:lnSpc>
                <a:spcBef>
                  <a:spcPts val="300"/>
                </a:spcBef>
                <a:defRPr sz="900">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
        <p:nvSpPr>
          <p:cNvPr id="910" name="Ein Teenkreis macht einen Männertag und damit verbunden eine Wanderung. Die Mitarbeiter ziehen dabei auf einer Karte eine Linie und man versucht so gut es geht diese Linien einzuhalten. Auf dieser verrückten Tour herrscht eine Top Stimmung. An einem See "/>
          <p:cNvSpPr/>
          <p:nvPr/>
        </p:nvSpPr>
        <p:spPr>
          <a:xfrm>
            <a:off x="619814" y="1145453"/>
            <a:ext cx="7904372" cy="1997903"/>
          </a:xfrm>
          <a:prstGeom prst="roundRect">
            <a:avLst>
              <a:gd name="adj" fmla="val 5170"/>
            </a:avLst>
          </a:prstGeom>
          <a:solidFill>
            <a:srgbClr val="000000">
              <a:alpha val="7353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2400" tIns="152400" rIns="152400" bIns="152400"/>
          <a:lstStyle>
            <a:lvl1pPr>
              <a:lnSpc>
                <a:spcPct val="90000"/>
              </a:lnSpc>
              <a:spcBef>
                <a:spcPts val="700"/>
              </a:spcBef>
              <a:defRPr sz="1800">
                <a:solidFill>
                  <a:srgbClr val="FFFFFF"/>
                </a:solidFill>
                <a:latin typeface="Montserrat Light"/>
                <a:ea typeface="Montserrat Light"/>
                <a:cs typeface="Montserrat Light"/>
                <a:sym typeface="Montserrat Light"/>
              </a:defRPr>
            </a:lvl1pPr>
          </a:lstStyle>
          <a:p>
            <a:r>
              <a:t>Ein Teenkreis macht einen Männertag und damit verbunden eine Wanderung. Die Mitarbeiter ziehen dabei auf einer Karte eine Linie und man versucht so gut es geht diese Linien einzuhalten. Auf dieser verrückten Tour herrscht eine Top Stimmung. An einem See entsteht die Idee, da keiner Badeklamotten dabei hat, Nacktbaden zu gehen. Alle inclusive Mitarbeiter lassen die Hüllen fallen!</a:t>
            </a:r>
          </a:p>
        </p:txBody>
      </p:sp>
      <p:sp>
        <p:nvSpPr>
          <p:cNvPr id="911" name="Gruppieren"/>
          <p:cNvSpPr/>
          <p:nvPr/>
        </p:nvSpPr>
        <p:spPr>
          <a:xfrm>
            <a:off x="625252" y="288313"/>
            <a:ext cx="1270001" cy="1270001"/>
          </a:xfrm>
          <a:prstGeom prst="line">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3300">
                <a:solidFill>
                  <a:srgbClr val="FFFFFF"/>
                </a:solidFill>
                <a:latin typeface="Montserrat Bold"/>
                <a:ea typeface="Montserrat Bold"/>
                <a:cs typeface="Montserrat Bold"/>
                <a:sym typeface="Montserrat Bold"/>
              </a:defRPr>
            </a:lvl1pPr>
          </a:lstStyle>
          <a:p>
            <a:r>
              <a:t>Fallbeispiel</a:t>
            </a:r>
          </a:p>
        </p:txBody>
      </p:sp>
      <p:grpSp>
        <p:nvGrpSpPr>
          <p:cNvPr id="915" name="Gruppieren"/>
          <p:cNvGrpSpPr/>
          <p:nvPr/>
        </p:nvGrpSpPr>
        <p:grpSpPr>
          <a:xfrm>
            <a:off x="7064469" y="2927243"/>
            <a:ext cx="1675666" cy="2070820"/>
            <a:chOff x="0" y="0"/>
            <a:chExt cx="1675664" cy="2070819"/>
          </a:xfrm>
        </p:grpSpPr>
        <p:sp>
          <p:nvSpPr>
            <p:cNvPr id="912" name="Abgerundetes Rechteck"/>
            <p:cNvSpPr/>
            <p:nvPr/>
          </p:nvSpPr>
          <p:spPr>
            <a:xfrm>
              <a:off x="0" y="0"/>
              <a:ext cx="1675665" cy="2060535"/>
            </a:xfrm>
            <a:prstGeom prst="roundRect">
              <a:avLst>
                <a:gd name="adj" fmla="val 8242"/>
              </a:avLst>
            </a:prstGeom>
            <a:solidFill>
              <a:srgbClr val="CE3734"/>
            </a:solidFill>
            <a:ln w="12700" cap="flat">
              <a:noFill/>
              <a:miter lim="400000"/>
            </a:ln>
            <a:effectLst/>
          </p:spPr>
          <p:txBody>
            <a:bodyPr wrap="square" lIns="45719" tIns="45719" rIns="45719" bIns="45719" numCol="1" anchor="ctr">
              <a:noAutofit/>
            </a:bodyPr>
            <a:lstStyle/>
            <a:p>
              <a:endParaRPr/>
            </a:p>
          </p:txBody>
        </p:sp>
        <p:sp>
          <p:nvSpPr>
            <p:cNvPr id="913" name="Abbrechen"/>
            <p:cNvSpPr/>
            <p:nvPr/>
          </p:nvSpPr>
          <p:spPr>
            <a:xfrm>
              <a:off x="377459" y="165000"/>
              <a:ext cx="920747" cy="92076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914" name="Textplatzhalter 4"/>
            <p:cNvSpPr/>
            <p:nvPr/>
          </p:nvSpPr>
          <p:spPr>
            <a:xfrm>
              <a:off x="78209" y="1219310"/>
              <a:ext cx="1519247" cy="8515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lnSpcReduction="10000"/>
            </a:bodyPr>
            <a:lstStyle/>
            <a:p>
              <a:pPr algn="ctr" defTabSz="493776">
                <a:lnSpc>
                  <a:spcPct val="90000"/>
                </a:lnSpc>
                <a:spcBef>
                  <a:spcPts val="500"/>
                </a:spcBef>
                <a:defRPr sz="1296">
                  <a:solidFill>
                    <a:srgbClr val="FFFFFF"/>
                  </a:solidFill>
                  <a:latin typeface="Montserrat Bold"/>
                  <a:ea typeface="Montserrat Bold"/>
                  <a:cs typeface="Montserrat Bold"/>
                  <a:sym typeface="Montserrat Bold"/>
                </a:defRPr>
              </a:pPr>
              <a:r>
                <a:t>GEHT NICHT</a:t>
              </a:r>
            </a:p>
            <a:p>
              <a:pPr algn="ctr" defTabSz="493776">
                <a:lnSpc>
                  <a:spcPct val="90000"/>
                </a:lnSpc>
                <a:spcBef>
                  <a:spcPts val="500"/>
                </a:spcBef>
                <a:defRPr sz="1224">
                  <a:solidFill>
                    <a:srgbClr val="FFFFFF"/>
                  </a:solidFill>
                  <a:latin typeface="Montserrat Light Italic"/>
                  <a:ea typeface="Montserrat Light Italic"/>
                  <a:cs typeface="Montserrat Light Italic"/>
                  <a:sym typeface="Montserrat Light Italic"/>
                </a:defRPr>
              </a:pPr>
              <a:r>
                <a:t>Grenze überschritten</a:t>
              </a:r>
              <a:br/>
              <a:r>
                <a:t>Ich muss eingreifen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915"/>
                                        </p:tgtEl>
                                        <p:attrNameLst>
                                          <p:attrName>style.visibility</p:attrName>
                                        </p:attrNameLst>
                                      </p:cBhvr>
                                      <p:to>
                                        <p:strVal val="visible"/>
                                      </p:to>
                                    </p:set>
                                    <p:anim calcmode="lin" valueType="num">
                                      <p:cBhvr>
                                        <p:cTn id="7" dur="1000" fill="hold"/>
                                        <p:tgtEl>
                                          <p:spTgt spid="915"/>
                                        </p:tgtEl>
                                        <p:attrNameLst>
                                          <p:attrName>ppt_w</p:attrName>
                                        </p:attrNameLst>
                                      </p:cBhvr>
                                      <p:tavLst>
                                        <p:tav tm="0">
                                          <p:val>
                                            <p:fltVal val="0"/>
                                          </p:val>
                                        </p:tav>
                                        <p:tav tm="100000">
                                          <p:val>
                                            <p:strVal val="#ppt_w"/>
                                          </p:val>
                                        </p:tav>
                                      </p:tavLst>
                                    </p:anim>
                                    <p:anim calcmode="lin" valueType="num">
                                      <p:cBhvr>
                                        <p:cTn id="8" dur="1000" fill="hold"/>
                                        <p:tgtEl>
                                          <p:spTgt spid="9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 name="peter-gargiulo-cGNCepznaV8-unsplash.jpg" descr="peter-gargiulo-cGNCepznaV8-unsplash.jpg"/>
          <p:cNvPicPr>
            <a:picLocks noChangeAspect="1"/>
          </p:cNvPicPr>
          <p:nvPr/>
        </p:nvPicPr>
        <p:blipFill>
          <a:blip r:embed="rId3"/>
          <a:stretch>
            <a:fillRect/>
          </a:stretch>
        </p:blipFill>
        <p:spPr>
          <a:xfrm>
            <a:off x="-28516" y="-495261"/>
            <a:ext cx="9201032" cy="6134022"/>
          </a:xfrm>
          <a:prstGeom prst="rect">
            <a:avLst/>
          </a:prstGeom>
          <a:ln w="12700">
            <a:miter lim="400000"/>
          </a:ln>
        </p:spPr>
      </p:pic>
      <p:sp>
        <p:nvSpPr>
          <p:cNvPr id="942" name="Rechteck"/>
          <p:cNvSpPr/>
          <p:nvPr/>
        </p:nvSpPr>
        <p:spPr>
          <a:xfrm>
            <a:off x="-394306" y="-192733"/>
            <a:ext cx="6106182" cy="5528966"/>
          </a:xfrm>
          <a:prstGeom prst="rect">
            <a:avLst/>
          </a:prstGeom>
          <a:gradFill>
            <a:gsLst>
              <a:gs pos="56">
                <a:srgbClr val="000000">
                  <a:alpha val="0"/>
                </a:srgbClr>
              </a:gs>
              <a:gs pos="15382">
                <a:srgbClr val="807F7F">
                  <a:alpha val="16063"/>
                </a:srgbClr>
              </a:gs>
              <a:gs pos="24109">
                <a:srgbClr val="FFFFFF">
                  <a:alpha val="32127"/>
                </a:srgbClr>
              </a:gs>
            </a:gsLst>
            <a:path>
              <a:fillToRect l="102876" t="50700" r="-2876" b="49299"/>
            </a:path>
          </a:gradFill>
          <a:ln w="12700">
            <a:miter lim="400000"/>
          </a:ln>
        </p:spPr>
        <p:txBody>
          <a:bodyPr lIns="45719" rIns="45719" anchor="ctr"/>
          <a:lstStyle/>
          <a:p>
            <a:endParaRPr/>
          </a:p>
        </p:txBody>
      </p:sp>
      <p:sp>
        <p:nvSpPr>
          <p:cNvPr id="943" name="Sexuelle…"/>
          <p:cNvSpPr txBox="1"/>
          <p:nvPr/>
        </p:nvSpPr>
        <p:spPr>
          <a:xfrm>
            <a:off x="232042" y="534528"/>
            <a:ext cx="3872295"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r">
              <a:lnSpc>
                <a:spcPct val="90000"/>
              </a:lnSpc>
              <a:defRPr sz="3500">
                <a:solidFill>
                  <a:srgbClr val="FFFFFF"/>
                </a:solidFill>
                <a:latin typeface="Montserrat Bold"/>
                <a:ea typeface="Montserrat Bold"/>
                <a:cs typeface="Montserrat Bold"/>
                <a:sym typeface="Montserrat Bold"/>
              </a:defRPr>
            </a:pPr>
            <a:r>
              <a:t>Sexuelle</a:t>
            </a:r>
          </a:p>
          <a:p>
            <a:pPr algn="r">
              <a:lnSpc>
                <a:spcPct val="90000"/>
              </a:lnSpc>
              <a:defRPr sz="3500">
                <a:solidFill>
                  <a:srgbClr val="FFFFFF"/>
                </a:solidFill>
                <a:latin typeface="Montserrat Bold"/>
                <a:ea typeface="Montserrat Bold"/>
                <a:cs typeface="Montserrat Bold"/>
                <a:sym typeface="Montserrat Bold"/>
              </a:defRPr>
            </a:pPr>
            <a:r>
              <a:t>Grenzverletzung</a:t>
            </a:r>
          </a:p>
          <a:p>
            <a:pPr algn="r">
              <a:lnSpc>
                <a:spcPct val="90000"/>
              </a:lnSpc>
              <a:defRPr sz="2000">
                <a:solidFill>
                  <a:srgbClr val="FFFFFF"/>
                </a:solidFill>
                <a:latin typeface="Montserrat Light"/>
                <a:ea typeface="Montserrat Light"/>
                <a:cs typeface="Montserrat Light"/>
                <a:sym typeface="Montserrat Light"/>
              </a:defRPr>
            </a:pPr>
            <a:r>
              <a:t>Strafrechtlich nicht relevant</a:t>
            </a:r>
          </a:p>
        </p:txBody>
      </p:sp>
      <p:sp>
        <p:nvSpPr>
          <p:cNvPr id="944" name="TextBox 22"/>
          <p:cNvSpPr txBox="1"/>
          <p:nvPr/>
        </p:nvSpPr>
        <p:spPr>
          <a:xfrm>
            <a:off x="1518909" y="213226"/>
            <a:ext cx="6106182" cy="203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80000"/>
              </a:lnSpc>
              <a:defRPr spc="650">
                <a:solidFill>
                  <a:srgbClr val="FFFFFF"/>
                </a:solidFill>
                <a:latin typeface="+mn-lt"/>
                <a:ea typeface="+mn-ea"/>
                <a:cs typeface="+mn-cs"/>
                <a:sym typeface="Montserrat Regular"/>
              </a:defRPr>
            </a:lvl1pPr>
          </a:lstStyle>
          <a:p>
            <a:r>
              <a:t>Definition und Abgrenzung</a:t>
            </a:r>
          </a:p>
        </p:txBody>
      </p:sp>
      <p:sp>
        <p:nvSpPr>
          <p:cNvPr id="945" name="Sexuelle…"/>
          <p:cNvSpPr txBox="1"/>
          <p:nvPr/>
        </p:nvSpPr>
        <p:spPr>
          <a:xfrm>
            <a:off x="4913933" y="534528"/>
            <a:ext cx="3214371"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3500">
                <a:solidFill>
                  <a:srgbClr val="CE3734"/>
                </a:solidFill>
                <a:latin typeface="Montserrat Bold"/>
                <a:ea typeface="Montserrat Bold"/>
                <a:cs typeface="Montserrat Bold"/>
                <a:sym typeface="Montserrat Bold"/>
              </a:defRPr>
            </a:pPr>
            <a:r>
              <a:t>Sexuelle</a:t>
            </a:r>
          </a:p>
          <a:p>
            <a:pPr>
              <a:lnSpc>
                <a:spcPct val="90000"/>
              </a:lnSpc>
              <a:defRPr sz="3500">
                <a:solidFill>
                  <a:srgbClr val="CE3734"/>
                </a:solidFill>
                <a:latin typeface="Montserrat Bold"/>
                <a:ea typeface="Montserrat Bold"/>
                <a:cs typeface="Montserrat Bold"/>
                <a:sym typeface="Montserrat Bold"/>
              </a:defRPr>
            </a:pPr>
            <a:r>
              <a:t>Übergriff </a:t>
            </a:r>
          </a:p>
          <a:p>
            <a:pPr>
              <a:lnSpc>
                <a:spcPct val="90000"/>
              </a:lnSpc>
              <a:defRPr sz="3500">
                <a:solidFill>
                  <a:srgbClr val="CE3734"/>
                </a:solidFill>
                <a:latin typeface="Montserrat Bold"/>
                <a:ea typeface="Montserrat Bold"/>
                <a:cs typeface="Montserrat Bold"/>
                <a:sym typeface="Montserrat Bold"/>
              </a:defRPr>
            </a:pPr>
            <a:r>
              <a:rPr sz="2000">
                <a:latin typeface="Montserrat Light"/>
                <a:ea typeface="Montserrat Light"/>
                <a:cs typeface="Montserrat Light"/>
                <a:sym typeface="Montserrat Light"/>
              </a:rPr>
              <a:t>Strafrechtliche Handlung</a:t>
            </a:r>
          </a:p>
        </p:txBody>
      </p:sp>
      <p:sp>
        <p:nvSpPr>
          <p:cNvPr id="946" name="Aus Unachtsamkeit…"/>
          <p:cNvSpPr txBox="1"/>
          <p:nvPr/>
        </p:nvSpPr>
        <p:spPr>
          <a:xfrm>
            <a:off x="625546" y="2095158"/>
            <a:ext cx="3085287" cy="1094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r">
              <a:lnSpc>
                <a:spcPct val="90000"/>
              </a:lnSpc>
              <a:spcBef>
                <a:spcPts val="600"/>
              </a:spcBef>
              <a:defRPr sz="2000">
                <a:solidFill>
                  <a:srgbClr val="FFFFFF"/>
                </a:solidFill>
                <a:latin typeface="Montserrat Light"/>
                <a:ea typeface="Montserrat Light"/>
                <a:cs typeface="Montserrat Light"/>
                <a:sym typeface="Montserrat Light"/>
              </a:defRPr>
            </a:pPr>
            <a:r>
              <a:t>Aus Unachtsamkeit</a:t>
            </a:r>
          </a:p>
          <a:p>
            <a:pPr algn="r">
              <a:lnSpc>
                <a:spcPct val="90000"/>
              </a:lnSpc>
              <a:spcBef>
                <a:spcPts val="600"/>
              </a:spcBef>
              <a:defRPr sz="2000">
                <a:solidFill>
                  <a:srgbClr val="FFFFFF"/>
                </a:solidFill>
                <a:latin typeface="Montserrat Light"/>
                <a:ea typeface="Montserrat Light"/>
                <a:cs typeface="Montserrat Light"/>
                <a:sym typeface="Montserrat Light"/>
              </a:defRPr>
            </a:pPr>
            <a:r>
              <a:t>Fehlendes Problembewusstsein</a:t>
            </a:r>
          </a:p>
        </p:txBody>
      </p:sp>
      <p:sp>
        <p:nvSpPr>
          <p:cNvPr id="947" name="Pfeil"/>
          <p:cNvSpPr/>
          <p:nvPr/>
        </p:nvSpPr>
        <p:spPr>
          <a:xfrm>
            <a:off x="3627737" y="2831142"/>
            <a:ext cx="4220375" cy="1094785"/>
          </a:xfrm>
          <a:custGeom>
            <a:avLst/>
            <a:gdLst/>
            <a:ahLst/>
            <a:cxnLst>
              <a:cxn ang="0">
                <a:pos x="wd2" y="hd2"/>
              </a:cxn>
              <a:cxn ang="5400000">
                <a:pos x="wd2" y="hd2"/>
              </a:cxn>
              <a:cxn ang="10800000">
                <a:pos x="wd2" y="hd2"/>
              </a:cxn>
              <a:cxn ang="16200000">
                <a:pos x="wd2" y="hd2"/>
              </a:cxn>
            </a:cxnLst>
            <a:rect l="0" t="0" r="r" b="b"/>
            <a:pathLst>
              <a:path w="21600" h="21600" extrusionOk="0">
                <a:moveTo>
                  <a:pt x="3293" y="16415"/>
                </a:moveTo>
                <a:lnTo>
                  <a:pt x="3293" y="21600"/>
                </a:lnTo>
                <a:lnTo>
                  <a:pt x="0" y="10800"/>
                </a:lnTo>
                <a:lnTo>
                  <a:pt x="3293" y="0"/>
                </a:lnTo>
                <a:lnTo>
                  <a:pt x="3293" y="5185"/>
                </a:lnTo>
                <a:lnTo>
                  <a:pt x="21600" y="5185"/>
                </a:lnTo>
                <a:lnTo>
                  <a:pt x="21600" y="16415"/>
                </a:lnTo>
                <a:close/>
              </a:path>
            </a:pathLst>
          </a:custGeom>
          <a:solidFill>
            <a:srgbClr val="F8F5F3"/>
          </a:solidFill>
          <a:ln w="12700">
            <a:miter lim="400000"/>
          </a:ln>
        </p:spPr>
        <p:txBody>
          <a:bodyPr lIns="45719" rIns="45719" anchor="ctr"/>
          <a:lstStyle/>
          <a:p>
            <a:endParaRPr/>
          </a:p>
        </p:txBody>
      </p:sp>
      <p:sp>
        <p:nvSpPr>
          <p:cNvPr id="948" name="Geplant…"/>
          <p:cNvSpPr txBox="1"/>
          <p:nvPr/>
        </p:nvSpPr>
        <p:spPr>
          <a:xfrm>
            <a:off x="4866066" y="2095158"/>
            <a:ext cx="3872295" cy="1570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nSpc>
                <a:spcPct val="90000"/>
              </a:lnSpc>
              <a:spcBef>
                <a:spcPts val="600"/>
              </a:spcBef>
              <a:defRPr sz="2000">
                <a:solidFill>
                  <a:srgbClr val="CE3734"/>
                </a:solidFill>
                <a:latin typeface="Montserrat Light"/>
                <a:ea typeface="Montserrat Light"/>
                <a:cs typeface="Montserrat Light"/>
                <a:sym typeface="Montserrat Light"/>
              </a:defRPr>
            </a:pPr>
            <a:r>
              <a:t>Geplant</a:t>
            </a:r>
          </a:p>
          <a:p>
            <a:pPr>
              <a:lnSpc>
                <a:spcPct val="90000"/>
              </a:lnSpc>
              <a:spcBef>
                <a:spcPts val="600"/>
              </a:spcBef>
              <a:defRPr sz="2000">
                <a:solidFill>
                  <a:srgbClr val="CE3734"/>
                </a:solidFill>
                <a:latin typeface="Montserrat Light"/>
                <a:ea typeface="Montserrat Light"/>
                <a:cs typeface="Montserrat Light"/>
                <a:sym typeface="Montserrat Light"/>
              </a:defRPr>
            </a:pPr>
            <a:r>
              <a:t>Nicht zufällig aus Affekt</a:t>
            </a:r>
          </a:p>
          <a:p>
            <a:pPr>
              <a:lnSpc>
                <a:spcPct val="90000"/>
              </a:lnSpc>
              <a:spcBef>
                <a:spcPts val="600"/>
              </a:spcBef>
              <a:defRPr sz="2000">
                <a:solidFill>
                  <a:srgbClr val="CE3734"/>
                </a:solidFill>
                <a:latin typeface="Montserrat Thin Bold"/>
                <a:ea typeface="Montserrat Thin Bold"/>
                <a:cs typeface="Montserrat Thin Bold"/>
                <a:sym typeface="Montserrat Thin Bold"/>
              </a:defRPr>
            </a:pPr>
            <a:r>
              <a:t>OPFERSUCHE durch geplante wiederholte Grenzverletzungen</a:t>
            </a:r>
          </a:p>
        </p:txBody>
      </p:sp>
      <p:sp>
        <p:nvSpPr>
          <p:cNvPr id="949" name="Ansprechen…"/>
          <p:cNvSpPr txBox="1"/>
          <p:nvPr/>
        </p:nvSpPr>
        <p:spPr>
          <a:xfrm>
            <a:off x="1322053" y="3801412"/>
            <a:ext cx="2388780"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r">
              <a:lnSpc>
                <a:spcPct val="90000"/>
              </a:lnSpc>
              <a:spcBef>
                <a:spcPts val="1300"/>
              </a:spcBef>
              <a:defRPr sz="2000">
                <a:solidFill>
                  <a:srgbClr val="FFFFFF"/>
                </a:solidFill>
                <a:latin typeface="Montserrat Light"/>
                <a:ea typeface="Montserrat Light"/>
                <a:cs typeface="Montserrat Light"/>
                <a:sym typeface="Montserrat Light"/>
              </a:defRPr>
            </a:pPr>
            <a:r>
              <a:t>Ansprechen</a:t>
            </a:r>
          </a:p>
          <a:p>
            <a:pPr algn="r">
              <a:lnSpc>
                <a:spcPct val="90000"/>
              </a:lnSpc>
              <a:spcBef>
                <a:spcPts val="1300"/>
              </a:spcBef>
              <a:defRPr sz="2000">
                <a:solidFill>
                  <a:srgbClr val="FFFFFF"/>
                </a:solidFill>
                <a:latin typeface="Montserrat Light"/>
                <a:ea typeface="Montserrat Light"/>
                <a:cs typeface="Montserrat Light"/>
                <a:sym typeface="Montserrat Light"/>
              </a:defRPr>
            </a:pPr>
            <a:r>
              <a:t>Sensibilisieren</a:t>
            </a:r>
          </a:p>
          <a:p>
            <a:pPr algn="r">
              <a:lnSpc>
                <a:spcPct val="90000"/>
              </a:lnSpc>
              <a:spcBef>
                <a:spcPts val="1300"/>
              </a:spcBef>
              <a:defRPr sz="2000">
                <a:solidFill>
                  <a:srgbClr val="FFFFFF"/>
                </a:solidFill>
                <a:latin typeface="Montserrat Light"/>
                <a:ea typeface="Montserrat Light"/>
                <a:cs typeface="Montserrat Light"/>
                <a:sym typeface="Montserrat Light"/>
              </a:defRPr>
            </a:pPr>
            <a:r>
              <a:t>Entschuldigen</a:t>
            </a:r>
          </a:p>
        </p:txBody>
      </p:sp>
      <p:sp>
        <p:nvSpPr>
          <p:cNvPr id="950" name="Was tun?"/>
          <p:cNvSpPr txBox="1"/>
          <p:nvPr/>
        </p:nvSpPr>
        <p:spPr>
          <a:xfrm rot="16200000">
            <a:off x="508146" y="4292902"/>
            <a:ext cx="123520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a:lnSpc>
                <a:spcPct val="90000"/>
              </a:lnSpc>
              <a:spcBef>
                <a:spcPts val="600"/>
              </a:spcBef>
              <a:defRPr sz="2000">
                <a:solidFill>
                  <a:srgbClr val="FFFFFF"/>
                </a:solidFill>
                <a:latin typeface="Montserrat SemiBold"/>
                <a:ea typeface="Montserrat SemiBold"/>
                <a:cs typeface="Montserrat SemiBold"/>
                <a:sym typeface="Montserrat SemiBold"/>
              </a:defRPr>
            </a:lvl1pPr>
          </a:lstStyle>
          <a:p>
            <a:r>
              <a:t>Was tun?</a:t>
            </a:r>
          </a:p>
        </p:txBody>
      </p:sp>
      <p:sp>
        <p:nvSpPr>
          <p:cNvPr id="951" name="Handlungsplan…"/>
          <p:cNvSpPr txBox="1"/>
          <p:nvPr/>
        </p:nvSpPr>
        <p:spPr>
          <a:xfrm>
            <a:off x="4876822" y="3801412"/>
            <a:ext cx="4061405" cy="128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nSpc>
                <a:spcPct val="90000"/>
              </a:lnSpc>
              <a:spcBef>
                <a:spcPts val="1300"/>
              </a:spcBef>
              <a:defRPr sz="2000">
                <a:solidFill>
                  <a:srgbClr val="CE3734"/>
                </a:solidFill>
                <a:latin typeface="Montserrat Light"/>
                <a:ea typeface="Montserrat Light"/>
                <a:cs typeface="Montserrat Light"/>
                <a:sym typeface="Montserrat Light"/>
              </a:defRPr>
            </a:pPr>
            <a:r>
              <a:t>Handlungsplan</a:t>
            </a:r>
          </a:p>
          <a:p>
            <a:pPr>
              <a:lnSpc>
                <a:spcPct val="90000"/>
              </a:lnSpc>
              <a:spcBef>
                <a:spcPts val="1300"/>
              </a:spcBef>
              <a:defRPr sz="2000">
                <a:solidFill>
                  <a:srgbClr val="CE3734"/>
                </a:solidFill>
                <a:latin typeface="Montserrat Light"/>
                <a:ea typeface="Montserrat Light"/>
                <a:cs typeface="Montserrat Light"/>
                <a:sym typeface="Montserrat Light"/>
              </a:defRPr>
            </a:pPr>
            <a:r>
              <a:t>Keine Konfrontation des Täters</a:t>
            </a:r>
          </a:p>
          <a:p>
            <a:pPr>
              <a:lnSpc>
                <a:spcPct val="90000"/>
              </a:lnSpc>
              <a:spcBef>
                <a:spcPts val="1300"/>
              </a:spcBef>
              <a:defRPr sz="2000">
                <a:solidFill>
                  <a:srgbClr val="CE3734"/>
                </a:solidFill>
                <a:latin typeface="Montserrat Light"/>
                <a:ea typeface="Montserrat Light"/>
                <a:cs typeface="Montserrat Light"/>
                <a:sym typeface="Montserrat Light"/>
              </a:defRPr>
            </a:pPr>
            <a:r>
              <a:t>Dokumentation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5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9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948">
                                            <p:bg/>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94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948">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948">
                                            <p:txEl>
                                              <p:pRg st="2" end="2"/>
                                            </p:txEl>
                                          </p:spTgt>
                                        </p:tgtEl>
                                        <p:attrNameLst>
                                          <p:attrName>style.visibility</p:attrName>
                                        </p:attrNameLst>
                                      </p:cBhvr>
                                      <p:to>
                                        <p:strVal val="visible"/>
                                      </p:to>
                                    </p:set>
                                  </p:childTnLst>
                                </p:cTn>
                              </p:par>
                            </p:childTnLst>
                          </p:cTn>
                        </p:par>
                        <p:par>
                          <p:cTn id="28" fill="hold">
                            <p:stCondLst>
                              <p:cond delay="0"/>
                            </p:stCondLst>
                            <p:childTnLst>
                              <p:par>
                                <p:cTn id="29" presetID="22" presetClass="entr" presetSubtype="2" fill="hold" grpId="0" nodeType="afterEffect">
                                  <p:stCondLst>
                                    <p:cond delay="0"/>
                                  </p:stCondLst>
                                  <p:iterate>
                                    <p:tmAbs val="0"/>
                                  </p:iterate>
                                  <p:childTnLst>
                                    <p:set>
                                      <p:cBhvr>
                                        <p:cTn id="30" fill="hold"/>
                                        <p:tgtEl>
                                          <p:spTgt spid="947"/>
                                        </p:tgtEl>
                                        <p:attrNameLst>
                                          <p:attrName>style.visibility</p:attrName>
                                        </p:attrNameLst>
                                      </p:cBhvr>
                                      <p:to>
                                        <p:strVal val="visible"/>
                                      </p:to>
                                    </p:set>
                                    <p:animEffect transition="in" filter="wipe(right)">
                                      <p:cBhvr>
                                        <p:cTn id="31" dur="1000"/>
                                        <p:tgtEl>
                                          <p:spTgt spid="9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 grpId="0" animBg="1" advAuto="0"/>
      <p:bldP spid="947" grpId="0" animBg="1" advAuto="0"/>
      <p:bldP spid="948" grpId="0" build="p" bldLvl="5" animBg="1" advAuto="0"/>
      <p:bldP spid="949" grpId="0" animBg="1" advAuto="0"/>
      <p:bldP spid="950" grpId="0" animBg="1" advAuto="0"/>
      <p:bldP spid="95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 name="camilo-jimenez-vGu08RYjO-s-unsplash.jpg" descr="camilo-jimenez-vGu08RYjO-s-unsplash.jpg"/>
          <p:cNvPicPr>
            <a:picLocks noChangeAspect="1"/>
          </p:cNvPicPr>
          <p:nvPr/>
        </p:nvPicPr>
        <p:blipFill>
          <a:blip r:embed="rId2"/>
          <a:stretch>
            <a:fillRect/>
          </a:stretch>
        </p:blipFill>
        <p:spPr>
          <a:xfrm>
            <a:off x="-32435" y="-614149"/>
            <a:ext cx="9557697" cy="6371798"/>
          </a:xfrm>
          <a:prstGeom prst="rect">
            <a:avLst/>
          </a:prstGeom>
          <a:ln w="12700">
            <a:miter lim="400000"/>
          </a:ln>
        </p:spPr>
      </p:pic>
      <p:sp>
        <p:nvSpPr>
          <p:cNvPr id="956" name="Rechteck"/>
          <p:cNvSpPr/>
          <p:nvPr/>
        </p:nvSpPr>
        <p:spPr>
          <a:xfrm>
            <a:off x="-3061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957" name="Ernstfall"/>
          <p:cNvSpPr txBox="1"/>
          <p:nvPr/>
        </p:nvSpPr>
        <p:spPr>
          <a:xfrm rot="16200000">
            <a:off x="-1328169" y="2099462"/>
            <a:ext cx="5002023"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6500" cap="all">
                <a:solidFill>
                  <a:srgbClr val="FFFFFF"/>
                </a:solidFill>
                <a:latin typeface="Montserrat Bold"/>
                <a:ea typeface="Montserrat Bold"/>
                <a:cs typeface="Montserrat Bold"/>
                <a:sym typeface="Montserrat Bold"/>
              </a:defRPr>
            </a:lvl1pPr>
          </a:lstStyle>
          <a:p>
            <a:r>
              <a:t>Ernstfall</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59" name="Deutschland_Liebenzeller-Mission_Lukas-Kraft_311517.jpg" descr="Deutschland_Liebenzeller-Mission_Lukas-Kraft_311517.jpg"/>
          <p:cNvPicPr>
            <a:picLocks noChangeAspect="1"/>
          </p:cNvPicPr>
          <p:nvPr/>
        </p:nvPicPr>
        <p:blipFill>
          <a:blip r:embed="rId5"/>
          <a:stretch>
            <a:fillRect/>
          </a:stretch>
        </p:blipFill>
        <p:spPr>
          <a:xfrm>
            <a:off x="-6772" y="-592332"/>
            <a:ext cx="9157544" cy="6105029"/>
          </a:xfrm>
          <a:prstGeom prst="rect">
            <a:avLst/>
          </a:prstGeom>
          <a:ln w="12700">
            <a:miter lim="400000"/>
          </a:ln>
        </p:spPr>
      </p:pic>
      <p:sp>
        <p:nvSpPr>
          <p:cNvPr id="960" name="Abgerundetes Rechteck"/>
          <p:cNvSpPr/>
          <p:nvPr/>
        </p:nvSpPr>
        <p:spPr>
          <a:xfrm>
            <a:off x="262335" y="249320"/>
            <a:ext cx="8636300" cy="4644860"/>
          </a:xfrm>
          <a:prstGeom prst="roundRect">
            <a:avLst>
              <a:gd name="adj" fmla="val 2966"/>
            </a:avLst>
          </a:prstGeom>
          <a:solidFill>
            <a:srgbClr val="000000">
              <a:alpha val="64884"/>
            </a:srgbClr>
          </a:solidFill>
          <a:ln w="12700">
            <a:miter lim="400000"/>
          </a:ln>
        </p:spPr>
        <p:txBody>
          <a:bodyPr lIns="45719" rIns="45719" anchor="ctr"/>
          <a:lstStyle/>
          <a:p>
            <a:endParaRPr/>
          </a:p>
        </p:txBody>
      </p:sp>
      <p:sp>
        <p:nvSpPr>
          <p:cNvPr id="961" name="Foliennummernplatzhalt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962" name="Titel 1"/>
          <p:cNvSpPr txBox="1">
            <a:spLocks noGrp="1"/>
          </p:cNvSpPr>
          <p:nvPr>
            <p:ph type="title"/>
          </p:nvPr>
        </p:nvSpPr>
        <p:spPr>
          <a:xfrm>
            <a:off x="440597" y="323998"/>
            <a:ext cx="8496004" cy="324003"/>
          </a:xfrm>
          <a:prstGeom prst="rect">
            <a:avLst/>
          </a:prstGeom>
        </p:spPr>
        <p:txBody>
          <a:bodyPr/>
          <a:lstStyle>
            <a:lvl1pPr defTabSz="624077">
              <a:defRPr sz="2100">
                <a:solidFill>
                  <a:srgbClr val="FFFFFF"/>
                </a:solidFill>
              </a:defRPr>
            </a:lvl1pPr>
          </a:lstStyle>
          <a:p>
            <a:r>
              <a:t>Stell dir folgende Situation auf deiner Freizeit vor:</a:t>
            </a:r>
          </a:p>
        </p:txBody>
      </p:sp>
      <p:sp>
        <p:nvSpPr>
          <p:cNvPr id="963" name="Inhaltsplatzhalter 3"/>
          <p:cNvSpPr>
            <a:spLocks noGrp="1"/>
          </p:cNvSpPr>
          <p:nvPr>
            <p:ph type="body" idx="1"/>
          </p:nvPr>
        </p:nvSpPr>
        <p:spPr>
          <a:xfrm>
            <a:off x="332485" y="760411"/>
            <a:ext cx="8496001" cy="33995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0702"/>
                </a:lnTo>
                <a:lnTo>
                  <a:pt x="21574" y="21526"/>
                </a:lnTo>
                <a:lnTo>
                  <a:pt x="16337" y="21600"/>
                </a:lnTo>
                <a:lnTo>
                  <a:pt x="0" y="21404"/>
                </a:lnTo>
                <a:lnTo>
                  <a:pt x="0" y="0"/>
                </a:lnTo>
                <a:close/>
              </a:path>
            </a:pathLst>
          </a:custGeom>
        </p:spPr>
        <p:txBody>
          <a:bodyPr>
            <a:normAutofit fontScale="92500" lnSpcReduction="10000"/>
          </a:bodyPr>
          <a:lstStyle/>
          <a:p>
            <a:pPr marL="0" indent="0">
              <a:lnSpc>
                <a:spcPct val="120000"/>
              </a:lnSpc>
              <a:buSzTx/>
              <a:buNone/>
              <a:defRPr sz="1700">
                <a:solidFill>
                  <a:srgbClr val="FFFFFF"/>
                </a:solidFill>
                <a:latin typeface="Montserrat Bold"/>
                <a:ea typeface="Montserrat Bold"/>
                <a:cs typeface="Montserrat Bold"/>
                <a:sym typeface="Montserrat Bold"/>
              </a:defRPr>
            </a:pPr>
            <a:r>
              <a:rPr dirty="0"/>
              <a:t>Len (14 J.) </a:t>
            </a:r>
            <a:r>
              <a:rPr dirty="0" err="1">
                <a:latin typeface="Montserrat Light"/>
                <a:ea typeface="Montserrat Light"/>
                <a:cs typeface="Montserrat Light"/>
                <a:sym typeface="Montserrat Light"/>
              </a:rPr>
              <a:t>Lernst</a:t>
            </a:r>
            <a:r>
              <a:rPr dirty="0">
                <a:latin typeface="Montserrat Light"/>
                <a:ea typeface="Montserrat Light"/>
                <a:cs typeface="Montserrat Light"/>
                <a:sym typeface="Montserrat Light"/>
              </a:rPr>
              <a:t> du </a:t>
            </a:r>
            <a:r>
              <a:rPr dirty="0" err="1">
                <a:latin typeface="Montserrat Light"/>
                <a:ea typeface="Montserrat Light"/>
                <a:cs typeface="Montserrat Light"/>
                <a:sym typeface="Montserrat Light"/>
              </a:rPr>
              <a:t>bei</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deiner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Freizeit</a:t>
            </a:r>
            <a:r>
              <a:rPr dirty="0">
                <a:latin typeface="Montserrat Light"/>
                <a:ea typeface="Montserrat Light"/>
                <a:cs typeface="Montserrat Light"/>
                <a:sym typeface="Montserrat Light"/>
              </a:rPr>
              <a:t> am </a:t>
            </a:r>
            <a:r>
              <a:rPr dirty="0" err="1">
                <a:latin typeface="Montserrat Light"/>
                <a:ea typeface="Montserrat Light"/>
                <a:cs typeface="Montserrat Light"/>
                <a:sym typeface="Montserrat Light"/>
              </a:rPr>
              <a:t>Beachvolleyballplatz</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näher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kennen</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teilt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deine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Leidenschaft</a:t>
            </a:r>
            <a:r>
              <a:rPr dirty="0">
                <a:latin typeface="Montserrat Light"/>
                <a:ea typeface="Montserrat Light"/>
                <a:cs typeface="Montserrat Light"/>
                <a:sym typeface="Montserrat Light"/>
              </a:rPr>
              <a:t> für </a:t>
            </a:r>
            <a:r>
              <a:rPr dirty="0" err="1">
                <a:latin typeface="Montserrat Light"/>
                <a:ea typeface="Montserrat Light"/>
                <a:cs typeface="Montserrat Light"/>
                <a:sym typeface="Montserrat Light"/>
              </a:rPr>
              <a:t>Beachvolleyball</a:t>
            </a:r>
            <a:r>
              <a:rPr dirty="0">
                <a:latin typeface="Montserrat Light"/>
                <a:ea typeface="Montserrat Light"/>
                <a:cs typeface="Montserrat Light"/>
                <a:sym typeface="Montserrat Light"/>
              </a:rPr>
              <a:t> und </a:t>
            </a:r>
            <a:r>
              <a:rPr dirty="0" err="1">
                <a:latin typeface="Montserrat Light"/>
                <a:ea typeface="Montserrat Light"/>
                <a:cs typeface="Montserrat Light"/>
                <a:sym typeface="Montserrat Light"/>
              </a:rPr>
              <a:t>ihr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spielt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einige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spiele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zusammen</a:t>
            </a:r>
            <a:r>
              <a:rPr dirty="0">
                <a:latin typeface="Montserrat Light"/>
                <a:ea typeface="Montserrat Light"/>
                <a:cs typeface="Montserrat Light"/>
                <a:sym typeface="Montserrat Light"/>
              </a:rPr>
              <a:t> und </a:t>
            </a:r>
            <a:r>
              <a:rPr dirty="0" err="1">
                <a:latin typeface="Montserrat Light"/>
                <a:ea typeface="Montserrat Light"/>
                <a:cs typeface="Montserrat Light"/>
                <a:sym typeface="Montserrat Light"/>
              </a:rPr>
              <a:t>hab</a:t>
            </a:r>
            <a:r>
              <a:rPr dirty="0">
                <a:latin typeface="Montserrat Light"/>
                <a:ea typeface="Montserrat Light"/>
                <a:cs typeface="Montserrat Light"/>
                <a:sym typeface="Montserrat Light"/>
              </a:rPr>
              <a:t> schnell </a:t>
            </a:r>
            <a:r>
              <a:rPr dirty="0" err="1">
                <a:latin typeface="Montserrat Light"/>
                <a:ea typeface="Montserrat Light"/>
                <a:cs typeface="Montserrat Light"/>
                <a:sym typeface="Montserrat Light"/>
              </a:rPr>
              <a:t>einen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guten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Draht</a:t>
            </a:r>
            <a:r>
              <a:rPr dirty="0">
                <a:latin typeface="Montserrat Light"/>
                <a:ea typeface="Montserrat Light"/>
                <a:cs typeface="Montserrat Light"/>
                <a:sym typeface="Montserrat Light"/>
              </a:rPr>
              <a:t>. Nach </a:t>
            </a:r>
            <a:r>
              <a:rPr dirty="0" err="1">
                <a:latin typeface="Montserrat Light"/>
                <a:ea typeface="Montserrat Light"/>
                <a:cs typeface="Montserrat Light"/>
                <a:sym typeface="Montserrat Light"/>
              </a:rPr>
              <a:t>ein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paar</a:t>
            </a:r>
            <a:r>
              <a:rPr dirty="0">
                <a:latin typeface="Montserrat Light"/>
                <a:ea typeface="Montserrat Light"/>
                <a:cs typeface="Montserrat Light"/>
                <a:sym typeface="Montserrat Light"/>
              </a:rPr>
              <a:t> Tagen auf der </a:t>
            </a:r>
            <a:r>
              <a:rPr dirty="0" err="1">
                <a:latin typeface="Montserrat Light"/>
                <a:ea typeface="Montserrat Light"/>
                <a:cs typeface="Montserrat Light"/>
                <a:sym typeface="Montserrat Light"/>
              </a:rPr>
              <a:t>Freizeit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merkst</a:t>
            </a:r>
            <a:r>
              <a:rPr dirty="0">
                <a:latin typeface="Montserrat Light"/>
                <a:ea typeface="Montserrat Light"/>
                <a:cs typeface="Montserrat Light"/>
                <a:sym typeface="Montserrat Light"/>
              </a:rPr>
              <a:t> du,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sich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verändert</a:t>
            </a:r>
            <a:r>
              <a:rPr dirty="0">
                <a:latin typeface="Montserrat Light"/>
                <a:ea typeface="Montserrat Light"/>
                <a:cs typeface="Montserrat Light"/>
                <a:sym typeface="Montserrat Light"/>
              </a:rPr>
              <a:t> hat. Bei </a:t>
            </a:r>
            <a:r>
              <a:rPr dirty="0" err="1">
                <a:latin typeface="Montserrat Light"/>
                <a:ea typeface="Montserrat Light"/>
                <a:cs typeface="Montserrat Light"/>
                <a:sym typeface="Montserrat Light"/>
              </a:rPr>
              <a:t>einer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Spielpause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sprichst</a:t>
            </a:r>
            <a:r>
              <a:rPr dirty="0">
                <a:latin typeface="Montserrat Light"/>
                <a:ea typeface="Montserrat Light"/>
                <a:cs typeface="Montserrat Light"/>
                <a:sym typeface="Montserrat Light"/>
              </a:rPr>
              <a:t> du </a:t>
            </a:r>
            <a:r>
              <a:rPr dirty="0" err="1">
                <a:latin typeface="Montserrat Light"/>
                <a:ea typeface="Montserrat Light"/>
                <a:cs typeface="Montserrat Light"/>
                <a:sym typeface="Montserrat Light"/>
              </a:rPr>
              <a:t>ihn</a:t>
            </a:r>
            <a:r>
              <a:rPr dirty="0">
                <a:latin typeface="Montserrat Light"/>
                <a:ea typeface="Montserrat Light"/>
                <a:cs typeface="Montserrat Light"/>
                <a:sym typeface="Montserrat Light"/>
              </a:rPr>
              <a:t> an und </a:t>
            </a:r>
            <a:r>
              <a:rPr dirty="0" err="1">
                <a:latin typeface="Montserrat Light"/>
                <a:ea typeface="Montserrat Light"/>
                <a:cs typeface="Montserrat Light"/>
                <a:sym typeface="Montserrat Light"/>
              </a:rPr>
              <a:t>fragst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wie</a:t>
            </a:r>
            <a:r>
              <a:rPr dirty="0">
                <a:latin typeface="Montserrat Light"/>
                <a:ea typeface="Montserrat Light"/>
                <a:cs typeface="Montserrat Light"/>
                <a:sym typeface="Montserrat Light"/>
              </a:rPr>
              <a:t> es </a:t>
            </a:r>
            <a:r>
              <a:rPr dirty="0" err="1">
                <a:latin typeface="Montserrat Light"/>
                <a:ea typeface="Montserrat Light"/>
                <a:cs typeface="Montserrat Light"/>
                <a:sym typeface="Montserrat Light"/>
              </a:rPr>
              <a:t>ihm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geht</a:t>
            </a:r>
            <a:r>
              <a:rPr dirty="0">
                <a:latin typeface="Montserrat Light"/>
                <a:ea typeface="Montserrat Light"/>
                <a:cs typeface="Montserrat Light"/>
                <a:sym typeface="Montserrat Light"/>
              </a:rPr>
              <a:t>?</a:t>
            </a:r>
          </a:p>
          <a:p>
            <a:pPr marL="0" indent="0">
              <a:lnSpc>
                <a:spcPct val="120000"/>
              </a:lnSpc>
              <a:buSzTx/>
              <a:buNone/>
              <a:defRPr sz="1700">
                <a:solidFill>
                  <a:srgbClr val="FFFFFF"/>
                </a:solidFill>
                <a:latin typeface="Montserrat Bold"/>
                <a:ea typeface="Montserrat Bold"/>
                <a:cs typeface="Montserrat Bold"/>
                <a:sym typeface="Montserrat Bold"/>
              </a:defRPr>
            </a:pPr>
            <a:r>
              <a:rPr dirty="0">
                <a:latin typeface="Montserrat Light"/>
                <a:ea typeface="Montserrat Light"/>
                <a:cs typeface="Montserrat Light"/>
                <a:sym typeface="Montserrat Light"/>
              </a:rPr>
              <a:t>Nach </a:t>
            </a:r>
            <a:r>
              <a:rPr dirty="0" err="1">
                <a:latin typeface="Montserrat Light"/>
                <a:ea typeface="Montserrat Light"/>
                <a:cs typeface="Montserrat Light"/>
                <a:sym typeface="Montserrat Light"/>
              </a:rPr>
              <a:t>einigem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Zögern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erzählt</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davon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ein</a:t>
            </a:r>
            <a:r>
              <a:rPr dirty="0">
                <a:latin typeface="Montserrat Light"/>
                <a:ea typeface="Montserrat Light"/>
                <a:cs typeface="Montserrat Light"/>
                <a:sym typeface="Montserrat Light"/>
              </a:rPr>
              <a:t> Mitarbeiter </a:t>
            </a:r>
            <a:r>
              <a:rPr dirty="0" err="1">
                <a:latin typeface="Montserrat Light"/>
                <a:ea typeface="Montserrat Light"/>
                <a:cs typeface="Montserrat Light"/>
                <a:sym typeface="Montserrat Light"/>
              </a:rPr>
              <a:t>als</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zwei</a:t>
            </a:r>
            <a:r>
              <a:rPr dirty="0">
                <a:latin typeface="Montserrat Light"/>
                <a:ea typeface="Montserrat Light"/>
                <a:cs typeface="Montserrat Light"/>
                <a:sym typeface="Montserrat Light"/>
              </a:rPr>
              <a:t> Tage </a:t>
            </a:r>
            <a:r>
              <a:rPr dirty="0" err="1">
                <a:latin typeface="Montserrat Light"/>
                <a:ea typeface="Montserrat Light"/>
                <a:cs typeface="Montserrat Light"/>
                <a:sym typeface="Montserrat Light"/>
              </a:rPr>
              <a:t>vorher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spät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duschen</a:t>
            </a:r>
            <a:r>
              <a:rPr dirty="0">
                <a:latin typeface="Montserrat Light"/>
                <a:ea typeface="Montserrat Light"/>
                <a:cs typeface="Montserrat Light"/>
                <a:sym typeface="Montserrat Light"/>
              </a:rPr>
              <a:t> war </a:t>
            </a:r>
            <a:r>
              <a:rPr dirty="0" err="1">
                <a:latin typeface="Montserrat Light"/>
                <a:ea typeface="Montserrat Light"/>
                <a:cs typeface="Montserrat Light"/>
                <a:sym typeface="Montserrat Light"/>
              </a:rPr>
              <a:t>hereinkam</a:t>
            </a:r>
            <a:r>
              <a:rPr dirty="0">
                <a:latin typeface="Montserrat Light"/>
                <a:ea typeface="Montserrat Light"/>
                <a:cs typeface="Montserrat Light"/>
                <a:sym typeface="Montserrat Light"/>
              </a:rPr>
              <a:t> und </a:t>
            </a:r>
            <a:r>
              <a:rPr dirty="0" err="1">
                <a:latin typeface="Montserrat Light"/>
                <a:ea typeface="Montserrat Light"/>
                <a:cs typeface="Montserrat Light"/>
                <a:sym typeface="Montserrat Light"/>
              </a:rPr>
              <a:t>anzügliche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Bemerkungen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gemacht</a:t>
            </a:r>
            <a:r>
              <a:rPr dirty="0">
                <a:latin typeface="Montserrat Light"/>
                <a:ea typeface="Montserrat Light"/>
                <a:cs typeface="Montserrat Light"/>
                <a:sym typeface="Montserrat Light"/>
              </a:rPr>
              <a:t> hat. Als er </a:t>
            </a:r>
            <a:r>
              <a:rPr dirty="0" err="1">
                <a:latin typeface="Montserrat Light"/>
                <a:ea typeface="Montserrat Light"/>
                <a:cs typeface="Montserrat Light"/>
                <a:sym typeface="Montserrat Light"/>
              </a:rPr>
              <a:t>darauf</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hin</a:t>
            </a:r>
            <a:r>
              <a:rPr dirty="0">
                <a:latin typeface="Montserrat Light"/>
                <a:ea typeface="Montserrat Light"/>
                <a:cs typeface="Montserrat Light"/>
                <a:sym typeface="Montserrat Light"/>
              </a:rPr>
              <a:t> schnell </a:t>
            </a:r>
            <a:r>
              <a:rPr dirty="0" err="1">
                <a:latin typeface="Montserrat Light"/>
                <a:ea typeface="Montserrat Light"/>
                <a:cs typeface="Montserrat Light"/>
                <a:sym typeface="Montserrat Light"/>
              </a:rPr>
              <a:t>aus</a:t>
            </a:r>
            <a:r>
              <a:rPr dirty="0">
                <a:latin typeface="Montserrat Light"/>
                <a:ea typeface="Montserrat Light"/>
                <a:cs typeface="Montserrat Light"/>
                <a:sym typeface="Montserrat Light"/>
              </a:rPr>
              <a:t> der </a:t>
            </a:r>
            <a:r>
              <a:rPr dirty="0" err="1">
                <a:latin typeface="Montserrat Light"/>
                <a:ea typeface="Montserrat Light"/>
                <a:cs typeface="Montserrat Light"/>
                <a:sym typeface="Montserrat Light"/>
              </a:rPr>
              <a:t>Dusche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ging</a:t>
            </a:r>
            <a:r>
              <a:rPr dirty="0">
                <a:latin typeface="Montserrat Light"/>
                <a:ea typeface="Montserrat Light"/>
                <a:cs typeface="Montserrat Light"/>
                <a:sym typeface="Montserrat Light"/>
              </a:rPr>
              <a:t>, hat der Mitarbeiter </a:t>
            </a:r>
            <a:r>
              <a:rPr dirty="0" err="1">
                <a:latin typeface="Montserrat Light"/>
                <a:ea typeface="Montserrat Light"/>
                <a:cs typeface="Montserrat Light"/>
                <a:sym typeface="Montserrat Light"/>
              </a:rPr>
              <a:t>ihm</a:t>
            </a:r>
            <a:r>
              <a:rPr dirty="0">
                <a:latin typeface="Montserrat Light"/>
                <a:ea typeface="Montserrat Light"/>
                <a:cs typeface="Montserrat Light"/>
                <a:sym typeface="Montserrat Light"/>
              </a:rPr>
              <a:t> auf den </a:t>
            </a:r>
            <a:r>
              <a:rPr dirty="0" err="1">
                <a:latin typeface="Montserrat Light"/>
                <a:ea typeface="Montserrat Light"/>
                <a:cs typeface="Montserrat Light"/>
                <a:sym typeface="Montserrat Light"/>
              </a:rPr>
              <a:t>Hintern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gehauen</a:t>
            </a:r>
            <a:r>
              <a:rPr dirty="0">
                <a:latin typeface="Montserrat Light"/>
                <a:ea typeface="Montserrat Light"/>
                <a:cs typeface="Montserrat Light"/>
                <a:sym typeface="Montserrat Light"/>
              </a:rPr>
              <a:t> und </a:t>
            </a:r>
            <a:r>
              <a:rPr dirty="0" err="1">
                <a:latin typeface="Montserrat Light"/>
                <a:ea typeface="Montserrat Light"/>
                <a:cs typeface="Montserrat Light"/>
                <a:sym typeface="Montserrat Light"/>
              </a:rPr>
              <a:t>gemeint</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soll</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doch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bleiben</a:t>
            </a:r>
            <a:r>
              <a:rPr dirty="0">
                <a:latin typeface="Montserrat Light"/>
                <a:ea typeface="Montserrat Light"/>
                <a:cs typeface="Montserrat Light"/>
                <a:sym typeface="Montserrat Light"/>
              </a:rPr>
              <a:t>. </a:t>
            </a:r>
          </a:p>
          <a:p>
            <a:pPr marL="0" indent="0">
              <a:lnSpc>
                <a:spcPct val="120000"/>
              </a:lnSpc>
              <a:spcBef>
                <a:spcPts val="1000"/>
              </a:spcBef>
              <a:buSzTx/>
              <a:buNone/>
              <a:defRPr sz="1700">
                <a:solidFill>
                  <a:srgbClr val="FFFFFF"/>
                </a:solidFill>
                <a:latin typeface="Montserrat Thin Bold"/>
                <a:ea typeface="Montserrat Thin Bold"/>
                <a:cs typeface="Montserrat Thin Bold"/>
                <a:sym typeface="Montserrat Thin Bold"/>
              </a:defRPr>
            </a:pPr>
            <a:r>
              <a:rPr dirty="0"/>
              <a:t>Was </a:t>
            </a:r>
            <a:r>
              <a:rPr dirty="0" err="1"/>
              <a:t>tust</a:t>
            </a:r>
            <a:r>
              <a:rPr dirty="0"/>
              <a:t> du?</a:t>
            </a:r>
          </a:p>
          <a:p>
            <a:pPr marL="0" indent="0">
              <a:lnSpc>
                <a:spcPct val="120000"/>
              </a:lnSpc>
              <a:spcBef>
                <a:spcPts val="1000"/>
              </a:spcBef>
              <a:buSzTx/>
              <a:buNone/>
              <a:defRPr sz="1700">
                <a:solidFill>
                  <a:srgbClr val="FFFFFF"/>
                </a:solidFill>
                <a:latin typeface="Montserrat Thin Bold"/>
                <a:ea typeface="Montserrat Thin Bold"/>
                <a:cs typeface="Montserrat Thin Bold"/>
                <a:sym typeface="Montserrat Thin Bold"/>
              </a:defRPr>
            </a:pPr>
            <a:r>
              <a:rPr dirty="0"/>
              <a:t>Was gilt es </a:t>
            </a:r>
            <a:r>
              <a:rPr dirty="0" err="1"/>
              <a:t>zu</a:t>
            </a:r>
            <a:r>
              <a:rPr dirty="0"/>
              <a:t> </a:t>
            </a:r>
            <a:r>
              <a:rPr dirty="0" err="1"/>
              <a:t>beachten</a:t>
            </a:r>
            <a:r>
              <a:rPr dirty="0"/>
              <a:t>?</a:t>
            </a:r>
          </a:p>
        </p:txBody>
      </p:sp>
      <p:pic>
        <p:nvPicPr>
          <p:cNvPr id="964" name="ES_Box Of Black Pearls (Instrumental Version).mp3" descr="ES_Box Of Black Pearls (Instrumental Version).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177041" y="4280489"/>
            <a:ext cx="571501" cy="571501"/>
          </a:xfrm>
          <a:prstGeom prst="rect">
            <a:avLst/>
          </a:prstGeom>
          <a:ln w="12700">
            <a:miter lim="400000"/>
          </a:ln>
        </p:spPr>
      </p:pic>
      <p:sp>
        <p:nvSpPr>
          <p:cNvPr id="965" name="2 min"/>
          <p:cNvSpPr txBox="1"/>
          <p:nvPr/>
        </p:nvSpPr>
        <p:spPr>
          <a:xfrm>
            <a:off x="2883070" y="4115556"/>
            <a:ext cx="26490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2 min</a:t>
            </a:r>
          </a:p>
        </p:txBody>
      </p:sp>
      <p:sp>
        <p:nvSpPr>
          <p:cNvPr id="966" name="Linien"/>
          <p:cNvSpPr/>
          <p:nvPr/>
        </p:nvSpPr>
        <p:spPr>
          <a:xfrm>
            <a:off x="618313" y="4434365"/>
            <a:ext cx="6000353" cy="1"/>
          </a:xfrm>
          <a:prstGeom prst="line">
            <a:avLst/>
          </a:prstGeom>
          <a:ln w="12700">
            <a:solidFill>
              <a:schemeClr val="accent6"/>
            </a:solidFill>
            <a:miter/>
          </a:ln>
        </p:spPr>
        <p:txBody>
          <a:bodyPr lIns="45719" rIns="45719"/>
          <a:lstStyle/>
          <a:p>
            <a:endParaRPr/>
          </a:p>
        </p:txBody>
      </p:sp>
      <p:sp>
        <p:nvSpPr>
          <p:cNvPr id="967" name="Linien"/>
          <p:cNvSpPr/>
          <p:nvPr/>
        </p:nvSpPr>
        <p:spPr>
          <a:xfrm flipV="1">
            <a:off x="611344" y="4272364"/>
            <a:ext cx="1" cy="324003"/>
          </a:xfrm>
          <a:prstGeom prst="line">
            <a:avLst/>
          </a:prstGeom>
          <a:ln w="12700">
            <a:solidFill>
              <a:schemeClr val="accent6"/>
            </a:solidFill>
            <a:miter/>
          </a:ln>
        </p:spPr>
        <p:txBody>
          <a:bodyPr lIns="45719" rIns="45719"/>
          <a:lstStyle/>
          <a:p>
            <a:endParaRPr/>
          </a:p>
        </p:txBody>
      </p:sp>
      <p:sp>
        <p:nvSpPr>
          <p:cNvPr id="968" name="Linien"/>
          <p:cNvSpPr/>
          <p:nvPr/>
        </p:nvSpPr>
        <p:spPr>
          <a:xfrm flipV="1">
            <a:off x="1813432" y="4272364"/>
            <a:ext cx="1" cy="324003"/>
          </a:xfrm>
          <a:prstGeom prst="line">
            <a:avLst/>
          </a:prstGeom>
          <a:ln w="12700">
            <a:solidFill>
              <a:schemeClr val="accent6"/>
            </a:solidFill>
            <a:miter/>
          </a:ln>
        </p:spPr>
        <p:txBody>
          <a:bodyPr lIns="45719" rIns="45719"/>
          <a:lstStyle/>
          <a:p>
            <a:endParaRPr/>
          </a:p>
        </p:txBody>
      </p:sp>
      <p:sp>
        <p:nvSpPr>
          <p:cNvPr id="969" name="Linien"/>
          <p:cNvSpPr/>
          <p:nvPr/>
        </p:nvSpPr>
        <p:spPr>
          <a:xfrm flipV="1">
            <a:off x="6621785" y="4272364"/>
            <a:ext cx="1" cy="324003"/>
          </a:xfrm>
          <a:prstGeom prst="line">
            <a:avLst/>
          </a:prstGeom>
          <a:ln w="12700">
            <a:solidFill>
              <a:schemeClr val="accent6"/>
            </a:solidFill>
            <a:miter/>
          </a:ln>
        </p:spPr>
        <p:txBody>
          <a:bodyPr lIns="45719" rIns="45719"/>
          <a:lstStyle/>
          <a:p>
            <a:endParaRPr/>
          </a:p>
        </p:txBody>
      </p:sp>
      <p:sp>
        <p:nvSpPr>
          <p:cNvPr id="970" name="Stoppuhr"/>
          <p:cNvSpPr/>
          <p:nvPr/>
        </p:nvSpPr>
        <p:spPr>
          <a:xfrm>
            <a:off x="454945" y="4231062"/>
            <a:ext cx="281949" cy="324003"/>
          </a:xfrm>
          <a:custGeom>
            <a:avLst/>
            <a:gdLst/>
            <a:ahLst/>
            <a:cxnLst>
              <a:cxn ang="0">
                <a:pos x="wd2" y="hd2"/>
              </a:cxn>
              <a:cxn ang="5400000">
                <a:pos x="wd2" y="hd2"/>
              </a:cxn>
              <a:cxn ang="10800000">
                <a:pos x="wd2" y="hd2"/>
              </a:cxn>
              <a:cxn ang="16200000">
                <a:pos x="wd2" y="hd2"/>
              </a:cxn>
            </a:cxnLst>
            <a:rect l="0" t="0"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solidFill>
            <a:srgbClr val="F8F5F3"/>
          </a:solidFill>
          <a:ln w="12700">
            <a:miter lim="400000"/>
          </a:ln>
        </p:spPr>
        <p:txBody>
          <a:bodyPr lIns="45719" rIns="45719" anchor="ctr"/>
          <a:lstStyle/>
          <a:p>
            <a:endParaRPr/>
          </a:p>
        </p:txBody>
      </p:sp>
      <p:sp>
        <p:nvSpPr>
          <p:cNvPr id="971" name="1 min"/>
          <p:cNvSpPr txBox="1"/>
          <p:nvPr/>
        </p:nvSpPr>
        <p:spPr>
          <a:xfrm>
            <a:off x="1690198" y="4115556"/>
            <a:ext cx="24647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1 min</a:t>
            </a:r>
          </a:p>
        </p:txBody>
      </p:sp>
      <p:pic>
        <p:nvPicPr>
          <p:cNvPr id="972" name="2022-06_Teennight_print_023-Kopie.jpg" descr="2022-06_Teennight_print_023-Kopie.jpg"/>
          <p:cNvPicPr>
            <a:picLocks noChangeAspect="1"/>
          </p:cNvPicPr>
          <p:nvPr/>
        </p:nvPicPr>
        <p:blipFill>
          <a:blip r:embed="rId7"/>
          <a:stretch>
            <a:fillRect/>
          </a:stretch>
        </p:blipFill>
        <p:spPr>
          <a:xfrm>
            <a:off x="-11993326" y="-906969"/>
            <a:ext cx="11593208" cy="7728805"/>
          </a:xfrm>
          <a:prstGeom prst="rect">
            <a:avLst/>
          </a:prstGeom>
          <a:ln w="12700">
            <a:miter lim="400000"/>
          </a:ln>
        </p:spPr>
      </p:pic>
      <p:sp>
        <p:nvSpPr>
          <p:cNvPr id="973" name="Rechteck"/>
          <p:cNvSpPr/>
          <p:nvPr/>
        </p:nvSpPr>
        <p:spPr>
          <a:xfrm rot="10800000">
            <a:off x="-8153901"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974" name="Textplatzhalter 4"/>
          <p:cNvSpPr/>
          <p:nvPr/>
        </p:nvSpPr>
        <p:spPr>
          <a:xfrm>
            <a:off x="-6483844" y="705940"/>
            <a:ext cx="4054959" cy="2086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300"/>
              </a:spcBef>
              <a:defRPr sz="1400">
                <a:solidFill>
                  <a:srgbClr val="FFFFFF"/>
                </a:solidFill>
                <a:latin typeface="Montserrat Light"/>
                <a:ea typeface="Montserrat Light"/>
                <a:cs typeface="Montserrat Light"/>
                <a:sym typeface="Montserrat Light"/>
              </a:defRPr>
            </a:pPr>
            <a:r>
              <a:t>Weiterentwicklung des Schutzkonzepts</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975" name="INTERVENTION"/>
          <p:cNvSpPr txBox="1"/>
          <p:nvPr/>
        </p:nvSpPr>
        <p:spPr>
          <a:xfrm>
            <a:off x="-6483844" y="2808705"/>
            <a:ext cx="4054959" cy="297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976" name="Textplatzhalter 4"/>
          <p:cNvSpPr/>
          <p:nvPr/>
        </p:nvSpPr>
        <p:spPr>
          <a:xfrm>
            <a:off x="-6483844" y="3196390"/>
            <a:ext cx="4054959" cy="853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977" name="KULTURWANDEL"/>
          <p:cNvSpPr txBox="1"/>
          <p:nvPr/>
        </p:nvSpPr>
        <p:spPr>
          <a:xfrm>
            <a:off x="-6483642" y="4299331"/>
            <a:ext cx="2751634"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sp>
        <p:nvSpPr>
          <p:cNvPr id="978" name="PRÄVENTION"/>
          <p:cNvSpPr txBox="1"/>
          <p:nvPr/>
        </p:nvSpPr>
        <p:spPr>
          <a:xfrm>
            <a:off x="-6483844" y="353454"/>
            <a:ext cx="4054959" cy="297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PRÄVENTION</a:t>
            </a:r>
          </a:p>
        </p:txBody>
      </p:sp>
      <p:sp>
        <p:nvSpPr>
          <p:cNvPr id="979" name="Was tun wir als…"/>
          <p:cNvSpPr txBox="1"/>
          <p:nvPr/>
        </p:nvSpPr>
        <p:spPr>
          <a:xfrm>
            <a:off x="-11216467" y="57772"/>
            <a:ext cx="5573753" cy="1284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pPr>
              <a:lnSpc>
                <a:spcPct val="90000"/>
              </a:lnSpc>
              <a:defRPr sz="3000">
                <a:solidFill>
                  <a:srgbClr val="FFFFFF"/>
                </a:solidFill>
                <a:latin typeface="Montserrat Bold"/>
                <a:ea typeface="Montserrat Bold"/>
                <a:cs typeface="Montserrat Bold"/>
                <a:sym typeface="Montserrat Bold"/>
              </a:defRPr>
            </a:pPr>
            <a:r>
              <a:t>Was tun wir als </a:t>
            </a:r>
          </a:p>
          <a:p>
            <a:pPr>
              <a:lnSpc>
                <a:spcPct val="90000"/>
              </a:lnSpc>
              <a:defRPr sz="3000">
                <a:solidFill>
                  <a:srgbClr val="FFFFFF"/>
                </a:solidFill>
                <a:latin typeface="Montserrat Bold"/>
                <a:ea typeface="Montserrat Bold"/>
                <a:cs typeface="Montserrat Bold"/>
                <a:sym typeface="Montserrat Bold"/>
              </a:defRPr>
            </a:pPr>
            <a:r>
              <a:t>EC &amp; LGV?</a:t>
            </a:r>
          </a:p>
        </p:txBody>
      </p:sp>
      <p:sp>
        <p:nvSpPr>
          <p:cNvPr id="980" name="Linien"/>
          <p:cNvSpPr/>
          <p:nvPr/>
        </p:nvSpPr>
        <p:spPr>
          <a:xfrm flipV="1">
            <a:off x="3015521" y="4272364"/>
            <a:ext cx="1" cy="324003"/>
          </a:xfrm>
          <a:prstGeom prst="line">
            <a:avLst/>
          </a:prstGeom>
          <a:ln w="12700">
            <a:solidFill>
              <a:schemeClr val="accent6"/>
            </a:solidFill>
            <a:miter/>
          </a:ln>
        </p:spPr>
        <p:txBody>
          <a:bodyPr lIns="45719" rIns="45719"/>
          <a:lstStyle/>
          <a:p>
            <a:endParaRPr/>
          </a:p>
        </p:txBody>
      </p:sp>
      <p:sp>
        <p:nvSpPr>
          <p:cNvPr id="981" name="Linien"/>
          <p:cNvSpPr/>
          <p:nvPr/>
        </p:nvSpPr>
        <p:spPr>
          <a:xfrm flipV="1">
            <a:off x="5419697" y="4272364"/>
            <a:ext cx="1" cy="324003"/>
          </a:xfrm>
          <a:prstGeom prst="line">
            <a:avLst/>
          </a:prstGeom>
          <a:ln w="12700">
            <a:solidFill>
              <a:schemeClr val="accent6"/>
            </a:solidFill>
            <a:miter/>
          </a:ln>
        </p:spPr>
        <p:txBody>
          <a:bodyPr lIns="45719" rIns="45719"/>
          <a:lstStyle/>
          <a:p>
            <a:endParaRPr/>
          </a:p>
        </p:txBody>
      </p:sp>
      <p:sp>
        <p:nvSpPr>
          <p:cNvPr id="982" name="Linien"/>
          <p:cNvSpPr/>
          <p:nvPr/>
        </p:nvSpPr>
        <p:spPr>
          <a:xfrm flipV="1">
            <a:off x="4217609" y="4272364"/>
            <a:ext cx="1" cy="324003"/>
          </a:xfrm>
          <a:prstGeom prst="line">
            <a:avLst/>
          </a:prstGeom>
          <a:ln w="12700">
            <a:solidFill>
              <a:schemeClr val="accent6"/>
            </a:solidFill>
            <a:miter/>
          </a:ln>
        </p:spPr>
        <p:txBody>
          <a:bodyPr lIns="45719" rIns="45719"/>
          <a:lstStyle/>
          <a:p>
            <a:endParaRPr/>
          </a:p>
        </p:txBody>
      </p:sp>
      <p:sp>
        <p:nvSpPr>
          <p:cNvPr id="983" name="3 min"/>
          <p:cNvSpPr txBox="1"/>
          <p:nvPr/>
        </p:nvSpPr>
        <p:spPr>
          <a:xfrm>
            <a:off x="4094375" y="4115556"/>
            <a:ext cx="26458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3 min</a:t>
            </a:r>
          </a:p>
        </p:txBody>
      </p:sp>
      <p:sp>
        <p:nvSpPr>
          <p:cNvPr id="984" name="4 min"/>
          <p:cNvSpPr txBox="1"/>
          <p:nvPr/>
        </p:nvSpPr>
        <p:spPr>
          <a:xfrm>
            <a:off x="5287247" y="4115556"/>
            <a:ext cx="27316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4 min</a:t>
            </a:r>
          </a:p>
        </p:txBody>
      </p:sp>
      <p:sp>
        <p:nvSpPr>
          <p:cNvPr id="985" name="5 min"/>
          <p:cNvSpPr txBox="1"/>
          <p:nvPr/>
        </p:nvSpPr>
        <p:spPr>
          <a:xfrm>
            <a:off x="6576755" y="4115556"/>
            <a:ext cx="26468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5 min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9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7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96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96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96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96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96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98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98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98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0.000000 0.000000 L 0.133495 0.002231" pathEditMode="relative">
                                      <p:cBhvr>
                                        <p:cTn id="37" dur="60000" fill="hold"/>
                                        <p:tgtEl>
                                          <p:spTgt spid="970"/>
                                        </p:tgtEl>
                                        <p:attrNameLst>
                                          <p:attrName>ppt_x</p:attrName>
                                          <p:attrName>ppt_y</p:attrName>
                                        </p:attrNameLst>
                                      </p:cBhvr>
                                    </p:animMotion>
                                  </p:childTnLst>
                                </p:cTn>
                              </p:par>
                            </p:childTnLst>
                          </p:cTn>
                        </p:par>
                        <p:par>
                          <p:cTn id="38" fill="hold">
                            <p:stCondLst>
                              <p:cond delay="60000"/>
                            </p:stCondLst>
                            <p:childTnLst>
                              <p:par>
                                <p:cTn id="39" presetID="1" presetClass="mediacall" presetSubtype="0" fill="hold" nodeType="afterEffect">
                                  <p:stCondLst>
                                    <p:cond delay="0"/>
                                  </p:stCondLst>
                                  <p:childTnLst>
                                    <p:cmd type="call" cmd="playFrom(0.0)">
                                      <p:cBhvr>
                                        <p:cTn id="40" dur="226464" fill="hold"/>
                                        <p:tgtEl>
                                          <p:spTgt spid="964"/>
                                        </p:tgtEl>
                                      </p:cBhvr>
                                    </p:cmd>
                                  </p:childTnLst>
                                </p:cTn>
                              </p:par>
                            </p:childTnLst>
                          </p:cTn>
                        </p:par>
                        <p:par>
                          <p:cTn id="41" fill="hold">
                            <p:stCondLst>
                              <p:cond delay="0"/>
                            </p:stCondLst>
                            <p:childTnLst>
                              <p:par>
                                <p:cTn id="42" presetID="-1" presetClass="path" presetSubtype="0" accel="50000" decel="50000" fill="hold" nodeType="afterEffect">
                                  <p:stCondLst>
                                    <p:cond delay="0"/>
                                  </p:stCondLst>
                                  <p:childTnLst>
                                    <p:animMotion origin="layout" path="M 0.133495 0.002231 L 0.265132 0.002989" pathEditMode="relative">
                                      <p:cBhvr>
                                        <p:cTn id="43" dur="60000" fill="hold"/>
                                        <p:tgtEl>
                                          <p:spTgt spid="970"/>
                                        </p:tgtEl>
                                        <p:attrNameLst>
                                          <p:attrName>ppt_x</p:attrName>
                                          <p:attrName>ppt_y</p:attrName>
                                        </p:attrNameLst>
                                      </p:cBhvr>
                                    </p:animMotion>
                                  </p:childTnLst>
                                </p:cTn>
                              </p:par>
                            </p:childTnLst>
                          </p:cTn>
                        </p:par>
                        <p:par>
                          <p:cTn id="44" fill="hold">
                            <p:stCondLst>
                              <p:cond delay="0"/>
                            </p:stCondLst>
                            <p:childTnLst>
                              <p:par>
                                <p:cTn id="45" presetID="-1" presetClass="path" presetSubtype="0" accel="50000" decel="50000" fill="hold" nodeType="afterEffect">
                                  <p:stCondLst>
                                    <p:cond delay="0"/>
                                  </p:stCondLst>
                                  <p:childTnLst>
                                    <p:animMotion origin="layout" path="M 0.265132 0.002989 L 0.394361 0.006094" pathEditMode="relative">
                                      <p:cBhvr>
                                        <p:cTn id="46" dur="60000" fill="hold"/>
                                        <p:tgtEl>
                                          <p:spTgt spid="970"/>
                                        </p:tgtEl>
                                        <p:attrNameLst>
                                          <p:attrName>ppt_x</p:attrName>
                                          <p:attrName>ppt_y</p:attrName>
                                        </p:attrNameLst>
                                      </p:cBhvr>
                                    </p:animMotion>
                                  </p:childTnLst>
                                </p:cTn>
                              </p:par>
                            </p:childTnLst>
                          </p:cTn>
                        </p:par>
                        <p:par>
                          <p:cTn id="47" fill="hold">
                            <p:stCondLst>
                              <p:cond delay="0"/>
                            </p:stCondLst>
                            <p:childTnLst>
                              <p:par>
                                <p:cTn id="48" presetID="-1" presetClass="path" presetSubtype="0" accel="50000" decel="50000" fill="hold" nodeType="afterEffect">
                                  <p:stCondLst>
                                    <p:cond delay="0"/>
                                  </p:stCondLst>
                                  <p:childTnLst>
                                    <p:animMotion origin="layout" path="M 0.394361 0.006094 L 0.527070 0.005256" pathEditMode="relative">
                                      <p:cBhvr>
                                        <p:cTn id="49" dur="60000" fill="hold"/>
                                        <p:tgtEl>
                                          <p:spTgt spid="970"/>
                                        </p:tgtEl>
                                        <p:attrNameLst>
                                          <p:attrName>ppt_x</p:attrName>
                                          <p:attrName>ppt_y</p:attrName>
                                        </p:attrNameLst>
                                      </p:cBhvr>
                                    </p:animMotion>
                                  </p:childTnLst>
                                </p:cTn>
                              </p:par>
                            </p:childTnLst>
                          </p:cTn>
                        </p:par>
                        <p:par>
                          <p:cTn id="50" fill="hold">
                            <p:stCondLst>
                              <p:cond delay="0"/>
                            </p:stCondLst>
                            <p:childTnLst>
                              <p:par>
                                <p:cTn id="51" presetID="-1" presetClass="path" presetSubtype="0" accel="50000" decel="50000" fill="hold" nodeType="afterEffect">
                                  <p:stCondLst>
                                    <p:cond delay="0"/>
                                  </p:stCondLst>
                                  <p:childTnLst>
                                    <p:animMotion origin="layout" path="M 0.527070 0.005256 L 0.659412 0.004529" pathEditMode="relative">
                                      <p:cBhvr>
                                        <p:cTn id="52" dur="60000" fill="hold"/>
                                        <p:tgtEl>
                                          <p:spTgt spid="970"/>
                                        </p:tgtEl>
                                        <p:attrNameLst>
                                          <p:attrName>ppt_x</p:attrName>
                                          <p:attrName>ppt_y</p:attrName>
                                        </p:attrNameLst>
                                      </p:cBhvr>
                                    </p:animMotion>
                                  </p:childTnLst>
                                </p:cTn>
                              </p:par>
                            </p:childTnLst>
                          </p:cTn>
                        </p:par>
                        <p:par>
                          <p:cTn id="53" fill="hold">
                            <p:stCondLst>
                              <p:cond delay="60000"/>
                            </p:stCondLst>
                            <p:childTnLst>
                              <p:par>
                                <p:cTn id="54" presetID="3" presetClass="mediacall" presetSubtype="0" fill="hold" nodeType="afterEffect">
                                  <p:stCondLst>
                                    <p:cond delay="0"/>
                                  </p:stCondLst>
                                  <p:childTnLst>
                                    <p:cmd type="call" cmd="stop">
                                      <p:cBhvr>
                                        <p:cTn id="55" dur="1000" fill="hold"/>
                                        <p:tgtEl>
                                          <p:spTgt spid="964"/>
                                        </p:tgtEl>
                                      </p:cBhvr>
                                    </p:cmd>
                                  </p:childTnLst>
                                </p:cTn>
                              </p:par>
                            </p:childTnLst>
                          </p:cTn>
                        </p:par>
                        <p:par>
                          <p:cTn id="56" fill="hold">
                            <p:stCondLst>
                              <p:cond delay="61000"/>
                            </p:stCondLst>
                            <p:childTnLst>
                              <p:par>
                                <p:cTn id="57" presetID="1" presetClass="entr" presetSubtype="0" fill="hold" grpId="0" nodeType="afterEffect">
                                  <p:stCondLst>
                                    <p:cond delay="0"/>
                                  </p:stCondLst>
                                  <p:iterate>
                                    <p:tmAbs val="0"/>
                                  </p:iterate>
                                  <p:childTnLst>
                                    <p:set>
                                      <p:cBhvr>
                                        <p:cTn id="58" fill="hold"/>
                                        <p:tgtEl>
                                          <p:spTgt spid="983"/>
                                        </p:tgtEl>
                                        <p:attrNameLst>
                                          <p:attrName>style.visibility</p:attrName>
                                        </p:attrNameLst>
                                      </p:cBhvr>
                                      <p:to>
                                        <p:strVal val="visible"/>
                                      </p:to>
                                    </p:set>
                                  </p:childTnLst>
                                </p:cTn>
                              </p:par>
                            </p:childTnLst>
                          </p:cTn>
                        </p:par>
                        <p:par>
                          <p:cTn id="59" fill="hold">
                            <p:stCondLst>
                              <p:cond delay="61000"/>
                            </p:stCondLst>
                            <p:childTnLst>
                              <p:par>
                                <p:cTn id="60" presetID="1" presetClass="entr" presetSubtype="0" fill="hold" grpId="0" nodeType="afterEffect">
                                  <p:stCondLst>
                                    <p:cond delay="0"/>
                                  </p:stCondLst>
                                  <p:iterate>
                                    <p:tmAbs val="0"/>
                                  </p:iterate>
                                  <p:childTnLst>
                                    <p:set>
                                      <p:cBhvr>
                                        <p:cTn id="61" fill="hold"/>
                                        <p:tgtEl>
                                          <p:spTgt spid="984"/>
                                        </p:tgtEl>
                                        <p:attrNameLst>
                                          <p:attrName>style.visibility</p:attrName>
                                        </p:attrNameLst>
                                      </p:cBhvr>
                                      <p:to>
                                        <p:strVal val="visible"/>
                                      </p:to>
                                    </p:set>
                                  </p:childTnLst>
                                </p:cTn>
                              </p:par>
                            </p:childTnLst>
                          </p:cTn>
                        </p:par>
                        <p:par>
                          <p:cTn id="62" fill="hold">
                            <p:stCondLst>
                              <p:cond delay="61000"/>
                            </p:stCondLst>
                            <p:childTnLst>
                              <p:par>
                                <p:cTn id="63" presetID="1" presetClass="entr" presetSubtype="0" fill="hold" grpId="0" nodeType="afterEffect">
                                  <p:stCondLst>
                                    <p:cond delay="0"/>
                                  </p:stCondLst>
                                  <p:iterate>
                                    <p:tmAbs val="0"/>
                                  </p:iterate>
                                  <p:childTnLst>
                                    <p:set>
                                      <p:cBhvr>
                                        <p:cTn id="64" fill="hold"/>
                                        <p:tgtEl>
                                          <p:spTgt spid="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5" fill="hold" display="0">
                  <p:stCondLst>
                    <p:cond delay="indefinite"/>
                  </p:stCondLst>
                </p:cTn>
                <p:tgtEl>
                  <p:spTgt spid="964"/>
                </p:tgtEl>
              </p:cMediaNode>
            </p:audio>
          </p:childTnLst>
        </p:cTn>
      </p:par>
    </p:tnLst>
    <p:bldLst>
      <p:bldP spid="965" grpId="0" animBg="1" advAuto="0"/>
      <p:bldP spid="966" grpId="0" animBg="1" advAuto="0"/>
      <p:bldP spid="967" grpId="0" animBg="1" advAuto="0"/>
      <p:bldP spid="968" grpId="0" animBg="1" advAuto="0"/>
      <p:bldP spid="969" grpId="0" animBg="1" advAuto="0"/>
      <p:bldP spid="970" grpId="0" animBg="1" advAuto="0"/>
      <p:bldP spid="971" grpId="0" animBg="1" advAuto="0"/>
      <p:bldP spid="980" grpId="0" animBg="1" advAuto="0"/>
      <p:bldP spid="981" grpId="0" animBg="1" advAuto="0"/>
      <p:bldP spid="982" grpId="0" animBg="1" advAuto="0"/>
      <p:bldP spid="983" grpId="0" animBg="1" advAuto="0"/>
      <p:bldP spid="984" grpId="0" animBg="1" advAuto="0"/>
      <p:bldP spid="985"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 name="AdobeStock_673515488.jpeg" descr="AdobeStock_673515488.jpeg"/>
          <p:cNvPicPr>
            <a:picLocks noChangeAspect="1"/>
          </p:cNvPicPr>
          <p:nvPr/>
        </p:nvPicPr>
        <p:blipFill>
          <a:blip r:embed="rId3"/>
          <a:stretch>
            <a:fillRect/>
          </a:stretch>
        </p:blipFill>
        <p:spPr>
          <a:xfrm>
            <a:off x="-1311643" y="-77408"/>
            <a:ext cx="12127613" cy="5298316"/>
          </a:xfrm>
          <a:prstGeom prst="rect">
            <a:avLst/>
          </a:prstGeom>
          <a:ln w="12700">
            <a:miter lim="400000"/>
          </a:ln>
        </p:spPr>
      </p:pic>
      <p:pic>
        <p:nvPicPr>
          <p:cNvPr id="990" name="camilo-jimenez-vGu08RYjO-s-unsplash.jpg" descr="camilo-jimenez-vGu08RYjO-s-unsplash.jpg"/>
          <p:cNvPicPr>
            <a:picLocks noChangeAspect="1"/>
          </p:cNvPicPr>
          <p:nvPr/>
        </p:nvPicPr>
        <p:blipFill>
          <a:blip r:embed="rId4"/>
          <a:stretch>
            <a:fillRect/>
          </a:stretch>
        </p:blipFill>
        <p:spPr>
          <a:xfrm>
            <a:off x="-32435" y="-614149"/>
            <a:ext cx="9557697" cy="6371798"/>
          </a:xfrm>
          <a:prstGeom prst="rect">
            <a:avLst/>
          </a:prstGeom>
          <a:ln w="12700">
            <a:miter lim="400000"/>
          </a:ln>
        </p:spPr>
      </p:pic>
      <p:sp>
        <p:nvSpPr>
          <p:cNvPr id="991" name="Abgerundetes Rechteck"/>
          <p:cNvSpPr/>
          <p:nvPr/>
        </p:nvSpPr>
        <p:spPr>
          <a:xfrm>
            <a:off x="173733" y="374767"/>
            <a:ext cx="8796534" cy="4393966"/>
          </a:xfrm>
          <a:prstGeom prst="roundRect">
            <a:avLst>
              <a:gd name="adj" fmla="val 5092"/>
            </a:avLst>
          </a:prstGeom>
          <a:solidFill>
            <a:srgbClr val="F8F5F3">
              <a:alpha val="89092"/>
            </a:srgbClr>
          </a:solidFill>
          <a:ln w="12700">
            <a:miter lim="400000"/>
          </a:ln>
        </p:spPr>
        <p:txBody>
          <a:bodyPr lIns="45719" rIns="45719" anchor="ctr"/>
          <a:lstStyle/>
          <a:p>
            <a:endParaRPr/>
          </a:p>
        </p:txBody>
      </p:sp>
      <p:pic>
        <p:nvPicPr>
          <p:cNvPr id="992" name="Bild" descr="Bild"/>
          <p:cNvPicPr>
            <a:picLocks noChangeAspect="1"/>
          </p:cNvPicPr>
          <p:nvPr/>
        </p:nvPicPr>
        <p:blipFill>
          <a:blip r:embed="rId5"/>
          <a:stretch>
            <a:fillRect/>
          </a:stretch>
        </p:blipFill>
        <p:spPr>
          <a:xfrm>
            <a:off x="323999" y="1179189"/>
            <a:ext cx="8496002" cy="3161112"/>
          </a:xfrm>
          <a:prstGeom prst="rect">
            <a:avLst/>
          </a:prstGeom>
          <a:ln w="12700">
            <a:miter lim="400000"/>
          </a:ln>
        </p:spPr>
      </p:pic>
      <p:sp>
        <p:nvSpPr>
          <p:cNvPr id="993" name="Handlungsplan"/>
          <p:cNvSpPr txBox="1"/>
          <p:nvPr/>
        </p:nvSpPr>
        <p:spPr>
          <a:xfrm>
            <a:off x="590714" y="577494"/>
            <a:ext cx="2154035" cy="31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624077">
              <a:lnSpc>
                <a:spcPct val="90000"/>
              </a:lnSpc>
              <a:defRPr sz="2100">
                <a:latin typeface="Montserrat Bold"/>
                <a:ea typeface="Montserrat Bold"/>
                <a:cs typeface="Montserrat Bold"/>
                <a:sym typeface="Montserrat Bold"/>
              </a:defRPr>
            </a:lvl1pPr>
          </a:lstStyle>
          <a:p>
            <a:r>
              <a:t>Handlungsplan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camilo-jimenez-vGu08RYjO-s-unsplash.jpg" descr="camilo-jimenez-vGu08RYjO-s-unsplash.jpg"/>
          <p:cNvPicPr>
            <a:picLocks noChangeAspect="1"/>
          </p:cNvPicPr>
          <p:nvPr/>
        </p:nvPicPr>
        <p:blipFill>
          <a:blip r:embed="rId3"/>
          <a:stretch>
            <a:fillRect/>
          </a:stretch>
        </p:blipFill>
        <p:spPr>
          <a:xfrm>
            <a:off x="-32435" y="-614149"/>
            <a:ext cx="9557697" cy="6371798"/>
          </a:xfrm>
          <a:prstGeom prst="rect">
            <a:avLst/>
          </a:prstGeom>
          <a:ln w="12700">
            <a:miter lim="400000"/>
          </a:ln>
        </p:spPr>
      </p:pic>
      <p:sp>
        <p:nvSpPr>
          <p:cNvPr id="998" name="Abgerundetes Rechteck"/>
          <p:cNvSpPr/>
          <p:nvPr/>
        </p:nvSpPr>
        <p:spPr>
          <a:xfrm>
            <a:off x="173733" y="374767"/>
            <a:ext cx="8796534" cy="4393966"/>
          </a:xfrm>
          <a:prstGeom prst="roundRect">
            <a:avLst>
              <a:gd name="adj" fmla="val 5092"/>
            </a:avLst>
          </a:prstGeom>
          <a:solidFill>
            <a:srgbClr val="F8F5F3">
              <a:alpha val="89092"/>
            </a:srgbClr>
          </a:solidFill>
          <a:ln w="12700">
            <a:miter lim="400000"/>
          </a:ln>
        </p:spPr>
        <p:txBody>
          <a:bodyPr lIns="45719" rIns="45719" anchor="ctr"/>
          <a:lstStyle/>
          <a:p>
            <a:endParaRPr/>
          </a:p>
        </p:txBody>
      </p:sp>
      <p:sp>
        <p:nvSpPr>
          <p:cNvPr id="999" name="Folgende Personen sind auf unserer Freizeit Vertrauenspersonen:…"/>
          <p:cNvSpPr txBox="1"/>
          <p:nvPr/>
        </p:nvSpPr>
        <p:spPr>
          <a:xfrm>
            <a:off x="1852122" y="3083428"/>
            <a:ext cx="5692559" cy="1138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200025" indent="-200025">
              <a:lnSpc>
                <a:spcPts val="1800"/>
              </a:lnSpc>
              <a:spcBef>
                <a:spcPts val="600"/>
              </a:spcBef>
              <a:defRPr>
                <a:solidFill>
                  <a:srgbClr val="282925"/>
                </a:solidFill>
                <a:latin typeface="Montserrat Thin Bold"/>
                <a:ea typeface="Montserrat Thin Bold"/>
                <a:cs typeface="Montserrat Thin Bold"/>
                <a:sym typeface="Montserrat Thin Bold"/>
              </a:defRPr>
            </a:pPr>
            <a:r>
              <a:t>Folgende Personen sind auf unserer Freizeit Vertrauenspersonen:</a:t>
            </a:r>
          </a:p>
          <a:p>
            <a:pPr marL="200025" indent="-200025">
              <a:lnSpc>
                <a:spcPts val="1800"/>
              </a:lnSpc>
              <a:spcBef>
                <a:spcPts val="600"/>
              </a:spcBef>
              <a:tabLst>
                <a:tab pos="2463800" algn="l"/>
              </a:tabLst>
              <a:defRPr sz="2000">
                <a:solidFill>
                  <a:srgbClr val="282925"/>
                </a:solidFill>
                <a:latin typeface="Montserrat Light Italic"/>
                <a:ea typeface="Montserrat Light Italic"/>
                <a:cs typeface="Montserrat Light Italic"/>
                <a:sym typeface="Montserrat Light Italic"/>
              </a:defRPr>
            </a:pPr>
            <a:r>
              <a:t>Max Mustermann	- Tel.</a:t>
            </a:r>
          </a:p>
          <a:p>
            <a:pPr marL="200025" indent="-200025">
              <a:lnSpc>
                <a:spcPts val="1800"/>
              </a:lnSpc>
              <a:spcBef>
                <a:spcPts val="600"/>
              </a:spcBef>
              <a:tabLst>
                <a:tab pos="2463800" algn="l"/>
              </a:tabLst>
              <a:defRPr sz="2000">
                <a:solidFill>
                  <a:srgbClr val="282925"/>
                </a:solidFill>
                <a:latin typeface="Montserrat Light Italic"/>
                <a:ea typeface="Montserrat Light Italic"/>
                <a:cs typeface="Montserrat Light Italic"/>
                <a:sym typeface="Montserrat Light Italic"/>
              </a:defRPr>
            </a:pPr>
            <a:r>
              <a:t>Mari Musterfrau	- Tel.</a:t>
            </a:r>
          </a:p>
        </p:txBody>
      </p:sp>
      <p:sp>
        <p:nvSpPr>
          <p:cNvPr id="1000" name="Textplatzhalter 2"/>
          <p:cNvSpPr txBox="1">
            <a:spLocks noGrp="1"/>
          </p:cNvSpPr>
          <p:nvPr>
            <p:ph type="body" sz="half" idx="4294967295"/>
          </p:nvPr>
        </p:nvSpPr>
        <p:spPr>
          <a:xfrm>
            <a:off x="323999" y="900221"/>
            <a:ext cx="8496001" cy="1956550"/>
          </a:xfrm>
          <a:prstGeom prst="rect">
            <a:avLst/>
          </a:prstGeom>
        </p:spPr>
        <p:txBody>
          <a:bodyPr>
            <a:normAutofit/>
          </a:bodyPr>
          <a:lstStyle/>
          <a:p>
            <a:pPr indent="-400050">
              <a:lnSpc>
                <a:spcPts val="1800"/>
              </a:lnSpc>
              <a:spcBef>
                <a:spcPts val="1000"/>
              </a:spcBef>
              <a:buSzTx/>
              <a:buFontTx/>
              <a:buNone/>
              <a:defRPr sz="1600">
                <a:latin typeface="+mn-lt"/>
                <a:ea typeface="+mn-ea"/>
                <a:cs typeface="+mn-cs"/>
                <a:sym typeface="Montserrat Regular"/>
              </a:defRPr>
            </a:pPr>
            <a:r>
              <a:t>In der Jugendarbeit</a:t>
            </a:r>
          </a:p>
          <a:p>
            <a:pPr marL="541421" lvl="1" indent="-160421">
              <a:lnSpc>
                <a:spcPts val="1800"/>
              </a:lnSpc>
              <a:spcBef>
                <a:spcPts val="600"/>
              </a:spcBef>
              <a:buFontTx/>
            </a:pPr>
            <a:r>
              <a:t>Pro Jugendarbeit muss es zwei Vertrauenspersonen geben</a:t>
            </a:r>
          </a:p>
          <a:p>
            <a:pPr marL="541421" lvl="1" indent="-160421">
              <a:lnSpc>
                <a:spcPts val="1800"/>
              </a:lnSpc>
              <a:spcBef>
                <a:spcPts val="600"/>
              </a:spcBef>
              <a:buFontTx/>
            </a:pPr>
            <a:r>
              <a:t>Wer ist das bei euch?</a:t>
            </a:r>
          </a:p>
          <a:p>
            <a:pPr indent="-400050">
              <a:lnSpc>
                <a:spcPts val="1800"/>
              </a:lnSpc>
              <a:spcBef>
                <a:spcPts val="1000"/>
              </a:spcBef>
              <a:buSzTx/>
              <a:buFontTx/>
              <a:buNone/>
              <a:defRPr sz="1600">
                <a:latin typeface="+mn-lt"/>
                <a:ea typeface="+mn-ea"/>
                <a:cs typeface="+mn-cs"/>
                <a:sym typeface="Montserrat Regular"/>
              </a:defRPr>
            </a:pPr>
            <a:r>
              <a:t>Auf Freizeiten &amp; Zeltlager</a:t>
            </a:r>
          </a:p>
          <a:p>
            <a:pPr marL="541421" lvl="1" indent="-160421">
              <a:lnSpc>
                <a:spcPts val="1800"/>
              </a:lnSpc>
              <a:spcBef>
                <a:spcPts val="600"/>
              </a:spcBef>
              <a:buFontTx/>
            </a:pPr>
            <a:r>
              <a:t>Ist es meist die Lager/Freizeitleitung oder wird von ihr bestimmt</a:t>
            </a:r>
          </a:p>
          <a:p>
            <a:pPr marL="541421" lvl="1" indent="-160421">
              <a:lnSpc>
                <a:spcPts val="1800"/>
              </a:lnSpc>
              <a:spcBef>
                <a:spcPts val="600"/>
              </a:spcBef>
              <a:buFontTx/>
            </a:pPr>
            <a:r>
              <a:t>Wer ist das bei euch?</a:t>
            </a:r>
          </a:p>
        </p:txBody>
      </p:sp>
      <p:sp>
        <p:nvSpPr>
          <p:cNvPr id="1001" name="Titel 1"/>
          <p:cNvSpPr txBox="1">
            <a:spLocks noGrp="1"/>
          </p:cNvSpPr>
          <p:nvPr>
            <p:ph type="title" idx="4294967295"/>
          </p:nvPr>
        </p:nvSpPr>
        <p:spPr>
          <a:xfrm>
            <a:off x="323999" y="450999"/>
            <a:ext cx="8495853" cy="324001"/>
          </a:xfrm>
          <a:prstGeom prst="rect">
            <a:avLst/>
          </a:prstGeom>
        </p:spPr>
        <p:txBody>
          <a:bodyPr>
            <a:normAutofit/>
          </a:bodyPr>
          <a:lstStyle>
            <a:lvl1pPr defTabSz="624078">
              <a:defRPr sz="2184"/>
            </a:lvl1pPr>
          </a:lstStyle>
          <a:p>
            <a:r>
              <a:t>Vertrauenspersonen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Erreichbarkeit…"/>
          <p:cNvSpPr txBox="1">
            <a:spLocks noGrp="1"/>
          </p:cNvSpPr>
          <p:nvPr>
            <p:ph type="title"/>
          </p:nvPr>
        </p:nvSpPr>
        <p:spPr>
          <a:prstGeom prst="rect">
            <a:avLst/>
          </a:prstGeom>
        </p:spPr>
        <p:txBody>
          <a:bodyPr/>
          <a:lstStyle/>
          <a:p>
            <a:r>
              <a:t>Erreichbarkeit</a:t>
            </a:r>
          </a:p>
          <a:p>
            <a:r>
              <a:t>KJS Beauftragte</a:t>
            </a:r>
          </a:p>
        </p:txBody>
      </p:sp>
      <p:sp>
        <p:nvSpPr>
          <p:cNvPr id="1148" name="Untertitel 2"/>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Erreichbarkeit im LV</a:t>
            </a:r>
          </a:p>
        </p:txBody>
      </p:sp>
      <p:pic>
        <p:nvPicPr>
          <p:cNvPr id="1149" name="Bildplatzhalter 8" descr="Bildplatzhalter 8"/>
          <p:cNvPicPr>
            <a:picLocks noGrp="1" noChangeAspect="1"/>
          </p:cNvPicPr>
          <p:nvPr>
            <p:ph type="pic" idx="22"/>
          </p:nvPr>
        </p:nvPicPr>
        <p:blipFill>
          <a:blip r:embed="rId2"/>
          <a:srcRect l="338" r="338"/>
          <a:stretch>
            <a:fillRect/>
          </a:stretch>
        </p:blipFill>
        <p:spPr>
          <a:xfrm>
            <a:off x="5085644" y="419100"/>
            <a:ext cx="3648284" cy="3673124"/>
          </a:xfrm>
          <a:prstGeom prst="rect">
            <a:avLst/>
          </a:prstGeom>
        </p:spPr>
      </p:pic>
      <p:sp>
        <p:nvSpPr>
          <p:cNvPr id="1150" name="07158-9391323"/>
          <p:cNvSpPr txBox="1"/>
          <p:nvPr/>
        </p:nvSpPr>
        <p:spPr>
          <a:xfrm>
            <a:off x="1142645" y="2121072"/>
            <a:ext cx="2616009" cy="65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4999" tIns="134999" rIns="134999" bIns="134999">
            <a:spAutoFit/>
          </a:bodyPr>
          <a:lstStyle>
            <a:lvl1pPr>
              <a:lnSpc>
                <a:spcPct val="90000"/>
              </a:lnSpc>
              <a:defRPr sz="2500">
                <a:solidFill>
                  <a:srgbClr val="FFFFFF"/>
                </a:solidFill>
                <a:latin typeface="Montserrat Bold"/>
                <a:ea typeface="Montserrat Bold"/>
                <a:cs typeface="Montserrat Bold"/>
                <a:sym typeface="Montserrat Bold"/>
              </a:defRPr>
            </a:lvl1pPr>
          </a:lstStyle>
          <a:p>
            <a:r>
              <a:t>07158-9391323</a:t>
            </a:r>
          </a:p>
        </p:txBody>
      </p:sp>
      <p:sp>
        <p:nvSpPr>
          <p:cNvPr id="1151" name="kjshilfe@swdec.de"/>
          <p:cNvSpPr txBox="1"/>
          <p:nvPr/>
        </p:nvSpPr>
        <p:spPr>
          <a:xfrm>
            <a:off x="1142645" y="3143307"/>
            <a:ext cx="3411314" cy="61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34999" tIns="134999" rIns="134999" bIns="134999">
            <a:spAutoFit/>
          </a:bodyPr>
          <a:lstStyle>
            <a:lvl1pPr>
              <a:lnSpc>
                <a:spcPct val="90000"/>
              </a:lnSpc>
              <a:defRPr sz="2500">
                <a:solidFill>
                  <a:srgbClr val="FFFFFF"/>
                </a:solidFill>
                <a:latin typeface="Montserrat Bold"/>
                <a:ea typeface="Montserrat Bold"/>
                <a:cs typeface="Montserrat Bold"/>
                <a:sym typeface="Montserrat Bold"/>
                <a:hlinkClick r:id="rId3"/>
              </a:defRPr>
            </a:lvl1pPr>
          </a:lstStyle>
          <a:p>
            <a:r>
              <a:rPr dirty="0">
                <a:solidFill>
                  <a:schemeClr val="bg1"/>
                </a:solidFill>
                <a:hlinkClick r:id="rId3">
                  <a:extLst>
                    <a:ext uri="{A12FA001-AC4F-418D-AE19-62706E023703}">
                      <ahyp:hlinkClr xmlns:ahyp="http://schemas.microsoft.com/office/drawing/2018/hyperlinkcolor" val="tx"/>
                    </a:ext>
                  </a:extLst>
                </a:hlinkClick>
              </a:rPr>
              <a:t>kjshilfe@swdec.de</a:t>
            </a:r>
          </a:p>
        </p:txBody>
      </p:sp>
      <p:sp>
        <p:nvSpPr>
          <p:cNvPr id="1152" name="Telefon"/>
          <p:cNvSpPr/>
          <p:nvPr/>
        </p:nvSpPr>
        <p:spPr>
          <a:xfrm>
            <a:off x="625522" y="2121072"/>
            <a:ext cx="340782" cy="701801"/>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FED440"/>
          </a:solidFill>
          <a:ln w="12700">
            <a:miter lim="400000"/>
          </a:ln>
        </p:spPr>
        <p:txBody>
          <a:bodyPr lIns="45719" rIns="45719" anchor="ctr"/>
          <a:lstStyle/>
          <a:p>
            <a:pPr>
              <a:defRPr>
                <a:solidFill>
                  <a:srgbClr val="343631"/>
                </a:solidFill>
                <a:latin typeface="Calibri Light"/>
                <a:ea typeface="Calibri Light"/>
                <a:cs typeface="Calibri Light"/>
                <a:sym typeface="Calibri Light"/>
              </a:defRPr>
            </a:pPr>
            <a:endParaRPr/>
          </a:p>
        </p:txBody>
      </p:sp>
      <p:sp>
        <p:nvSpPr>
          <p:cNvPr id="1153" name="Post"/>
          <p:cNvSpPr/>
          <p:nvPr/>
        </p:nvSpPr>
        <p:spPr>
          <a:xfrm>
            <a:off x="502838" y="3308938"/>
            <a:ext cx="586150" cy="370540"/>
          </a:xfrm>
          <a:custGeom>
            <a:avLst/>
            <a:gdLst/>
            <a:ahLst/>
            <a:cxnLst>
              <a:cxn ang="0">
                <a:pos x="wd2" y="hd2"/>
              </a:cxn>
              <a:cxn ang="5400000">
                <a:pos x="wd2" y="hd2"/>
              </a:cxn>
              <a:cxn ang="10800000">
                <a:pos x="wd2" y="hd2"/>
              </a:cxn>
              <a:cxn ang="16200000">
                <a:pos x="wd2" y="hd2"/>
              </a:cxn>
            </a:cxnLst>
            <a:rect l="0" t="0" r="r" b="b"/>
            <a:pathLst>
              <a:path w="21600" h="21600"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solidFill>
            <a:srgbClr val="FED440"/>
          </a:solidFill>
          <a:ln w="12700">
            <a:miter lim="400000"/>
          </a:ln>
        </p:spPr>
        <p:txBody>
          <a:bodyPr lIns="45719" rIns="45719" anchor="ctr"/>
          <a:lstStyle/>
          <a:p>
            <a:pPr>
              <a:defRPr>
                <a:solidFill>
                  <a:srgbClr val="343631"/>
                </a:solidFill>
                <a:latin typeface="Calibri Light"/>
                <a:ea typeface="Calibri Light"/>
                <a:cs typeface="Calibri Light"/>
                <a:sym typeface="Calibri Light"/>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 name="camilo-jimenez-vGu08RYjO-s-unsplash.jpg" descr="camilo-jimenez-vGu08RYjO-s-unsplash.jpg"/>
          <p:cNvPicPr>
            <a:picLocks noChangeAspect="1"/>
          </p:cNvPicPr>
          <p:nvPr/>
        </p:nvPicPr>
        <p:blipFill>
          <a:blip r:embed="rId3"/>
          <a:stretch>
            <a:fillRect/>
          </a:stretch>
        </p:blipFill>
        <p:spPr>
          <a:xfrm>
            <a:off x="-32435" y="-614149"/>
            <a:ext cx="9557697" cy="6371798"/>
          </a:xfrm>
          <a:prstGeom prst="rect">
            <a:avLst/>
          </a:prstGeom>
          <a:ln w="12700">
            <a:miter lim="400000"/>
          </a:ln>
        </p:spPr>
      </p:pic>
      <p:sp>
        <p:nvSpPr>
          <p:cNvPr id="1006" name="Rechteck"/>
          <p:cNvSpPr/>
          <p:nvPr/>
        </p:nvSpPr>
        <p:spPr>
          <a:xfrm>
            <a:off x="-394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07" name="Ernstfall"/>
          <p:cNvSpPr txBox="1"/>
          <p:nvPr/>
        </p:nvSpPr>
        <p:spPr>
          <a:xfrm>
            <a:off x="101990" y="-39871"/>
            <a:ext cx="2775586" cy="77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5000">
                <a:solidFill>
                  <a:srgbClr val="FFFFFF"/>
                </a:solidFill>
                <a:latin typeface="Montserrat Bold"/>
                <a:ea typeface="Montserrat Bold"/>
                <a:cs typeface="Montserrat Bold"/>
                <a:sym typeface="Montserrat Bold"/>
              </a:defRPr>
            </a:lvl1pPr>
          </a:lstStyle>
          <a:p>
            <a:r>
              <a:t>Ernstfall</a:t>
            </a:r>
          </a:p>
        </p:txBody>
      </p:sp>
      <p:sp>
        <p:nvSpPr>
          <p:cNvPr id="1008" name="ruhig bleiben…"/>
          <p:cNvSpPr txBox="1"/>
          <p:nvPr/>
        </p:nvSpPr>
        <p:spPr>
          <a:xfrm>
            <a:off x="478902" y="1025159"/>
            <a:ext cx="4848697" cy="3758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ruhig bleiben</a:t>
            </a:r>
          </a:p>
          <a:p>
            <a:pPr marL="39935" lvl="1" indent="0" defTabSz="651509">
              <a:lnSpc>
                <a:spcPts val="1800"/>
              </a:lnSpc>
              <a:spcBef>
                <a:spcPts val="1000"/>
              </a:spcBef>
              <a:defRPr sz="1400">
                <a:solidFill>
                  <a:srgbClr val="FFFFFF"/>
                </a:solidFill>
                <a:latin typeface="Montserrat Thin Light"/>
                <a:ea typeface="Montserrat Thin Light"/>
                <a:cs typeface="Montserrat Thin Light"/>
                <a:sym typeface="Montserrat Thin Light"/>
              </a:defRPr>
            </a:pPr>
            <a:r>
              <a:rPr>
                <a:latin typeface="Montserrat Thin Bold"/>
                <a:ea typeface="Montserrat Thin Bold"/>
                <a:cs typeface="Montserrat Thin Bold"/>
                <a:sym typeface="Montserrat Thin Bold"/>
              </a:rPr>
              <a:t>in Kontakt bleiben</a:t>
            </a:r>
            <a:br/>
            <a:r>
              <a:t>mit dem Kind, Jugendlichen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Verantwortliche informieren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Fachberatungsstelle kontaktieren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Vorgehen immer mit den Betroffenen absprechen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Aufdeckung gegenüber dem*r vermuteten </a:t>
            </a:r>
            <a:br/>
            <a:r>
              <a:t>Täter*in</a:t>
            </a:r>
          </a:p>
          <a:p>
            <a:pPr marL="39935" lvl="1" indent="0" defTabSz="651509">
              <a:lnSpc>
                <a:spcPts val="1800"/>
              </a:lnSpc>
              <a:spcBef>
                <a:spcPts val="1000"/>
              </a:spcBef>
              <a:defRPr sz="1400">
                <a:solidFill>
                  <a:srgbClr val="FFFFFF"/>
                </a:solidFill>
                <a:latin typeface="Montserrat Thin Light"/>
                <a:ea typeface="Montserrat Thin Light"/>
                <a:cs typeface="Montserrat Thin Light"/>
                <a:sym typeface="Montserrat Thin Light"/>
              </a:defRPr>
            </a:pPr>
            <a:r>
              <a:rPr>
                <a:latin typeface="Montserrat Thin Bold"/>
                <a:ea typeface="Montserrat Thin Bold"/>
                <a:cs typeface="Montserrat Thin Bold"/>
                <a:sym typeface="Montserrat Thin Bold"/>
              </a:rPr>
              <a:t>Schutz des Kindes/Jugendlichen</a:t>
            </a:r>
            <a:br>
              <a:rPr>
                <a:latin typeface="Montserrat Thin Bold"/>
                <a:ea typeface="Montserrat Thin Bold"/>
                <a:cs typeface="Montserrat Thin Bold"/>
                <a:sym typeface="Montserrat Thin Bold"/>
              </a:rPr>
            </a:br>
            <a:r>
              <a:t>ist oberstes Handlungsziel!</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Dokumentieren</a:t>
            </a:r>
          </a:p>
          <a:p>
            <a:pPr marL="39935" lvl="1" indent="0"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Verschwiegenheit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06"/>
                                        </p:tgtEl>
                                        <p:attrNameLst>
                                          <p:attrName>style.visibility</p:attrName>
                                        </p:attrNameLst>
                                      </p:cBhvr>
                                      <p:to>
                                        <p:strVal val="visible"/>
                                      </p:to>
                                    </p:set>
                                    <p:anim calcmode="lin" valueType="num">
                                      <p:cBhvr>
                                        <p:cTn id="7" dur="1000" fill="hold"/>
                                        <p:tgtEl>
                                          <p:spTgt spid="1006"/>
                                        </p:tgtEl>
                                        <p:attrNameLst>
                                          <p:attrName>ppt_x</p:attrName>
                                        </p:attrNameLst>
                                      </p:cBhvr>
                                      <p:tavLst>
                                        <p:tav tm="0">
                                          <p:val>
                                            <p:strVal val="0-#ppt_w/2"/>
                                          </p:val>
                                        </p:tav>
                                        <p:tav tm="100000">
                                          <p:val>
                                            <p:strVal val="#ppt_x"/>
                                          </p:val>
                                        </p:tav>
                                      </p:tavLst>
                                    </p:anim>
                                    <p:anim calcmode="lin" valueType="num">
                                      <p:cBhvr>
                                        <p:cTn id="8" dur="1000" fill="hold"/>
                                        <p:tgtEl>
                                          <p:spTgt spid="1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12" name="christopher-lemercier-12yvdCiLaVE-unsplash.jpg" descr="christopher-lemercier-12yvdCiLaVE-unsplash.jpg"/>
          <p:cNvPicPr>
            <a:picLocks noChangeAspect="1"/>
          </p:cNvPicPr>
          <p:nvPr/>
        </p:nvPicPr>
        <p:blipFill>
          <a:blip r:embed="rId3"/>
          <a:stretch>
            <a:fillRect/>
          </a:stretch>
        </p:blipFill>
        <p:spPr>
          <a:xfrm>
            <a:off x="0" y="-41437"/>
            <a:ext cx="9144001" cy="5454974"/>
          </a:xfrm>
          <a:prstGeom prst="rect">
            <a:avLst/>
          </a:prstGeom>
          <a:ln w="12700">
            <a:miter lim="400000"/>
          </a:ln>
        </p:spPr>
      </p:pic>
      <p:sp>
        <p:nvSpPr>
          <p:cNvPr id="1013" name="Rechteck"/>
          <p:cNvSpPr/>
          <p:nvPr/>
        </p:nvSpPr>
        <p:spPr>
          <a:xfrm rot="10800000">
            <a:off x="2120043"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14" name="Gespräch mit Betroffenen"/>
          <p:cNvSpPr txBox="1"/>
          <p:nvPr/>
        </p:nvSpPr>
        <p:spPr>
          <a:xfrm>
            <a:off x="2712363" y="68506"/>
            <a:ext cx="6241594"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r">
              <a:lnSpc>
                <a:spcPct val="90000"/>
              </a:lnSpc>
              <a:defRPr sz="3600">
                <a:solidFill>
                  <a:srgbClr val="FFFFFF"/>
                </a:solidFill>
                <a:latin typeface="Montserrat Bold"/>
                <a:ea typeface="Montserrat Bold"/>
                <a:cs typeface="Montserrat Bold"/>
                <a:sym typeface="Montserrat Bold"/>
              </a:defRPr>
            </a:lvl1pPr>
          </a:lstStyle>
          <a:p>
            <a:r>
              <a:t>Gespräch mit Betroffenen</a:t>
            </a:r>
          </a:p>
        </p:txBody>
      </p:sp>
      <p:sp>
        <p:nvSpPr>
          <p:cNvPr id="1015" name="Nimm es ernst:…"/>
          <p:cNvSpPr txBox="1"/>
          <p:nvPr/>
        </p:nvSpPr>
        <p:spPr>
          <a:xfrm>
            <a:off x="4044509" y="883195"/>
            <a:ext cx="4848696" cy="3827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39935" lvl="1" indent="0" algn="r" defTabSz="651509">
              <a:lnSpc>
                <a:spcPts val="1800"/>
              </a:lnSpc>
              <a:defRPr sz="1400">
                <a:solidFill>
                  <a:srgbClr val="FFFFFF"/>
                </a:solidFill>
                <a:latin typeface="Montserrat Thin Bold"/>
                <a:ea typeface="Montserrat Thin Bold"/>
                <a:cs typeface="Montserrat Thin Bold"/>
                <a:sym typeface="Montserrat Thin Bold"/>
              </a:defRPr>
            </a:pPr>
            <a:r>
              <a:t>Nimm es ernst:</a:t>
            </a:r>
          </a:p>
          <a:p>
            <a:pPr marL="39935" lvl="1" indent="0" algn="r" defTabSz="651509">
              <a:lnSpc>
                <a:spcPts val="1800"/>
              </a:lnSpc>
              <a:spcBef>
                <a:spcPts val="1000"/>
              </a:spcBef>
              <a:defRPr sz="1200">
                <a:solidFill>
                  <a:srgbClr val="FFFFFF"/>
                </a:solidFill>
                <a:latin typeface="Montserrat Light"/>
                <a:ea typeface="Montserrat Light"/>
                <a:cs typeface="Montserrat Light"/>
                <a:sym typeface="Montserrat Light"/>
              </a:defRPr>
            </a:pPr>
            <a:r>
              <a:t>wenn ein Kind /Jugendlicher dir von sexuellen Übergriffen erzählt. Signalisiere, dass es über das Erlebte sprechen darf, aber dränge nicht und frage nicht aus.</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Versprechen, die wir nicht halten können</a:t>
            </a:r>
            <a:br/>
            <a:r>
              <a:rPr sz="1200">
                <a:latin typeface="Montserrat Light"/>
                <a:ea typeface="Montserrat Light"/>
                <a:cs typeface="Montserrat Light"/>
                <a:sym typeface="Montserrat Light"/>
              </a:rPr>
              <a:t>„Ich werde nie jemandem davon erzählen“ - geht nicht</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Informieren</a:t>
            </a:r>
            <a:br/>
            <a:r>
              <a:rPr sz="1200">
                <a:latin typeface="Montserrat Light"/>
                <a:ea typeface="Montserrat Light"/>
                <a:cs typeface="Montserrat Light"/>
                <a:sym typeface="Montserrat Light"/>
              </a:rPr>
              <a:t>Informiere, dass du dir selber Hilfe holst</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Entlasten</a:t>
            </a:r>
            <a:br/>
            <a:r>
              <a:rPr sz="1200">
                <a:latin typeface="Montserrat Light"/>
                <a:ea typeface="Montserrat Light"/>
                <a:cs typeface="Montserrat Light"/>
                <a:sym typeface="Montserrat Light"/>
              </a:rPr>
              <a:t>Schuldzuweisung zum Täter, keine WARUM - Fragen</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Keine Details des Missbraus erfragen</a:t>
            </a:r>
            <a:br/>
            <a:r>
              <a:rPr sz="1200">
                <a:latin typeface="Montserrat Light"/>
                <a:ea typeface="Montserrat Light"/>
                <a:cs typeface="Montserrat Light"/>
                <a:sym typeface="Montserrat Light"/>
              </a:rPr>
              <a:t>Achtung Retraumatisierung</a:t>
            </a:r>
            <a:r>
              <a:rPr sz="1200"/>
              <a:t> </a:t>
            </a:r>
          </a:p>
          <a:p>
            <a:pPr marL="39935" lvl="1" indent="0" algn="r" defTabSz="651509">
              <a:lnSpc>
                <a:spcPts val="1800"/>
              </a:lnSpc>
              <a:spcBef>
                <a:spcPts val="1000"/>
              </a:spcBef>
              <a:defRPr sz="1400">
                <a:solidFill>
                  <a:srgbClr val="FFFFFF"/>
                </a:solidFill>
                <a:latin typeface="Montserrat Thin Bold"/>
                <a:ea typeface="Montserrat Thin Bold"/>
                <a:cs typeface="Montserrat Thin Bold"/>
                <a:sym typeface="Montserrat Thin Bold"/>
              </a:defRPr>
            </a:pPr>
            <a:r>
              <a:t>Termin für nächstes Gespräch ausmachen</a:t>
            </a:r>
            <a:br/>
            <a:r>
              <a:rPr sz="1200">
                <a:latin typeface="Montserrat Light"/>
                <a:ea typeface="Montserrat Light"/>
                <a:cs typeface="Montserrat Light"/>
                <a:sym typeface="Montserrat Light"/>
              </a:rPr>
              <a:t>Dort Info über geholte Hilfe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13"/>
                                        </p:tgtEl>
                                        <p:attrNameLst>
                                          <p:attrName>style.visibility</p:attrName>
                                        </p:attrNameLst>
                                      </p:cBhvr>
                                      <p:to>
                                        <p:strVal val="visible"/>
                                      </p:to>
                                    </p:set>
                                    <p:anim calcmode="lin" valueType="num">
                                      <p:cBhvr>
                                        <p:cTn id="7" dur="1000" fill="hold"/>
                                        <p:tgtEl>
                                          <p:spTgt spid="1013"/>
                                        </p:tgtEl>
                                        <p:attrNameLst>
                                          <p:attrName>ppt_x</p:attrName>
                                        </p:attrNameLst>
                                      </p:cBhvr>
                                      <p:tavLst>
                                        <p:tav tm="0">
                                          <p:val>
                                            <p:strVal val="0-#ppt_w/2"/>
                                          </p:val>
                                        </p:tav>
                                        <p:tav tm="100000">
                                          <p:val>
                                            <p:strVal val="#ppt_x"/>
                                          </p:val>
                                        </p:tav>
                                      </p:tavLst>
                                    </p:anim>
                                    <p:anim calcmode="lin" valueType="num">
                                      <p:cBhvr>
                                        <p:cTn id="8" dur="1000" fill="hold"/>
                                        <p:tgtEl>
                                          <p:spTgt spid="1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10"/>
          <p:cNvSpPr/>
          <p:nvPr/>
        </p:nvSpPr>
        <p:spPr>
          <a:xfrm>
            <a:off x="0" y="0"/>
            <a:ext cx="9144000" cy="5143500"/>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pic>
        <p:nvPicPr>
          <p:cNvPr id="561" name="Grafik 5" descr="Grafik 5"/>
          <p:cNvPicPr>
            <a:picLocks noChangeAspect="1"/>
          </p:cNvPicPr>
          <p:nvPr/>
        </p:nvPicPr>
        <p:blipFill>
          <a:blip r:embed="rId3"/>
          <a:srcRect l="23022" t="9091" r="12340"/>
          <a:stretch>
            <a:fillRect/>
          </a:stretch>
        </p:blipFill>
        <p:spPr>
          <a:xfrm>
            <a:off x="2642616" y="7"/>
            <a:ext cx="6501384" cy="5143493"/>
          </a:xfrm>
          <a:prstGeom prst="rect">
            <a:avLst/>
          </a:prstGeom>
          <a:ln w="12700">
            <a:miter lim="400000"/>
          </a:ln>
        </p:spPr>
      </p:pic>
      <p:sp>
        <p:nvSpPr>
          <p:cNvPr id="562" name="Rectangle 12"/>
          <p:cNvSpPr/>
          <p:nvPr/>
        </p:nvSpPr>
        <p:spPr>
          <a:xfrm>
            <a:off x="2" y="0"/>
            <a:ext cx="7004405" cy="5143500"/>
          </a:xfrm>
          <a:prstGeom prst="rect">
            <a:avLst/>
          </a:prstGeom>
          <a:gradFill>
            <a:gsLst>
              <a:gs pos="0">
                <a:srgbClr val="000000">
                  <a:alpha val="0"/>
                </a:srgbClr>
              </a:gs>
              <a:gs pos="33000">
                <a:srgbClr val="000000">
                  <a:alpha val="64000"/>
                </a:srgbClr>
              </a:gs>
              <a:gs pos="58000">
                <a:srgbClr val="000000"/>
              </a:gs>
              <a:gs pos="100000">
                <a:srgbClr val="000000"/>
              </a:gs>
            </a:gsLst>
            <a:lin ang="10800000"/>
          </a:gradFill>
          <a:ln w="12700">
            <a:miter lim="400000"/>
          </a:ln>
        </p:spPr>
        <p:txBody>
          <a:bodyPr lIns="34289" tIns="34289" rIns="34289" bIns="34289" anchor="ctr"/>
          <a:lstStyle/>
          <a:p>
            <a:pPr algn="ctr">
              <a:defRPr sz="1200">
                <a:solidFill>
                  <a:srgbClr val="FFFFFF"/>
                </a:solidFill>
              </a:defRPr>
            </a:pPr>
            <a:endParaRPr/>
          </a:p>
        </p:txBody>
      </p:sp>
      <p:sp>
        <p:nvSpPr>
          <p:cNvPr id="563" name="Titel 1"/>
          <p:cNvSpPr txBox="1">
            <a:spLocks noGrp="1"/>
          </p:cNvSpPr>
          <p:nvPr>
            <p:ph type="title"/>
          </p:nvPr>
        </p:nvSpPr>
        <p:spPr>
          <a:xfrm>
            <a:off x="360771" y="689997"/>
            <a:ext cx="3017521" cy="1688831"/>
          </a:xfrm>
          <a:prstGeom prst="rect">
            <a:avLst/>
          </a:prstGeom>
        </p:spPr>
        <p:txBody>
          <a:bodyPr/>
          <a:lstStyle/>
          <a:p>
            <a:pPr algn="l">
              <a:defRPr sz="2600">
                <a:solidFill>
                  <a:srgbClr val="FFFFFF"/>
                </a:solidFill>
                <a:latin typeface="Montserrat Light"/>
                <a:ea typeface="Montserrat Light"/>
                <a:cs typeface="Montserrat Light"/>
                <a:sym typeface="Montserrat Light"/>
              </a:defRPr>
            </a:pPr>
            <a:r>
              <a:t>Studie zu sexualisierter Gewalt</a:t>
            </a:r>
            <a:br/>
            <a:r>
              <a:t>in der ev. Kirche</a:t>
            </a:r>
          </a:p>
        </p:txBody>
      </p:sp>
      <p:sp>
        <p:nvSpPr>
          <p:cNvPr id="564" name="Rectangle 14"/>
          <p:cNvSpPr/>
          <p:nvPr/>
        </p:nvSpPr>
        <p:spPr>
          <a:xfrm rot="5400000">
            <a:off x="569940" y="260093"/>
            <a:ext cx="109729" cy="528067"/>
          </a:xfrm>
          <a:prstGeom prst="rect">
            <a:avLst/>
          </a:prstGeom>
          <a:solidFill>
            <a:srgbClr val="ED7D31"/>
          </a:solidFill>
          <a:ln w="12700">
            <a:miter lim="400000"/>
          </a:ln>
        </p:spPr>
        <p:txBody>
          <a:bodyPr lIns="34289" tIns="34289" rIns="34289" bIns="34289" anchor="ctr"/>
          <a:lstStyle/>
          <a:p>
            <a:pPr algn="ctr">
              <a:defRPr sz="1200">
                <a:solidFill>
                  <a:srgbClr val="FFFFFF"/>
                </a:solidFill>
              </a:defRPr>
            </a:pPr>
            <a:endParaRPr/>
          </a:p>
        </p:txBody>
      </p:sp>
      <p:sp>
        <p:nvSpPr>
          <p:cNvPr id="565" name="Rectangle 16"/>
          <p:cNvSpPr/>
          <p:nvPr/>
        </p:nvSpPr>
        <p:spPr>
          <a:xfrm>
            <a:off x="360771" y="3410190"/>
            <a:ext cx="2983231" cy="13717"/>
          </a:xfrm>
          <a:prstGeom prst="rect">
            <a:avLst/>
          </a:prstGeom>
          <a:solidFill>
            <a:srgbClr val="000000"/>
          </a:solidFill>
          <a:ln w="12700">
            <a:miter lim="400000"/>
          </a:ln>
        </p:spPr>
        <p:txBody>
          <a:bodyPr lIns="34289" tIns="34289" rIns="34289" bIns="34289" anchor="ctr"/>
          <a:lstStyle/>
          <a:p>
            <a:pPr algn="ctr">
              <a:defRPr sz="1200">
                <a:solidFill>
                  <a:srgbClr val="FFFFFF"/>
                </a:solidFill>
              </a:defRPr>
            </a:pPr>
            <a:endParaRPr/>
          </a:p>
        </p:txBody>
      </p:sp>
      <p:sp>
        <p:nvSpPr>
          <p:cNvPr id="566" name="Untertitel 2"/>
          <p:cNvSpPr txBox="1">
            <a:spLocks noGrp="1"/>
          </p:cNvSpPr>
          <p:nvPr>
            <p:ph type="body" sz="quarter" idx="1"/>
          </p:nvPr>
        </p:nvSpPr>
        <p:spPr>
          <a:xfrm>
            <a:off x="360772" y="2571750"/>
            <a:ext cx="3017520" cy="2208488"/>
          </a:xfrm>
          <a:prstGeom prst="rect">
            <a:avLst/>
          </a:prstGeom>
        </p:spPr>
        <p:txBody>
          <a:bodyPr/>
          <a:lstStyle/>
          <a:p>
            <a:pPr algn="l">
              <a:lnSpc>
                <a:spcPct val="72000"/>
              </a:lnSpc>
              <a:defRPr sz="1200">
                <a:solidFill>
                  <a:srgbClr val="FFFFFF"/>
                </a:solidFill>
                <a:latin typeface="Montserrat Thin Regular"/>
                <a:ea typeface="Montserrat Thin Regular"/>
                <a:cs typeface="Montserrat Thin Regular"/>
                <a:sym typeface="Montserrat Thin Regular"/>
              </a:defRPr>
            </a:pPr>
            <a:r>
              <a:t>Seit 1946</a:t>
            </a:r>
            <a:endParaRPr sz="1600"/>
          </a:p>
          <a:p>
            <a:pPr algn="l">
              <a:lnSpc>
                <a:spcPct val="72000"/>
              </a:lnSpc>
              <a:defRPr sz="1000">
                <a:solidFill>
                  <a:srgbClr val="ED7D31"/>
                </a:solidFill>
                <a:latin typeface="Montserrat Thin Regular"/>
                <a:ea typeface="Montserrat Thin Regular"/>
                <a:cs typeface="Montserrat Thin Regular"/>
                <a:sym typeface="Montserrat Thin Regular"/>
              </a:defRPr>
            </a:pPr>
            <a:r>
              <a:t>Gesichert über Disziplinar-Akten:</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1.259 Beschuldigte</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2.225 Betroffene</a:t>
            </a:r>
            <a:endParaRPr sz="1600"/>
          </a:p>
          <a:p>
            <a:pPr algn="l">
              <a:lnSpc>
                <a:spcPct val="72000"/>
              </a:lnSpc>
              <a:defRPr sz="1000">
                <a:solidFill>
                  <a:srgbClr val="ED7D31"/>
                </a:solidFill>
                <a:latin typeface="Montserrat Thin Regular"/>
                <a:ea typeface="Montserrat Thin Regular"/>
                <a:cs typeface="Montserrat Thin Regular"/>
                <a:sym typeface="Montserrat Thin Regular"/>
              </a:defRPr>
            </a:pPr>
            <a:r>
              <a:t>Geschätzt:</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3.500 Beschuldigte</a:t>
            </a:r>
            <a:endParaRPr sz="1600"/>
          </a:p>
          <a:p>
            <a:pPr algn="l">
              <a:lnSpc>
                <a:spcPct val="72000"/>
              </a:lnSpc>
              <a:defRPr sz="1200">
                <a:solidFill>
                  <a:srgbClr val="FFFFFF"/>
                </a:solidFill>
                <a:latin typeface="Montserrat Thin Regular"/>
                <a:ea typeface="Montserrat Thin Regular"/>
                <a:cs typeface="Montserrat Thin Regular"/>
                <a:sym typeface="Montserrat Thin Regular"/>
              </a:defRPr>
            </a:pPr>
            <a:r>
              <a:t>9.400 Betroffene</a:t>
            </a:r>
            <a:endParaRPr sz="1600"/>
          </a:p>
          <a:p>
            <a:pPr algn="l">
              <a:lnSpc>
                <a:spcPct val="96000"/>
              </a:lnSpc>
              <a:spcBef>
                <a:spcPts val="2100"/>
              </a:spcBef>
              <a:defRPr sz="1200">
                <a:solidFill>
                  <a:srgbClr val="FFFFFF"/>
                </a:solidFill>
                <a:latin typeface="Montserrat Bold"/>
                <a:ea typeface="Montserrat Bold"/>
                <a:cs typeface="Montserrat Bold"/>
                <a:sym typeface="Montserrat Bold"/>
              </a:defRPr>
            </a:pPr>
            <a:r>
              <a:t>Erforscht wurden nur hauptamtliche Täter</a:t>
            </a:r>
          </a:p>
        </p:txBody>
      </p:sp>
      <p:sp>
        <p:nvSpPr>
          <p:cNvPr id="567" name="Titel 1"/>
          <p:cNvSpPr txBox="1"/>
          <p:nvPr/>
        </p:nvSpPr>
        <p:spPr>
          <a:xfrm>
            <a:off x="-3901876" y="426387"/>
            <a:ext cx="3867586" cy="800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b">
            <a:normAutofit/>
          </a:bodyPr>
          <a:lstStyle/>
          <a:p>
            <a:pPr algn="ctr" defTabSz="678941">
              <a:lnSpc>
                <a:spcPct val="81000"/>
              </a:lnSpc>
              <a:defRPr sz="4356" b="1">
                <a:solidFill>
                  <a:srgbClr val="FFFFFF"/>
                </a:solidFill>
                <a:latin typeface="Montserrat SemiBold"/>
                <a:ea typeface="Montserrat SemiBold"/>
                <a:cs typeface="Montserrat SemiBold"/>
                <a:sym typeface="Montserrat SemiBold"/>
              </a:defRPr>
            </a:pPr>
            <a:r>
              <a:t>Nancy Janz </a:t>
            </a:r>
            <a:r>
              <a:rPr sz="1188" b="0">
                <a:latin typeface="Montserrat Light"/>
                <a:ea typeface="Montserrat Light"/>
                <a:cs typeface="Montserrat Light"/>
                <a:sym typeface="Montserrat Light"/>
              </a:rPr>
              <a:t>Betroffene</a:t>
            </a:r>
          </a:p>
        </p:txBody>
      </p:sp>
      <p:pic>
        <p:nvPicPr>
          <p:cNvPr id="568" name="Picture 2" descr="Picture 2"/>
          <p:cNvPicPr>
            <a:picLocks noChangeAspect="1"/>
          </p:cNvPicPr>
          <p:nvPr/>
        </p:nvPicPr>
        <p:blipFill>
          <a:blip r:embed="rId4"/>
          <a:stretch>
            <a:fillRect/>
          </a:stretch>
        </p:blipFill>
        <p:spPr>
          <a:xfrm>
            <a:off x="-8057346" y="821555"/>
            <a:ext cx="3566283" cy="35662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
        <p:nvSpPr>
          <p:cNvPr id="569" name="Inhaltsplatzhalter 2"/>
          <p:cNvSpPr txBox="1"/>
          <p:nvPr/>
        </p:nvSpPr>
        <p:spPr>
          <a:xfrm>
            <a:off x="-3901874" y="1226794"/>
            <a:ext cx="3844300" cy="3401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algn="ctr">
              <a:lnSpc>
                <a:spcPct val="108000"/>
              </a:lnSpc>
              <a:spcBef>
                <a:spcPts val="700"/>
              </a:spcBef>
              <a:defRPr sz="1200">
                <a:solidFill>
                  <a:srgbClr val="FFFFFF"/>
                </a:solidFill>
                <a:latin typeface="Montserrat Thin Regular"/>
                <a:ea typeface="Montserrat Thin Regular"/>
                <a:cs typeface="Montserrat Thin Regular"/>
                <a:sym typeface="Montserrat Thin Regular"/>
              </a:defRPr>
            </a:pPr>
            <a:r>
              <a:t>„Niemand hat sehen wollen, was da wirklich geschah. Niemand hat geholfen. Niemand hat verhindert, dass er weitermachte, bei vielen anderen jungen Frauen. Viele Taten hätten verhindert werden können. So viel Leid hätte nicht mehr sein müssen, so viele Brüche im Leben der jungen Frauen nach mir hätte es nicht geben müssen. Und das macht mich wütend. Hinschauen, helfen, handeln waren damals noch nicht das Credo in der Kirche und auch sonst in keinem gesellschaftlichen Bereich. Schweigen, wegschauen und darauf hoffen, dass alles gut wird, das war das, was mir begegnete, als ich vor über 20 Jahren den Missbrauch erlebte. </a:t>
            </a:r>
            <a:r>
              <a:rPr b="1">
                <a:latin typeface="Montserrat SemiBold"/>
                <a:ea typeface="Montserrat SemiBold"/>
                <a:cs typeface="Montserrat SemiBold"/>
                <a:sym typeface="Montserrat SemiBold"/>
              </a:rPr>
              <a:t>Ist es heute anders?“ </a:t>
            </a:r>
          </a:p>
        </p:txBody>
      </p:sp>
      <p:sp>
        <p:nvSpPr>
          <p:cNvPr id="570" name="Textfeld 11"/>
          <p:cNvSpPr txBox="1"/>
          <p:nvPr/>
        </p:nvSpPr>
        <p:spPr>
          <a:xfrm>
            <a:off x="-7545248" y="4651845"/>
            <a:ext cx="7113415" cy="233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1000">
                <a:solidFill>
                  <a:srgbClr val="ED7D31"/>
                </a:solidFill>
                <a:latin typeface="Montserrat Thin Regular"/>
                <a:ea typeface="Montserrat Thin Regular"/>
                <a:cs typeface="Montserrat Thin Regular"/>
                <a:sym typeface="Montserrat Thin Regular"/>
              </a:defRPr>
            </a:lvl1pPr>
          </a:lstStyle>
          <a:p>
            <a:r>
              <a:t>https://chrismon.de/artikel/55297/ekd-forum-studie-zu-sexuellem-missbrauch-der-kirche-schockiert</a:t>
            </a:r>
          </a:p>
        </p:txBody>
      </p:sp>
      <p:pic>
        <p:nvPicPr>
          <p:cNvPr id="571" name="Picture Placeholder 4" descr="Picture Placeholder 4"/>
          <p:cNvPicPr>
            <a:picLocks noChangeAspect="1"/>
          </p:cNvPicPr>
          <p:nvPr/>
        </p:nvPicPr>
        <p:blipFill>
          <a:blip r:embed="rId5"/>
          <a:srcRect t="7812" b="7812"/>
          <a:stretch>
            <a:fillRect/>
          </a:stretch>
        </p:blipFill>
        <p:spPr>
          <a:xfrm>
            <a:off x="10560853" y="-859218"/>
            <a:ext cx="9144001" cy="5143501"/>
          </a:xfrm>
          <a:prstGeom prst="rect">
            <a:avLst/>
          </a:prstGeom>
          <a:ln w="12700">
            <a:miter lim="400000"/>
          </a:ln>
        </p:spPr>
      </p:pic>
      <p:pic>
        <p:nvPicPr>
          <p:cNvPr id="572" name="Bild" descr="Bild"/>
          <p:cNvPicPr>
            <a:picLocks noChangeAspect="1"/>
          </p:cNvPicPr>
          <p:nvPr/>
        </p:nvPicPr>
        <p:blipFill>
          <a:blip r:embed="rId6"/>
          <a:stretch>
            <a:fillRect/>
          </a:stretch>
        </p:blipFill>
        <p:spPr>
          <a:xfrm>
            <a:off x="9722261" y="-2414526"/>
            <a:ext cx="10821186" cy="3618902"/>
          </a:xfrm>
          <a:prstGeom prst="rect">
            <a:avLst/>
          </a:prstGeom>
          <a:ln w="12700">
            <a:miter lim="400000"/>
          </a:ln>
        </p:spPr>
      </p:pic>
      <p:pic>
        <p:nvPicPr>
          <p:cNvPr id="573" name="Bild" descr="Bild"/>
          <p:cNvPicPr>
            <a:picLocks noChangeAspect="1"/>
          </p:cNvPicPr>
          <p:nvPr/>
        </p:nvPicPr>
        <p:blipFill>
          <a:blip r:embed="rId7"/>
          <a:stretch>
            <a:fillRect/>
          </a:stretch>
        </p:blipFill>
        <p:spPr>
          <a:xfrm>
            <a:off x="9575832" y="2518275"/>
            <a:ext cx="10930052" cy="3655288"/>
          </a:xfrm>
          <a:prstGeom prst="rect">
            <a:avLst/>
          </a:prstGeom>
          <a:ln w="12700">
            <a:miter lim="400000"/>
          </a:ln>
        </p:spPr>
      </p:pic>
      <p:grpSp>
        <p:nvGrpSpPr>
          <p:cNvPr id="577" name="Gruppieren"/>
          <p:cNvGrpSpPr/>
          <p:nvPr/>
        </p:nvGrpSpPr>
        <p:grpSpPr>
          <a:xfrm>
            <a:off x="12051820" y="31466"/>
            <a:ext cx="6672637" cy="3195445"/>
            <a:chOff x="0" y="0"/>
            <a:chExt cx="6672636" cy="3195443"/>
          </a:xfrm>
        </p:grpSpPr>
        <p:pic>
          <p:nvPicPr>
            <p:cNvPr id="574" name="Bild" descr="Bild"/>
            <p:cNvPicPr>
              <a:picLocks noChangeAspect="1"/>
            </p:cNvPicPr>
            <p:nvPr/>
          </p:nvPicPr>
          <p:blipFill>
            <a:blip r:embed="rId8"/>
            <a:stretch>
              <a:fillRect/>
            </a:stretch>
          </p:blipFill>
          <p:spPr>
            <a:xfrm>
              <a:off x="0" y="1149858"/>
              <a:ext cx="2105670" cy="2045586"/>
            </a:xfrm>
            <a:prstGeom prst="rect">
              <a:avLst/>
            </a:prstGeom>
            <a:ln w="12700" cap="flat">
              <a:noFill/>
              <a:miter lim="400000"/>
            </a:ln>
            <a:effectLst/>
          </p:spPr>
        </p:pic>
        <p:sp>
          <p:nvSpPr>
            <p:cNvPr id="575" name="TRIGGER"/>
            <p:cNvSpPr txBox="1"/>
            <p:nvPr/>
          </p:nvSpPr>
          <p:spPr>
            <a:xfrm rot="20852360">
              <a:off x="1963465" y="484145"/>
              <a:ext cx="4626458" cy="12717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defRPr sz="7000">
                  <a:solidFill>
                    <a:srgbClr val="F7D051"/>
                  </a:solidFill>
                  <a:latin typeface="Montserrat Black"/>
                  <a:ea typeface="Montserrat Black"/>
                  <a:cs typeface="Montserrat Black"/>
                  <a:sym typeface="Montserrat Black"/>
                </a:defRPr>
              </a:lvl1pPr>
            </a:lstStyle>
            <a:p>
              <a:r>
                <a:t>TRIGGER</a:t>
              </a:r>
            </a:p>
          </p:txBody>
        </p:sp>
        <p:sp>
          <p:nvSpPr>
            <p:cNvPr id="576" name="Warnung"/>
            <p:cNvSpPr txBox="1"/>
            <p:nvPr/>
          </p:nvSpPr>
          <p:spPr>
            <a:xfrm rot="20852360">
              <a:off x="2196064" y="1417000"/>
              <a:ext cx="4161260" cy="1015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defRPr sz="5500" cap="all">
                  <a:solidFill>
                    <a:srgbClr val="F7D051"/>
                  </a:solidFill>
                  <a:latin typeface="Montserrat Black"/>
                  <a:ea typeface="Montserrat Black"/>
                  <a:cs typeface="Montserrat Black"/>
                  <a:sym typeface="Montserrat Black"/>
                </a:defRPr>
              </a:lvl1pPr>
            </a:lstStyle>
            <a:p>
              <a:r>
                <a:t>Warnung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6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6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56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5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66">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566">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56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5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 name="vadim-bozhko-lbO1iCnbTW0-unsplash.jpg" descr="vadim-bozhko-lbO1iCnbTW0-unsplash.jpg"/>
          <p:cNvPicPr>
            <a:picLocks noChangeAspect="1"/>
          </p:cNvPicPr>
          <p:nvPr/>
        </p:nvPicPr>
        <p:blipFill>
          <a:blip r:embed="rId3"/>
          <a:stretch>
            <a:fillRect/>
          </a:stretch>
        </p:blipFill>
        <p:spPr>
          <a:xfrm flipH="1">
            <a:off x="9301" y="-210132"/>
            <a:ext cx="9338978" cy="6242632"/>
          </a:xfrm>
          <a:prstGeom prst="rect">
            <a:avLst/>
          </a:prstGeom>
          <a:ln w="12700">
            <a:miter lim="400000"/>
          </a:ln>
        </p:spPr>
      </p:pic>
      <p:sp>
        <p:nvSpPr>
          <p:cNvPr id="1170" name="Rechteck"/>
          <p:cNvSpPr/>
          <p:nvPr/>
        </p:nvSpPr>
        <p:spPr>
          <a:xfrm>
            <a:off x="-394306" y="-192733"/>
            <a:ext cx="7315186"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171" name="Ab Wann?…"/>
          <p:cNvSpPr txBox="1"/>
          <p:nvPr/>
        </p:nvSpPr>
        <p:spPr>
          <a:xfrm>
            <a:off x="478902" y="1025159"/>
            <a:ext cx="4848697" cy="2027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Ab Wann?</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Was?</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Wie?</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r>
              <a:t>STRENG VERTRAULICH</a:t>
            </a:r>
          </a:p>
          <a:p>
            <a:pPr marL="39935" lvl="1" indent="0" defTabSz="651509">
              <a:lnSpc>
                <a:spcPts val="1800"/>
              </a:lnSpc>
              <a:spcBef>
                <a:spcPts val="1000"/>
              </a:spcBef>
              <a:defRPr sz="2100">
                <a:solidFill>
                  <a:srgbClr val="FFFFFF"/>
                </a:solidFill>
                <a:latin typeface="Montserrat Thin Bold"/>
                <a:ea typeface="Montserrat Thin Bold"/>
                <a:cs typeface="Montserrat Thin Bold"/>
                <a:sym typeface="Montserrat Thin Bold"/>
              </a:defRPr>
            </a:pPr>
            <a:endParaRPr/>
          </a:p>
        </p:txBody>
      </p:sp>
      <p:sp>
        <p:nvSpPr>
          <p:cNvPr id="1172" name="Dokumentation"/>
          <p:cNvSpPr txBox="1"/>
          <p:nvPr/>
        </p:nvSpPr>
        <p:spPr>
          <a:xfrm>
            <a:off x="101990" y="-39871"/>
            <a:ext cx="4772724" cy="69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4500">
                <a:solidFill>
                  <a:srgbClr val="FFFFFF"/>
                </a:solidFill>
                <a:latin typeface="Montserrat Bold"/>
                <a:ea typeface="Montserrat Bold"/>
                <a:cs typeface="Montserrat Bold"/>
                <a:sym typeface="Montserrat Bold"/>
              </a:defRPr>
            </a:lvl1pPr>
          </a:lstStyle>
          <a:p>
            <a:r>
              <a:t>Dokumentation</a:t>
            </a:r>
          </a:p>
        </p:txBody>
      </p:sp>
      <p:pic>
        <p:nvPicPr>
          <p:cNvPr id="1173" name="Bildschirmfoto 2025-07-14 um 16.42.38.png" descr="Bildschirmfoto 2025-07-14 um 16.42.38.png"/>
          <p:cNvPicPr>
            <a:picLocks noChangeAspect="1"/>
          </p:cNvPicPr>
          <p:nvPr/>
        </p:nvPicPr>
        <p:blipFill>
          <a:blip r:embed="rId4"/>
          <a:stretch>
            <a:fillRect/>
          </a:stretch>
        </p:blipFill>
        <p:spPr>
          <a:xfrm>
            <a:off x="5217735" y="-1"/>
            <a:ext cx="3612909" cy="5143501"/>
          </a:xfrm>
          <a:prstGeom prst="rect">
            <a:avLst/>
          </a:prstGeom>
          <a:ln w="12700">
            <a:miter lim="400000"/>
          </a:ln>
        </p:spPr>
      </p:pic>
      <p:pic>
        <p:nvPicPr>
          <p:cNvPr id="1174" name="Bildschirmfoto 2025-07-14 um 16.43.15.png" descr="Bildschirmfoto 2025-07-14 um 16.43.15.png"/>
          <p:cNvPicPr>
            <a:picLocks noChangeAspect="1"/>
          </p:cNvPicPr>
          <p:nvPr/>
        </p:nvPicPr>
        <p:blipFill>
          <a:blip r:embed="rId5"/>
          <a:stretch>
            <a:fillRect/>
          </a:stretch>
        </p:blipFill>
        <p:spPr>
          <a:xfrm>
            <a:off x="5230771" y="-118534"/>
            <a:ext cx="3586837" cy="5143501"/>
          </a:xfrm>
          <a:prstGeom prst="rect">
            <a:avLst/>
          </a:prstGeom>
          <a:ln w="12700">
            <a:miter lim="400000"/>
          </a:ln>
        </p:spPr>
      </p:pic>
      <p:pic>
        <p:nvPicPr>
          <p:cNvPr id="1175" name="Bildschirmfoto 2025-07-14 um 16.43.54.png" descr="Bildschirmfoto 2025-07-14 um 16.43.54.png"/>
          <p:cNvPicPr>
            <a:picLocks noChangeAspect="1"/>
          </p:cNvPicPr>
          <p:nvPr/>
        </p:nvPicPr>
        <p:blipFill>
          <a:blip r:embed="rId6"/>
          <a:stretch>
            <a:fillRect/>
          </a:stretch>
        </p:blipFill>
        <p:spPr>
          <a:xfrm>
            <a:off x="5216296" y="-1"/>
            <a:ext cx="3615787" cy="5143501"/>
          </a:xfrm>
          <a:prstGeom prst="rect">
            <a:avLst/>
          </a:prstGeom>
          <a:ln w="12700">
            <a:miter lim="400000"/>
          </a:ln>
        </p:spPr>
      </p:pic>
      <p:pic>
        <p:nvPicPr>
          <p:cNvPr id="1176" name="Bildschirmfoto 2025-07-14 um 16.44.17.png" descr="Bildschirmfoto 2025-07-14 um 16.44.17.png"/>
          <p:cNvPicPr>
            <a:picLocks noChangeAspect="1"/>
          </p:cNvPicPr>
          <p:nvPr/>
        </p:nvPicPr>
        <p:blipFill>
          <a:blip r:embed="rId7"/>
          <a:stretch>
            <a:fillRect/>
          </a:stretch>
        </p:blipFill>
        <p:spPr>
          <a:xfrm>
            <a:off x="5214220" y="-118534"/>
            <a:ext cx="3619939" cy="5143501"/>
          </a:xfrm>
          <a:prstGeom prst="rect">
            <a:avLst/>
          </a:prstGeom>
          <a:ln w="12700">
            <a:miter lim="400000"/>
          </a:ln>
        </p:spPr>
      </p:pic>
      <p:pic>
        <p:nvPicPr>
          <p:cNvPr id="1177" name="Bildschirmfoto 2025-07-14 um 16.44.41.png" descr="Bildschirmfoto 2025-07-14 um 16.44.41.png"/>
          <p:cNvPicPr>
            <a:picLocks noChangeAspect="1"/>
          </p:cNvPicPr>
          <p:nvPr/>
        </p:nvPicPr>
        <p:blipFill>
          <a:blip r:embed="rId8"/>
          <a:stretch>
            <a:fillRect/>
          </a:stretch>
        </p:blipFill>
        <p:spPr>
          <a:xfrm>
            <a:off x="5205870" y="-1"/>
            <a:ext cx="3636639" cy="5143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173"/>
                                        </p:tgtEl>
                                        <p:attrNameLst>
                                          <p:attrName>style.visibility</p:attrName>
                                        </p:attrNameLst>
                                      </p:cBhvr>
                                      <p:to>
                                        <p:strVal val="visible"/>
                                      </p:to>
                                    </p:set>
                                    <p:anim calcmode="lin" valueType="num">
                                      <p:cBhvr>
                                        <p:cTn id="7" dur="1000" fill="hold"/>
                                        <p:tgtEl>
                                          <p:spTgt spid="1173"/>
                                        </p:tgtEl>
                                        <p:attrNameLst>
                                          <p:attrName>ppt_x</p:attrName>
                                        </p:attrNameLst>
                                      </p:cBhvr>
                                      <p:tavLst>
                                        <p:tav tm="0">
                                          <p:val>
                                            <p:strVal val="#ppt_x"/>
                                          </p:val>
                                        </p:tav>
                                        <p:tav tm="100000">
                                          <p:val>
                                            <p:strVal val="#ppt_x"/>
                                          </p:val>
                                        </p:tav>
                                      </p:tavLst>
                                    </p:anim>
                                    <p:anim calcmode="lin" valueType="num">
                                      <p:cBhvr>
                                        <p:cTn id="8" dur="1000" fill="hold"/>
                                        <p:tgtEl>
                                          <p:spTgt spid="11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174"/>
                                        </p:tgtEl>
                                        <p:attrNameLst>
                                          <p:attrName>style.visibility</p:attrName>
                                        </p:attrNameLst>
                                      </p:cBhvr>
                                      <p:to>
                                        <p:strVal val="visible"/>
                                      </p:to>
                                    </p:set>
                                    <p:anim calcmode="lin" valueType="num">
                                      <p:cBhvr>
                                        <p:cTn id="13" dur="1000" fill="hold"/>
                                        <p:tgtEl>
                                          <p:spTgt spid="1174"/>
                                        </p:tgtEl>
                                        <p:attrNameLst>
                                          <p:attrName>ppt_x</p:attrName>
                                        </p:attrNameLst>
                                      </p:cBhvr>
                                      <p:tavLst>
                                        <p:tav tm="0">
                                          <p:val>
                                            <p:strVal val="#ppt_x"/>
                                          </p:val>
                                        </p:tav>
                                        <p:tav tm="100000">
                                          <p:val>
                                            <p:strVal val="#ppt_x"/>
                                          </p:val>
                                        </p:tav>
                                      </p:tavLst>
                                    </p:anim>
                                    <p:anim calcmode="lin" valueType="num">
                                      <p:cBhvr>
                                        <p:cTn id="14" dur="1000" fill="hold"/>
                                        <p:tgtEl>
                                          <p:spTgt spid="11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175"/>
                                        </p:tgtEl>
                                        <p:attrNameLst>
                                          <p:attrName>style.visibility</p:attrName>
                                        </p:attrNameLst>
                                      </p:cBhvr>
                                      <p:to>
                                        <p:strVal val="visible"/>
                                      </p:to>
                                    </p:set>
                                    <p:anim calcmode="lin" valueType="num">
                                      <p:cBhvr>
                                        <p:cTn id="19" dur="1000" fill="hold"/>
                                        <p:tgtEl>
                                          <p:spTgt spid="1175"/>
                                        </p:tgtEl>
                                        <p:attrNameLst>
                                          <p:attrName>ppt_x</p:attrName>
                                        </p:attrNameLst>
                                      </p:cBhvr>
                                      <p:tavLst>
                                        <p:tav tm="0">
                                          <p:val>
                                            <p:strVal val="#ppt_x"/>
                                          </p:val>
                                        </p:tav>
                                        <p:tav tm="100000">
                                          <p:val>
                                            <p:strVal val="#ppt_x"/>
                                          </p:val>
                                        </p:tav>
                                      </p:tavLst>
                                    </p:anim>
                                    <p:anim calcmode="lin" valueType="num">
                                      <p:cBhvr>
                                        <p:cTn id="20" dur="1000" fill="hold"/>
                                        <p:tgtEl>
                                          <p:spTgt spid="11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1176"/>
                                        </p:tgtEl>
                                        <p:attrNameLst>
                                          <p:attrName>style.visibility</p:attrName>
                                        </p:attrNameLst>
                                      </p:cBhvr>
                                      <p:to>
                                        <p:strVal val="visible"/>
                                      </p:to>
                                    </p:set>
                                    <p:anim calcmode="lin" valueType="num">
                                      <p:cBhvr>
                                        <p:cTn id="25" dur="1000" fill="hold"/>
                                        <p:tgtEl>
                                          <p:spTgt spid="1176"/>
                                        </p:tgtEl>
                                        <p:attrNameLst>
                                          <p:attrName>ppt_x</p:attrName>
                                        </p:attrNameLst>
                                      </p:cBhvr>
                                      <p:tavLst>
                                        <p:tav tm="0">
                                          <p:val>
                                            <p:strVal val="#ppt_x"/>
                                          </p:val>
                                        </p:tav>
                                        <p:tav tm="100000">
                                          <p:val>
                                            <p:strVal val="#ppt_x"/>
                                          </p:val>
                                        </p:tav>
                                      </p:tavLst>
                                    </p:anim>
                                    <p:anim calcmode="lin" valueType="num">
                                      <p:cBhvr>
                                        <p:cTn id="26" dur="1000" fill="hold"/>
                                        <p:tgtEl>
                                          <p:spTgt spid="11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p:tmAbs val="0"/>
                                  </p:iterate>
                                  <p:childTnLst>
                                    <p:set>
                                      <p:cBhvr>
                                        <p:cTn id="30" fill="hold"/>
                                        <p:tgtEl>
                                          <p:spTgt spid="1177"/>
                                        </p:tgtEl>
                                        <p:attrNameLst>
                                          <p:attrName>style.visibility</p:attrName>
                                        </p:attrNameLst>
                                      </p:cBhvr>
                                      <p:to>
                                        <p:strVal val="visible"/>
                                      </p:to>
                                    </p:set>
                                    <p:anim calcmode="lin" valueType="num">
                                      <p:cBhvr>
                                        <p:cTn id="31" dur="1000" fill="hold"/>
                                        <p:tgtEl>
                                          <p:spTgt spid="1177"/>
                                        </p:tgtEl>
                                        <p:attrNameLst>
                                          <p:attrName>ppt_x</p:attrName>
                                        </p:attrNameLst>
                                      </p:cBhvr>
                                      <p:tavLst>
                                        <p:tav tm="0">
                                          <p:val>
                                            <p:strVal val="#ppt_x"/>
                                          </p:val>
                                        </p:tav>
                                        <p:tav tm="100000">
                                          <p:val>
                                            <p:strVal val="#ppt_x"/>
                                          </p:val>
                                        </p:tav>
                                      </p:tavLst>
                                    </p:anim>
                                    <p:anim calcmode="lin" valueType="num">
                                      <p:cBhvr>
                                        <p:cTn id="32" dur="1000" fill="hold"/>
                                        <p:tgtEl>
                                          <p:spTgt spid="11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 grpId="0" animBg="1" advAuto="0"/>
      <p:bldP spid="1174" grpId="0" animBg="1" advAuto="0"/>
      <p:bldP spid="1175" grpId="0" animBg="1" advAuto="0"/>
      <p:bldP spid="1176" grpId="0" animBg="1" advAuto="0"/>
      <p:bldP spid="117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jordan-wozniak-xP_AGmeEa6s-unsplash.jpg" descr="jordan-wozniak-xP_AGmeEa6s-unsplash.jpg"/>
          <p:cNvPicPr>
            <a:picLocks noChangeAspect="1"/>
          </p:cNvPicPr>
          <p:nvPr/>
        </p:nvPicPr>
        <p:blipFill>
          <a:blip r:embed="rId3"/>
          <a:stretch>
            <a:fillRect/>
          </a:stretch>
        </p:blipFill>
        <p:spPr>
          <a:xfrm>
            <a:off x="-203598" y="-3607878"/>
            <a:ext cx="10302419" cy="10302419"/>
          </a:xfrm>
          <a:prstGeom prst="rect">
            <a:avLst/>
          </a:prstGeom>
          <a:ln w="12700">
            <a:miter lim="400000"/>
          </a:ln>
        </p:spPr>
      </p:pic>
      <p:sp>
        <p:nvSpPr>
          <p:cNvPr id="1027" name="Rechteck"/>
          <p:cNvSpPr/>
          <p:nvPr/>
        </p:nvSpPr>
        <p:spPr>
          <a:xfrm>
            <a:off x="-394306" y="-192733"/>
            <a:ext cx="6283507"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1028" name="Die beste…"/>
          <p:cNvSpPr txBox="1"/>
          <p:nvPr/>
        </p:nvSpPr>
        <p:spPr>
          <a:xfrm>
            <a:off x="101990" y="-39871"/>
            <a:ext cx="3293111" cy="1327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500">
                <a:solidFill>
                  <a:srgbClr val="FFFFFF"/>
                </a:solidFill>
                <a:latin typeface="Montserrat Bold"/>
                <a:ea typeface="Montserrat Bold"/>
                <a:cs typeface="Montserrat Bold"/>
                <a:sym typeface="Montserrat Bold"/>
              </a:defRPr>
            </a:pPr>
            <a:r>
              <a:t>Die beste</a:t>
            </a:r>
          </a:p>
          <a:p>
            <a:pPr>
              <a:lnSpc>
                <a:spcPct val="90000"/>
              </a:lnSpc>
              <a:defRPr sz="4500">
                <a:solidFill>
                  <a:srgbClr val="FFFFFF"/>
                </a:solidFill>
                <a:latin typeface="Montserrat Bold"/>
                <a:ea typeface="Montserrat Bold"/>
                <a:cs typeface="Montserrat Bold"/>
                <a:sym typeface="Montserrat Bold"/>
              </a:defRPr>
            </a:pPr>
            <a:r>
              <a:t>Prävention</a:t>
            </a:r>
          </a:p>
        </p:txBody>
      </p:sp>
      <p:sp>
        <p:nvSpPr>
          <p:cNvPr id="1029" name="christliche Jugendarbeit die Junge Menschen persönlich stark macht!"/>
          <p:cNvSpPr txBox="1"/>
          <p:nvPr/>
        </p:nvSpPr>
        <p:spPr>
          <a:xfrm>
            <a:off x="478902" y="1749292"/>
            <a:ext cx="3293111" cy="2724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lvl="1" indent="0">
              <a:lnSpc>
                <a:spcPct val="90000"/>
              </a:lnSpc>
              <a:spcBef>
                <a:spcPts val="700"/>
              </a:spcBef>
              <a:defRPr sz="3200">
                <a:solidFill>
                  <a:srgbClr val="FFFFFF"/>
                </a:solidFill>
                <a:latin typeface="Montserrat Light"/>
                <a:ea typeface="Montserrat Light"/>
                <a:cs typeface="Montserrat Light"/>
                <a:sym typeface="Montserrat Light"/>
              </a:defRPr>
            </a:pPr>
            <a:r>
              <a:t>christliche Jugendarbeit die Junge Menschen persönlich stark macht!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027"/>
                                        </p:tgtEl>
                                        <p:attrNameLst>
                                          <p:attrName>style.visibility</p:attrName>
                                        </p:attrNameLst>
                                      </p:cBhvr>
                                      <p:to>
                                        <p:strVal val="visible"/>
                                      </p:to>
                                    </p:set>
                                    <p:anim calcmode="lin" valueType="num">
                                      <p:cBhvr>
                                        <p:cTn id="7" dur="1000" fill="hold"/>
                                        <p:tgtEl>
                                          <p:spTgt spid="1027"/>
                                        </p:tgtEl>
                                        <p:attrNameLst>
                                          <p:attrName>ppt_x</p:attrName>
                                        </p:attrNameLst>
                                      </p:cBhvr>
                                      <p:tavLst>
                                        <p:tav tm="0">
                                          <p:val>
                                            <p:strVal val="0-#ppt_w/2"/>
                                          </p:val>
                                        </p:tav>
                                        <p:tav tm="100000">
                                          <p:val>
                                            <p:strVal val="#ppt_x"/>
                                          </p:val>
                                        </p:tav>
                                      </p:tavLst>
                                    </p:anim>
                                    <p:anim calcmode="lin" valueType="num">
                                      <p:cBhvr>
                                        <p:cTn id="8" dur="10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peter-gargiulo-cGNCepznaV8-unsplash.jpg" descr="peter-gargiulo-cGNCepznaV8-unsplash.jpg"/>
          <p:cNvPicPr>
            <a:picLocks noChangeAspect="1"/>
          </p:cNvPicPr>
          <p:nvPr/>
        </p:nvPicPr>
        <p:blipFill>
          <a:blip r:embed="rId3"/>
          <a:stretch>
            <a:fillRect/>
          </a:stretch>
        </p:blipFill>
        <p:spPr>
          <a:xfrm>
            <a:off x="-28516" y="-105103"/>
            <a:ext cx="9201032" cy="6134022"/>
          </a:xfrm>
          <a:prstGeom prst="rect">
            <a:avLst/>
          </a:prstGeom>
          <a:ln w="12700">
            <a:miter lim="400000"/>
          </a:ln>
        </p:spPr>
      </p:pic>
      <p:pic>
        <p:nvPicPr>
          <p:cNvPr id="639" name="Bildschirmfoto 2025-03-20 um 00.32.32.png" descr="Bildschirmfoto 2025-03-20 um 00.32.32.png"/>
          <p:cNvPicPr>
            <a:picLocks noChangeAspect="1"/>
          </p:cNvPicPr>
          <p:nvPr/>
        </p:nvPicPr>
        <p:blipFill>
          <a:blip r:embed="rId4">
            <a:alphaModFix amt="83528"/>
          </a:blip>
          <a:srcRect t="137" b="135"/>
          <a:stretch>
            <a:fillRect/>
          </a:stretch>
        </p:blipFill>
        <p:spPr>
          <a:xfrm>
            <a:off x="609853" y="182604"/>
            <a:ext cx="7924294" cy="4778376"/>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211" y="0"/>
                  <a:pt x="152" y="0"/>
                  <a:pt x="114" y="27"/>
                </a:cubicBezTo>
                <a:cubicBezTo>
                  <a:pt x="61" y="58"/>
                  <a:pt x="22" y="126"/>
                  <a:pt x="0" y="210"/>
                </a:cubicBezTo>
                <a:lnTo>
                  <a:pt x="0" y="21390"/>
                </a:lnTo>
                <a:cubicBezTo>
                  <a:pt x="22" y="21474"/>
                  <a:pt x="61" y="21542"/>
                  <a:pt x="114" y="21573"/>
                </a:cubicBezTo>
                <a:cubicBezTo>
                  <a:pt x="152" y="21600"/>
                  <a:pt x="211" y="21600"/>
                  <a:pt x="308" y="21600"/>
                </a:cubicBezTo>
                <a:lnTo>
                  <a:pt x="21292" y="21600"/>
                </a:lnTo>
                <a:cubicBezTo>
                  <a:pt x="21389" y="21600"/>
                  <a:pt x="21448" y="21600"/>
                  <a:pt x="21486" y="21573"/>
                </a:cubicBezTo>
                <a:cubicBezTo>
                  <a:pt x="21539" y="21542"/>
                  <a:pt x="21578" y="21474"/>
                  <a:pt x="21600" y="21390"/>
                </a:cubicBezTo>
                <a:lnTo>
                  <a:pt x="21600" y="210"/>
                </a:lnTo>
                <a:cubicBezTo>
                  <a:pt x="21578" y="126"/>
                  <a:pt x="21539" y="58"/>
                  <a:pt x="21486" y="27"/>
                </a:cubicBezTo>
                <a:cubicBezTo>
                  <a:pt x="21448" y="0"/>
                  <a:pt x="21389" y="0"/>
                  <a:pt x="21292" y="0"/>
                </a:cubicBezTo>
                <a:lnTo>
                  <a:pt x="308" y="0"/>
                </a:lnTo>
                <a:close/>
              </a:path>
            </a:pathLst>
          </a:custGeom>
          <a:ln w="12700">
            <a:miter lim="400000"/>
          </a:ln>
        </p:spPr>
      </p:pic>
      <p:sp>
        <p:nvSpPr>
          <p:cNvPr id="640" name="Zum Bearbeiten doppelklicken"/>
          <p:cNvSpPr txBox="1">
            <a:spLocks noGrp="1"/>
          </p:cNvSpPr>
          <p:nvPr>
            <p:ph type="body" sz="quarter" idx="4294967295"/>
          </p:nvPr>
        </p:nvSpPr>
        <p:spPr>
          <a:xfrm>
            <a:off x="4572000" y="2528247"/>
            <a:ext cx="3857625" cy="1634491"/>
          </a:xfrm>
          <a:prstGeom prst="rect">
            <a:avLst/>
          </a:prstGeom>
        </p:spPr>
        <p:txBody>
          <a:bodyPr/>
          <a:lstStyle/>
          <a:p>
            <a:pPr marL="0" indent="0">
              <a:lnSpc>
                <a:spcPct val="130000"/>
              </a:lnSpc>
              <a:spcBef>
                <a:spcPts val="0"/>
              </a:spcBef>
              <a:buSzTx/>
              <a:buFontTx/>
              <a:buNone/>
              <a:defRPr sz="700">
                <a:solidFill>
                  <a:srgbClr val="000000"/>
                </a:solidFill>
              </a:defRPr>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639"/>
                                        </p:tgtEl>
                                        <p:attrNameLst>
                                          <p:attrName>style.visibility</p:attrName>
                                        </p:attrNameLst>
                                      </p:cBhvr>
                                      <p:to>
                                        <p:strVal val="visible"/>
                                      </p:to>
                                    </p:set>
                                    <p:anim calcmode="lin" valueType="num">
                                      <p:cBhvr>
                                        <p:cTn id="7" dur="1500" fill="hold"/>
                                        <p:tgtEl>
                                          <p:spTgt spid="639"/>
                                        </p:tgtEl>
                                        <p:attrNameLst>
                                          <p:attrName>ppt_x</p:attrName>
                                        </p:attrNameLst>
                                      </p:cBhvr>
                                      <p:tavLst>
                                        <p:tav tm="0">
                                          <p:val>
                                            <p:strVal val="#ppt_x"/>
                                          </p:val>
                                        </p:tav>
                                        <p:tav tm="100000">
                                          <p:val>
                                            <p:strVal val="#ppt_x"/>
                                          </p:val>
                                        </p:tav>
                                      </p:tavLst>
                                    </p:anim>
                                    <p:anim calcmode="lin" valueType="num">
                                      <p:cBhvr>
                                        <p:cTn id="8" dur="1500" fill="hold"/>
                                        <p:tgtEl>
                                          <p:spTgt spid="6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peter-gargiulo-cGNCepznaV8-unsplash.jpg" descr="peter-gargiulo-cGNCepznaV8-unsplash.jpg"/>
          <p:cNvPicPr>
            <a:picLocks noChangeAspect="1"/>
          </p:cNvPicPr>
          <p:nvPr/>
        </p:nvPicPr>
        <p:blipFill>
          <a:blip r:embed="rId3"/>
          <a:stretch>
            <a:fillRect/>
          </a:stretch>
        </p:blipFill>
        <p:spPr>
          <a:xfrm>
            <a:off x="-28516" y="-105103"/>
            <a:ext cx="9201032" cy="6134022"/>
          </a:xfrm>
          <a:prstGeom prst="rect">
            <a:avLst/>
          </a:prstGeom>
          <a:ln w="12700">
            <a:miter lim="400000"/>
          </a:ln>
        </p:spPr>
      </p:pic>
      <p:sp>
        <p:nvSpPr>
          <p:cNvPr id="582" name="Titel 1"/>
          <p:cNvSpPr txBox="1">
            <a:spLocks noGrp="1"/>
          </p:cNvSpPr>
          <p:nvPr>
            <p:ph type="title"/>
          </p:nvPr>
        </p:nvSpPr>
        <p:spPr>
          <a:xfrm>
            <a:off x="4676148" y="426387"/>
            <a:ext cx="3936167" cy="800408"/>
          </a:xfrm>
          <a:prstGeom prst="rect">
            <a:avLst/>
          </a:prstGeom>
        </p:spPr>
        <p:txBody>
          <a:bodyPr/>
          <a:lstStyle/>
          <a:p>
            <a:pPr>
              <a:defRPr b="1">
                <a:solidFill>
                  <a:srgbClr val="FFFFFF"/>
                </a:solidFill>
                <a:latin typeface="Montserrat SemiBold"/>
                <a:ea typeface="Montserrat SemiBold"/>
                <a:cs typeface="Montserrat SemiBold"/>
                <a:sym typeface="Montserrat SemiBold"/>
              </a:defRPr>
            </a:pPr>
            <a:r>
              <a:t>Nancy Janz </a:t>
            </a:r>
            <a:r>
              <a:rPr sz="1200" b="0">
                <a:latin typeface="Montserrat Light"/>
                <a:ea typeface="Montserrat Light"/>
                <a:cs typeface="Montserrat Light"/>
                <a:sym typeface="Montserrat Light"/>
              </a:rPr>
              <a:t>Betroffene</a:t>
            </a:r>
          </a:p>
        </p:txBody>
      </p:sp>
      <p:pic>
        <p:nvPicPr>
          <p:cNvPr id="583" name="Picture 2" descr="Picture 2"/>
          <p:cNvPicPr>
            <a:picLocks noChangeAspect="1"/>
          </p:cNvPicPr>
          <p:nvPr/>
        </p:nvPicPr>
        <p:blipFill>
          <a:blip r:embed="rId4"/>
          <a:stretch>
            <a:fillRect/>
          </a:stretch>
        </p:blipFill>
        <p:spPr>
          <a:xfrm>
            <a:off x="554969" y="821555"/>
            <a:ext cx="3566282" cy="35662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grpSp>
        <p:nvGrpSpPr>
          <p:cNvPr id="586" name="Group 1032"/>
          <p:cNvGrpSpPr/>
          <p:nvPr/>
        </p:nvGrpSpPr>
        <p:grpSpPr>
          <a:xfrm>
            <a:off x="-1" y="283419"/>
            <a:ext cx="1396392" cy="538137"/>
            <a:chOff x="0" y="0"/>
            <a:chExt cx="1396390" cy="538135"/>
          </a:xfrm>
        </p:grpSpPr>
        <p:sp>
          <p:nvSpPr>
            <p:cNvPr id="584" name="Freeform: Shape 1033"/>
            <p:cNvSpPr/>
            <p:nvPr/>
          </p:nvSpPr>
          <p:spPr>
            <a:xfrm>
              <a:off x="0" y="-1"/>
              <a:ext cx="1396391" cy="208336"/>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lnTo>
                    <a:pt x="4864" y="18566"/>
                  </a:lnTo>
                  <a:lnTo>
                    <a:pt x="7633" y="0"/>
                  </a:lnTo>
                  <a:lnTo>
                    <a:pt x="10403" y="18566"/>
                  </a:lnTo>
                  <a:lnTo>
                    <a:pt x="13176" y="0"/>
                  </a:lnTo>
                  <a:lnTo>
                    <a:pt x="15946" y="18566"/>
                  </a:lnTo>
                  <a:lnTo>
                    <a:pt x="18716" y="0"/>
                  </a:lnTo>
                  <a:lnTo>
                    <a:pt x="21600" y="19329"/>
                  </a:lnTo>
                  <a:lnTo>
                    <a:pt x="21375" y="20837"/>
                  </a:lnTo>
                  <a:lnTo>
                    <a:pt x="18716" y="3034"/>
                  </a:lnTo>
                  <a:lnTo>
                    <a:pt x="15946" y="21600"/>
                  </a:lnTo>
                  <a:lnTo>
                    <a:pt x="13176" y="3034"/>
                  </a:lnTo>
                  <a:lnTo>
                    <a:pt x="10403" y="21600"/>
                  </a:lnTo>
                  <a:lnTo>
                    <a:pt x="7633" y="3034"/>
                  </a:lnTo>
                  <a:lnTo>
                    <a:pt x="4864" y="21600"/>
                  </a:lnTo>
                  <a:lnTo>
                    <a:pt x="2094" y="3034"/>
                  </a:lnTo>
                  <a:lnTo>
                    <a:pt x="0" y="17051"/>
                  </a:lnTo>
                  <a:lnTo>
                    <a:pt x="0" y="14032"/>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85" name="Freeform: Shape 1034"/>
            <p:cNvSpPr/>
            <p:nvPr/>
          </p:nvSpPr>
          <p:spPr>
            <a:xfrm>
              <a:off x="0" y="329801"/>
              <a:ext cx="1396391" cy="208335"/>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lnTo>
                    <a:pt x="4864" y="18566"/>
                  </a:lnTo>
                  <a:lnTo>
                    <a:pt x="7633" y="0"/>
                  </a:lnTo>
                  <a:lnTo>
                    <a:pt x="10403" y="18566"/>
                  </a:lnTo>
                  <a:lnTo>
                    <a:pt x="13176" y="0"/>
                  </a:lnTo>
                  <a:lnTo>
                    <a:pt x="15946" y="18566"/>
                  </a:lnTo>
                  <a:lnTo>
                    <a:pt x="18716" y="0"/>
                  </a:lnTo>
                  <a:lnTo>
                    <a:pt x="21600" y="19329"/>
                  </a:lnTo>
                  <a:lnTo>
                    <a:pt x="21375" y="20856"/>
                  </a:lnTo>
                  <a:lnTo>
                    <a:pt x="18716" y="3034"/>
                  </a:lnTo>
                  <a:lnTo>
                    <a:pt x="15946" y="21600"/>
                  </a:lnTo>
                  <a:lnTo>
                    <a:pt x="13176" y="3034"/>
                  </a:lnTo>
                  <a:lnTo>
                    <a:pt x="10403" y="21600"/>
                  </a:lnTo>
                  <a:lnTo>
                    <a:pt x="7633" y="3034"/>
                  </a:lnTo>
                  <a:lnTo>
                    <a:pt x="4864" y="21600"/>
                  </a:lnTo>
                  <a:lnTo>
                    <a:pt x="2094" y="3034"/>
                  </a:lnTo>
                  <a:lnTo>
                    <a:pt x="0" y="17066"/>
                  </a:lnTo>
                  <a:lnTo>
                    <a:pt x="0" y="14032"/>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grpSp>
      <p:sp>
        <p:nvSpPr>
          <p:cNvPr id="587" name="Inhaltsplatzhalter 2"/>
          <p:cNvSpPr txBox="1">
            <a:spLocks noGrp="1"/>
          </p:cNvSpPr>
          <p:nvPr>
            <p:ph type="body" sz="half" idx="1"/>
          </p:nvPr>
        </p:nvSpPr>
        <p:spPr>
          <a:xfrm>
            <a:off x="4676151" y="1226794"/>
            <a:ext cx="3912880" cy="3401987"/>
          </a:xfrm>
          <a:prstGeom prst="rect">
            <a:avLst/>
          </a:prstGeom>
        </p:spPr>
        <p:txBody>
          <a:bodyPr/>
          <a:lstStyle/>
          <a:p>
            <a:pPr marL="0" indent="0">
              <a:lnSpc>
                <a:spcPct val="108000"/>
              </a:lnSpc>
              <a:buSzTx/>
              <a:buNone/>
              <a:defRPr sz="1200">
                <a:solidFill>
                  <a:srgbClr val="FFFFFF"/>
                </a:solidFill>
                <a:latin typeface="Montserrat Thin Regular"/>
                <a:ea typeface="Montserrat Thin Regular"/>
                <a:cs typeface="Montserrat Thin Regular"/>
                <a:sym typeface="Montserrat Thin Regular"/>
              </a:defRPr>
            </a:pPr>
            <a:r>
              <a:t>„</a:t>
            </a:r>
            <a:r>
              <a:rPr>
                <a:latin typeface="Montserrat Thin Bold"/>
                <a:ea typeface="Montserrat Thin Bold"/>
                <a:cs typeface="Montserrat Thin Bold"/>
                <a:sym typeface="Montserrat Thin Bold"/>
              </a:rPr>
              <a:t>Niemand hat sehen wollen, was da wirklich geschah</a:t>
            </a:r>
            <a:r>
              <a:t>. Niemand hat geholfen. Niemand hat verhindert, dass er weitermachte, bei vielen anderen jungen Frauen. </a:t>
            </a:r>
            <a:r>
              <a:rPr>
                <a:latin typeface="Montserrat Thin Bold"/>
                <a:ea typeface="Montserrat Thin Bold"/>
                <a:cs typeface="Montserrat Thin Bold"/>
                <a:sym typeface="Montserrat Thin Bold"/>
              </a:rPr>
              <a:t>Viele Taten hätten verhindert werden können. So viel Leid hätte nicht mehr sein müssen, so viele Brüche im Leben der jungen Frauen nach mir hätte es nicht geben müssen.</a:t>
            </a:r>
            <a:r>
              <a:t> Und das macht mich wütend. Hinschauen, helfen, handeln waren damals noch nicht das Credo in der Kirche und auch sonst in keinem gesellschaftlichen Bereich. Schweigen, wegschauen und darauf hoffen, dass alles gut wird, das war das, was mir begegnete, als ich vor über 20 Jahren den Missbrauch erlebte. </a:t>
            </a:r>
          </a:p>
          <a:p>
            <a:pPr marL="0" indent="0">
              <a:lnSpc>
                <a:spcPct val="108000"/>
              </a:lnSpc>
              <a:buSzTx/>
              <a:buNone/>
              <a:defRPr sz="1200">
                <a:solidFill>
                  <a:srgbClr val="FFFFFF"/>
                </a:solidFill>
                <a:latin typeface="Montserrat Thin Regular"/>
                <a:ea typeface="Montserrat Thin Regular"/>
                <a:cs typeface="Montserrat Thin Regular"/>
                <a:sym typeface="Montserrat Thin Regular"/>
              </a:defRPr>
            </a:pPr>
            <a:r>
              <a:rPr b="1">
                <a:latin typeface="Montserrat SemiBold"/>
                <a:ea typeface="Montserrat SemiBold"/>
                <a:cs typeface="Montserrat SemiBold"/>
                <a:sym typeface="Montserrat SemiBold"/>
              </a:rPr>
              <a:t>Ist es heute anders?“ </a:t>
            </a:r>
          </a:p>
        </p:txBody>
      </p:sp>
      <p:grpSp>
        <p:nvGrpSpPr>
          <p:cNvPr id="593" name="Graphic 185"/>
          <p:cNvGrpSpPr/>
          <p:nvPr/>
        </p:nvGrpSpPr>
        <p:grpSpPr>
          <a:xfrm>
            <a:off x="7821475" y="4490297"/>
            <a:ext cx="790852" cy="352270"/>
            <a:chOff x="0" y="0"/>
            <a:chExt cx="790850" cy="352268"/>
          </a:xfrm>
        </p:grpSpPr>
        <p:sp>
          <p:nvSpPr>
            <p:cNvPr id="588" name="Freeform: Shape 1037"/>
            <p:cNvSpPr/>
            <p:nvPr/>
          </p:nvSpPr>
          <p:spPr>
            <a:xfrm>
              <a:off x="-1" y="-1"/>
              <a:ext cx="266455" cy="352270"/>
            </a:xfrm>
            <a:custGeom>
              <a:avLst/>
              <a:gdLst/>
              <a:ahLst/>
              <a:cxnLst>
                <a:cxn ang="0">
                  <a:pos x="wd2" y="hd2"/>
                </a:cxn>
                <a:cxn ang="5400000">
                  <a:pos x="wd2" y="hd2"/>
                </a:cxn>
                <a:cxn ang="10800000">
                  <a:pos x="wd2" y="hd2"/>
                </a:cxn>
                <a:cxn ang="16200000">
                  <a:pos x="wd2" y="hd2"/>
                </a:cxn>
              </a:cxnLst>
              <a:rect l="0" t="0" r="r" b="b"/>
              <a:pathLst>
                <a:path w="21600" h="21600" extrusionOk="0">
                  <a:moveTo>
                    <a:pt x="221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89" name="Freeform: Shape 1038"/>
            <p:cNvSpPr/>
            <p:nvPr/>
          </p:nvSpPr>
          <p:spPr>
            <a:xfrm>
              <a:off x="131098"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1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0" name="Freeform: Shape 1039"/>
            <p:cNvSpPr/>
            <p:nvPr/>
          </p:nvSpPr>
          <p:spPr>
            <a:xfrm>
              <a:off x="262198"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1" name="Freeform: Shape 1040"/>
            <p:cNvSpPr/>
            <p:nvPr/>
          </p:nvSpPr>
          <p:spPr>
            <a:xfrm>
              <a:off x="393299"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sp>
          <p:nvSpPr>
            <p:cNvPr id="592" name="Freeform: Shape 1041"/>
            <p:cNvSpPr/>
            <p:nvPr/>
          </p:nvSpPr>
          <p:spPr>
            <a:xfrm>
              <a:off x="524397" y="-1"/>
              <a:ext cx="266454" cy="352270"/>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0" y="21600"/>
                  </a:lnTo>
                  <a:lnTo>
                    <a:pt x="19389" y="0"/>
                  </a:lnTo>
                  <a:lnTo>
                    <a:pt x="21600" y="0"/>
                  </a:lnTo>
                  <a:close/>
                </a:path>
              </a:pathLst>
            </a:custGeom>
            <a:solidFill>
              <a:srgbClr val="FFFFFF"/>
            </a:solidFill>
            <a:ln w="12700" cap="flat">
              <a:noFill/>
              <a:miter lim="400000"/>
            </a:ln>
            <a:effectLst/>
          </p:spPr>
          <p:txBody>
            <a:bodyPr wrap="square" lIns="34289" tIns="34289" rIns="34289" bIns="34289" numCol="1" anchor="ctr">
              <a:noAutofit/>
            </a:bodyPr>
            <a:lstStyle/>
            <a:p>
              <a:pPr>
                <a:defRPr sz="1200">
                  <a:solidFill>
                    <a:srgbClr val="000000"/>
                  </a:solidFill>
                </a:defRPr>
              </a:pPr>
              <a:endParaRPr/>
            </a:p>
          </p:txBody>
        </p:sp>
      </p:grpSp>
      <p:sp>
        <p:nvSpPr>
          <p:cNvPr id="594" name="Textfeld 3"/>
          <p:cNvSpPr txBox="1"/>
          <p:nvPr/>
        </p:nvSpPr>
        <p:spPr>
          <a:xfrm>
            <a:off x="1067067" y="4651845"/>
            <a:ext cx="7113415" cy="233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a:defRPr sz="1000">
                <a:solidFill>
                  <a:srgbClr val="ED7D31"/>
                </a:solidFill>
                <a:latin typeface="Montserrat Thin Regular"/>
                <a:ea typeface="Montserrat Thin Regular"/>
                <a:cs typeface="Montserrat Thin Regular"/>
                <a:sym typeface="Montserrat Thin Regular"/>
              </a:defRPr>
            </a:lvl1pPr>
          </a:lstStyle>
          <a:p>
            <a:r>
              <a:t>https://chrismon.de/artikel/55297/ekd-forum-studie-zu-sexuellem-missbrauch-der-kirche-schockiert</a:t>
            </a:r>
          </a:p>
        </p:txBody>
      </p:sp>
      <p:pic>
        <p:nvPicPr>
          <p:cNvPr id="595" name="Grafik 5" descr="Grafik 5"/>
          <p:cNvPicPr>
            <a:picLocks noChangeAspect="1"/>
          </p:cNvPicPr>
          <p:nvPr/>
        </p:nvPicPr>
        <p:blipFill>
          <a:blip r:embed="rId5"/>
          <a:srcRect l="23022" t="9091" r="12340"/>
          <a:stretch>
            <a:fillRect/>
          </a:stretch>
        </p:blipFill>
        <p:spPr>
          <a:xfrm>
            <a:off x="11625933" y="-1"/>
            <a:ext cx="6501385" cy="5143494"/>
          </a:xfrm>
          <a:prstGeom prst="rect">
            <a:avLst/>
          </a:prstGeom>
          <a:ln w="12700">
            <a:miter lim="400000"/>
          </a:ln>
        </p:spPr>
      </p:pic>
      <p:sp>
        <p:nvSpPr>
          <p:cNvPr id="596" name="Titel 1"/>
          <p:cNvSpPr txBox="1"/>
          <p:nvPr/>
        </p:nvSpPr>
        <p:spPr>
          <a:xfrm>
            <a:off x="9378378" y="806559"/>
            <a:ext cx="2948940" cy="1572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b">
            <a:spAutoFit/>
          </a:bodyPr>
          <a:lstStyle/>
          <a:p>
            <a:pPr>
              <a:lnSpc>
                <a:spcPct val="90000"/>
              </a:lnSpc>
              <a:defRPr sz="2600">
                <a:solidFill>
                  <a:srgbClr val="FFFFFF"/>
                </a:solidFill>
                <a:latin typeface="Montserrat Light"/>
                <a:ea typeface="Montserrat Light"/>
                <a:cs typeface="Montserrat Light"/>
                <a:sym typeface="Montserrat Light"/>
              </a:defRPr>
            </a:pPr>
            <a:r>
              <a:t>Studie zu sexuellem Missbrauch</a:t>
            </a:r>
            <a:br/>
            <a:r>
              <a:t>in der ev. Kirche</a:t>
            </a:r>
          </a:p>
        </p:txBody>
      </p:sp>
      <p:sp>
        <p:nvSpPr>
          <p:cNvPr id="597" name="Untertitel 2"/>
          <p:cNvSpPr txBox="1"/>
          <p:nvPr/>
        </p:nvSpPr>
        <p:spPr>
          <a:xfrm>
            <a:off x="9378379" y="2571742"/>
            <a:ext cx="2948940" cy="2208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Seit 1946</a:t>
            </a:r>
            <a:endParaRPr sz="1800"/>
          </a:p>
          <a:p>
            <a:pPr marL="163285" indent="-163285">
              <a:lnSpc>
                <a:spcPct val="72000"/>
              </a:lnSpc>
              <a:spcBef>
                <a:spcPts val="700"/>
              </a:spcBef>
              <a:buSzPct val="100000"/>
              <a:buFont typeface="Arial"/>
              <a:buChar char="•"/>
              <a:defRPr sz="1000">
                <a:solidFill>
                  <a:srgbClr val="ED7D31"/>
                </a:solidFill>
                <a:latin typeface="Montserrat Thin Regular"/>
                <a:ea typeface="Montserrat Thin Regular"/>
                <a:cs typeface="Montserrat Thin Regular"/>
                <a:sym typeface="Montserrat Thin Regular"/>
              </a:defRPr>
            </a:pPr>
            <a:r>
              <a:t>Gesichert über Disziplinarakten:</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1.259 Beschuldigte</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2.225 Betroffene</a:t>
            </a:r>
            <a:endParaRPr sz="1800"/>
          </a:p>
          <a:p>
            <a:pPr marL="163285" indent="-163285">
              <a:lnSpc>
                <a:spcPct val="72000"/>
              </a:lnSpc>
              <a:spcBef>
                <a:spcPts val="700"/>
              </a:spcBef>
              <a:buSzPct val="100000"/>
              <a:buFont typeface="Arial"/>
              <a:buChar char="•"/>
              <a:defRPr sz="1000">
                <a:solidFill>
                  <a:srgbClr val="ED7D31"/>
                </a:solidFill>
                <a:latin typeface="Montserrat Thin Regular"/>
                <a:ea typeface="Montserrat Thin Regular"/>
                <a:cs typeface="Montserrat Thin Regular"/>
                <a:sym typeface="Montserrat Thin Regular"/>
              </a:defRPr>
            </a:pPr>
            <a:r>
              <a:t>Geschätzt:</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3.500 Beschuldigte</a:t>
            </a:r>
            <a:endParaRPr sz="1800"/>
          </a:p>
          <a:p>
            <a:pPr marL="152400" indent="-152400">
              <a:lnSpc>
                <a:spcPct val="72000"/>
              </a:lnSpc>
              <a:spcBef>
                <a:spcPts val="700"/>
              </a:spcBef>
              <a:buSzPct val="100000"/>
              <a:buFont typeface="Arial"/>
              <a:buChar char="•"/>
              <a:defRPr sz="1200">
                <a:solidFill>
                  <a:srgbClr val="FFFFFF"/>
                </a:solidFill>
                <a:latin typeface="Montserrat Thin Regular"/>
                <a:ea typeface="Montserrat Thin Regular"/>
                <a:cs typeface="Montserrat Thin Regular"/>
                <a:sym typeface="Montserrat Thin Regular"/>
              </a:defRPr>
            </a:pPr>
            <a:r>
              <a:t>9.400 Betroffene</a:t>
            </a:r>
            <a:endParaRPr sz="1800"/>
          </a:p>
          <a:p>
            <a:pPr marL="152400" indent="-152400">
              <a:lnSpc>
                <a:spcPct val="96000"/>
              </a:lnSpc>
              <a:spcBef>
                <a:spcPts val="700"/>
              </a:spcBef>
              <a:buSzPct val="100000"/>
              <a:buFont typeface="Arial"/>
              <a:buChar char="•"/>
              <a:defRPr sz="1200" b="1">
                <a:solidFill>
                  <a:srgbClr val="FFFFFF"/>
                </a:solidFill>
                <a:latin typeface="Montserrat Black"/>
                <a:ea typeface="Montserrat Black"/>
                <a:cs typeface="Montserrat Black"/>
                <a:sym typeface="Montserrat Black"/>
              </a:defRPr>
            </a:pPr>
            <a:r>
              <a:t>Erforscht wurden nur hauptamtlich Täter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peter-gargiulo-cGNCepznaV8-unsplash.jpg" descr="peter-gargiulo-cGNCepznaV8-unsplash.jpg"/>
          <p:cNvPicPr>
            <a:picLocks noChangeAspect="1"/>
          </p:cNvPicPr>
          <p:nvPr/>
        </p:nvPicPr>
        <p:blipFill>
          <a:blip r:embed="rId3"/>
          <a:stretch>
            <a:fillRect/>
          </a:stretch>
        </p:blipFill>
        <p:spPr>
          <a:xfrm>
            <a:off x="-28516" y="-105103"/>
            <a:ext cx="9201032" cy="6134022"/>
          </a:xfrm>
          <a:prstGeom prst="rect">
            <a:avLst/>
          </a:prstGeom>
          <a:ln w="12700">
            <a:miter lim="400000"/>
          </a:ln>
        </p:spPr>
      </p:pic>
      <p:sp>
        <p:nvSpPr>
          <p:cNvPr id="602" name="TextBox 11"/>
          <p:cNvSpPr txBox="1">
            <a:spLocks noGrp="1"/>
          </p:cNvSpPr>
          <p:nvPr>
            <p:ph type="body" idx="21"/>
          </p:nvPr>
        </p:nvSpPr>
        <p:spPr>
          <a:xfrm>
            <a:off x="938162" y="3477233"/>
            <a:ext cx="2136243" cy="787401"/>
          </a:xfrm>
          <a:prstGeom prst="rect">
            <a:avLst/>
          </a:prstGeom>
        </p:spPr>
        <p:txBody>
          <a:bodyPr/>
          <a:lstStyle/>
          <a:p>
            <a:pPr>
              <a:defRPr b="0" spc="0">
                <a:solidFill>
                  <a:srgbClr val="FFFFFF"/>
                </a:solidFill>
                <a:latin typeface="Montserrat Light"/>
                <a:ea typeface="Montserrat Light"/>
                <a:cs typeface="Montserrat Light"/>
                <a:sym typeface="Montserrat Light"/>
              </a:defRPr>
            </a:pPr>
            <a:r>
              <a:t>der Deutschen haben</a:t>
            </a:r>
          </a:p>
          <a:p>
            <a:pPr>
              <a:defRPr b="0" spc="0">
                <a:solidFill>
                  <a:srgbClr val="FFFFFF"/>
                </a:solidFill>
                <a:latin typeface="Montserrat Light"/>
                <a:ea typeface="Montserrat Light"/>
                <a:cs typeface="Montserrat Light"/>
                <a:sym typeface="Montserrat Light"/>
              </a:defRPr>
            </a:pPr>
            <a:r>
              <a:t>als Kinder o. Jugendliche</a:t>
            </a:r>
          </a:p>
          <a:p>
            <a:pPr>
              <a:spcBef>
                <a:spcPts val="400"/>
              </a:spcBef>
              <a:defRPr sz="1200" spc="171">
                <a:solidFill>
                  <a:srgbClr val="FFFFFF"/>
                </a:solidFill>
              </a:defRPr>
            </a:pPr>
            <a:r>
              <a:t>Sexualisierte Gewalt</a:t>
            </a:r>
          </a:p>
          <a:p>
            <a:pPr>
              <a:defRPr b="0" spc="0">
                <a:solidFill>
                  <a:srgbClr val="FFFFFF"/>
                </a:solidFill>
                <a:latin typeface="Montserrat Light"/>
                <a:ea typeface="Montserrat Light"/>
                <a:cs typeface="Montserrat Light"/>
                <a:sym typeface="Montserrat Light"/>
              </a:defRPr>
            </a:pPr>
            <a:r>
              <a:t>erlebt</a:t>
            </a:r>
          </a:p>
        </p:txBody>
      </p:sp>
      <p:sp>
        <p:nvSpPr>
          <p:cNvPr id="603" name="TextBox 15"/>
          <p:cNvSpPr txBox="1">
            <a:spLocks noGrp="1"/>
          </p:cNvSpPr>
          <p:nvPr>
            <p:ph type="body" idx="23"/>
          </p:nvPr>
        </p:nvSpPr>
        <p:spPr>
          <a:xfrm>
            <a:off x="3576933" y="3477727"/>
            <a:ext cx="1990135" cy="787401"/>
          </a:xfrm>
          <a:prstGeom prst="rect">
            <a:avLst/>
          </a:prstGeom>
        </p:spPr>
        <p:txBody>
          <a:bodyPr/>
          <a:lstStyle/>
          <a:p>
            <a:pPr>
              <a:defRPr b="0" spc="0">
                <a:solidFill>
                  <a:srgbClr val="FFFFFF"/>
                </a:solidFill>
                <a:latin typeface="Montserrat Light"/>
                <a:ea typeface="Montserrat Light"/>
                <a:cs typeface="Montserrat Light"/>
                <a:sym typeface="Montserrat Light"/>
              </a:defRPr>
            </a:pPr>
            <a:r>
              <a:t>der Deutschen haben</a:t>
            </a:r>
          </a:p>
          <a:p>
            <a:pPr>
              <a:defRPr b="0" spc="0">
                <a:solidFill>
                  <a:srgbClr val="FFFFFF"/>
                </a:solidFill>
                <a:latin typeface="Montserrat Light"/>
                <a:ea typeface="Montserrat Light"/>
                <a:cs typeface="Montserrat Light"/>
                <a:sym typeface="Montserrat Light"/>
              </a:defRPr>
            </a:pPr>
            <a:r>
              <a:t>als Kinder o. Jugendliche</a:t>
            </a:r>
          </a:p>
          <a:p>
            <a:pPr>
              <a:spcBef>
                <a:spcPts val="400"/>
              </a:spcBef>
              <a:defRPr sz="1200" spc="171">
                <a:solidFill>
                  <a:srgbClr val="FFFFFF"/>
                </a:solidFill>
              </a:defRPr>
            </a:pPr>
            <a:r>
              <a:t>Körperliche Gewalt</a:t>
            </a:r>
          </a:p>
          <a:p>
            <a:pPr>
              <a:defRPr b="0" spc="0">
                <a:solidFill>
                  <a:srgbClr val="FFFFFF"/>
                </a:solidFill>
                <a:latin typeface="Montserrat Light"/>
                <a:ea typeface="Montserrat Light"/>
                <a:cs typeface="Montserrat Light"/>
                <a:sym typeface="Montserrat Light"/>
              </a:defRPr>
            </a:pPr>
            <a:r>
              <a:t>erlebt</a:t>
            </a:r>
          </a:p>
        </p:txBody>
      </p:sp>
      <p:sp>
        <p:nvSpPr>
          <p:cNvPr id="604" name="TextBox 21"/>
          <p:cNvSpPr txBox="1">
            <a:spLocks noGrp="1"/>
          </p:cNvSpPr>
          <p:nvPr>
            <p:ph type="body" idx="29"/>
          </p:nvPr>
        </p:nvSpPr>
        <p:spPr>
          <a:xfrm>
            <a:off x="861838" y="813048"/>
            <a:ext cx="7420324" cy="558801"/>
          </a:xfrm>
          <a:prstGeom prst="rect">
            <a:avLst/>
          </a:prstGeom>
        </p:spPr>
        <p:txBody>
          <a:bodyPr/>
          <a:lstStyle>
            <a:lvl1pPr>
              <a:defRPr>
                <a:solidFill>
                  <a:srgbClr val="FFFFFF"/>
                </a:solidFill>
              </a:defRPr>
            </a:lvl1pPr>
          </a:lstStyle>
          <a:p>
            <a:r>
              <a:t>Vorkommen von Misshandlung</a:t>
            </a:r>
          </a:p>
        </p:txBody>
      </p:sp>
      <p:sp>
        <p:nvSpPr>
          <p:cNvPr id="605" name="TextBox 22"/>
          <p:cNvSpPr txBox="1">
            <a:spLocks noGrp="1"/>
          </p:cNvSpPr>
          <p:nvPr>
            <p:ph type="body" idx="30"/>
          </p:nvPr>
        </p:nvSpPr>
        <p:spPr>
          <a:prstGeom prst="rect">
            <a:avLst/>
          </a:prstGeom>
        </p:spPr>
        <p:txBody>
          <a:bodyPr/>
          <a:lstStyle>
            <a:lvl1pPr>
              <a:defRPr>
                <a:solidFill>
                  <a:srgbClr val="FFFFFF"/>
                </a:solidFill>
              </a:defRPr>
            </a:lvl1pPr>
          </a:lstStyle>
          <a:p>
            <a:r>
              <a:t>Prävalenz in Deutschland </a:t>
            </a:r>
          </a:p>
        </p:txBody>
      </p:sp>
      <p:graphicFrame>
        <p:nvGraphicFramePr>
          <p:cNvPr id="606" name="Chart 4"/>
          <p:cNvGraphicFramePr/>
          <p:nvPr/>
        </p:nvGraphicFramePr>
        <p:xfrm>
          <a:off x="1322865" y="1876253"/>
          <a:ext cx="1366838" cy="1366839"/>
        </p:xfrm>
        <a:graphic>
          <a:graphicData uri="http://schemas.openxmlformats.org/drawingml/2006/chart">
            <c:chart xmlns:c="http://schemas.openxmlformats.org/drawingml/2006/chart" xmlns:r="http://schemas.openxmlformats.org/officeDocument/2006/relationships" r:id="rId4"/>
          </a:graphicData>
        </a:graphic>
      </p:graphicFrame>
      <p:sp>
        <p:nvSpPr>
          <p:cNvPr id="607" name="Текст 7"/>
          <p:cNvSpPr txBox="1"/>
          <p:nvPr/>
        </p:nvSpPr>
        <p:spPr>
          <a:xfrm>
            <a:off x="1539900" y="2439416"/>
            <a:ext cx="932758" cy="228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13,9%</a:t>
            </a:r>
          </a:p>
        </p:txBody>
      </p:sp>
      <p:graphicFrame>
        <p:nvGraphicFramePr>
          <p:cNvPr id="608" name="Chart 5"/>
          <p:cNvGraphicFramePr/>
          <p:nvPr/>
        </p:nvGraphicFramePr>
        <p:xfrm>
          <a:off x="3888581" y="1876253"/>
          <a:ext cx="1366838" cy="1366839"/>
        </p:xfrm>
        <a:graphic>
          <a:graphicData uri="http://schemas.openxmlformats.org/drawingml/2006/chart">
            <c:chart xmlns:c="http://schemas.openxmlformats.org/drawingml/2006/chart" xmlns:r="http://schemas.openxmlformats.org/officeDocument/2006/relationships" r:id="rId5"/>
          </a:graphicData>
        </a:graphic>
      </p:graphicFrame>
      <p:sp>
        <p:nvSpPr>
          <p:cNvPr id="609" name="Текст 7"/>
          <p:cNvSpPr txBox="1"/>
          <p:nvPr/>
        </p:nvSpPr>
        <p:spPr>
          <a:xfrm>
            <a:off x="4105617" y="2439416"/>
            <a:ext cx="932758" cy="228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12,4%</a:t>
            </a:r>
          </a:p>
        </p:txBody>
      </p:sp>
      <p:graphicFrame>
        <p:nvGraphicFramePr>
          <p:cNvPr id="610" name="Chart 4"/>
          <p:cNvGraphicFramePr/>
          <p:nvPr/>
        </p:nvGraphicFramePr>
        <p:xfrm>
          <a:off x="6454297" y="1876253"/>
          <a:ext cx="1366839" cy="1366839"/>
        </p:xfrm>
        <a:graphic>
          <a:graphicData uri="http://schemas.openxmlformats.org/drawingml/2006/chart">
            <c:chart xmlns:c="http://schemas.openxmlformats.org/drawingml/2006/chart" xmlns:r="http://schemas.openxmlformats.org/officeDocument/2006/relationships" r:id="rId6"/>
          </a:graphicData>
        </a:graphic>
      </p:graphicFrame>
      <p:sp>
        <p:nvSpPr>
          <p:cNvPr id="611" name="Текст 7"/>
          <p:cNvSpPr txBox="1"/>
          <p:nvPr/>
        </p:nvSpPr>
        <p:spPr>
          <a:xfrm>
            <a:off x="6671333" y="2439416"/>
            <a:ext cx="932758" cy="228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685738">
              <a:lnSpc>
                <a:spcPct val="145000"/>
              </a:lnSpc>
              <a:defRPr sz="1400">
                <a:solidFill>
                  <a:srgbClr val="FFFFFF"/>
                </a:solidFill>
                <a:latin typeface="Montserrat ExtraBold"/>
                <a:ea typeface="Montserrat ExtraBold"/>
                <a:cs typeface="Montserrat ExtraBold"/>
                <a:sym typeface="Montserrat ExtraBold"/>
              </a:defRPr>
            </a:lvl1pPr>
          </a:lstStyle>
          <a:p>
            <a:r>
              <a:t>18,5%</a:t>
            </a:r>
          </a:p>
        </p:txBody>
      </p:sp>
      <p:sp>
        <p:nvSpPr>
          <p:cNvPr id="612" name="Prävalenzen (%) der verschiedenen Formen von Kindesmisshandlung in einer für Deutschland bevölkerungsrepräsentativen Studie (erhoben mithilfe des Childhood Trauma Questionnaire) (N=2.510; in Anlehnung an Witt et al., 2017)"/>
          <p:cNvSpPr txBox="1"/>
          <p:nvPr/>
        </p:nvSpPr>
        <p:spPr>
          <a:xfrm>
            <a:off x="219531" y="4807149"/>
            <a:ext cx="8704938"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800">
                <a:solidFill>
                  <a:srgbClr val="A7A7A7"/>
                </a:solidFill>
                <a:latin typeface="Montserrat Thin Regular"/>
                <a:ea typeface="Montserrat Thin Regular"/>
                <a:cs typeface="Montserrat Thin Regular"/>
                <a:sym typeface="Montserrat Thin Regular"/>
              </a:defRPr>
            </a:lvl1pPr>
          </a:lstStyle>
          <a:p>
            <a:r>
              <a:t>Prävalenzen (%) der verschiedenen Formen von Kindesmisshandlung in einer für Deutschland bevölkerungsrepräsentativen Studie (erhoben mithilfe des Childhood Trauma Questionnaire) (N=2.510; in Anlehnung an Witt et al., 2017)</a:t>
            </a:r>
          </a:p>
        </p:txBody>
      </p:sp>
      <p:sp>
        <p:nvSpPr>
          <p:cNvPr id="613" name="TextBox 15"/>
          <p:cNvSpPr txBox="1"/>
          <p:nvPr/>
        </p:nvSpPr>
        <p:spPr>
          <a:xfrm>
            <a:off x="5811843" y="3477233"/>
            <a:ext cx="2651746" cy="787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000">
                <a:solidFill>
                  <a:srgbClr val="FFFFFF"/>
                </a:solidFill>
                <a:latin typeface="Montserrat Light"/>
                <a:ea typeface="Montserrat Light"/>
                <a:cs typeface="Montserrat Light"/>
                <a:sym typeface="Montserrat Light"/>
              </a:defRPr>
            </a:pPr>
            <a:r>
              <a:t>der Deutschen haben</a:t>
            </a:r>
          </a:p>
          <a:p>
            <a:pPr algn="ctr">
              <a:defRPr sz="1000">
                <a:solidFill>
                  <a:srgbClr val="FFFFFF"/>
                </a:solidFill>
                <a:latin typeface="Montserrat Light"/>
                <a:ea typeface="Montserrat Light"/>
                <a:cs typeface="Montserrat Light"/>
                <a:sym typeface="Montserrat Light"/>
              </a:defRPr>
            </a:pPr>
            <a:r>
              <a:t>als Kinder o. Jugendliche</a:t>
            </a:r>
          </a:p>
          <a:p>
            <a:pPr algn="ctr">
              <a:spcBef>
                <a:spcPts val="400"/>
              </a:spcBef>
              <a:defRPr sz="1200" b="1" spc="171">
                <a:solidFill>
                  <a:srgbClr val="FFFFFF"/>
                </a:solidFill>
                <a:latin typeface="Montserrat ExtraBold"/>
                <a:ea typeface="Montserrat ExtraBold"/>
                <a:cs typeface="Montserrat ExtraBold"/>
                <a:sym typeface="Montserrat ExtraBold"/>
              </a:defRPr>
            </a:pPr>
            <a:r>
              <a:t>Emotionale Misshandlung</a:t>
            </a:r>
          </a:p>
          <a:p>
            <a:pPr algn="ctr">
              <a:defRPr sz="1000">
                <a:solidFill>
                  <a:srgbClr val="FFFFFF"/>
                </a:solidFill>
                <a:latin typeface="Montserrat Light"/>
                <a:ea typeface="Montserrat Light"/>
                <a:cs typeface="Montserrat Light"/>
                <a:sym typeface="Montserrat Light"/>
              </a:defRPr>
            </a:pPr>
            <a:r>
              <a:t>erlebt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606"/>
                                        </p:tgtEl>
                                        <p:attrNameLst>
                                          <p:attrName>style.visibility</p:attrName>
                                        </p:attrNameLst>
                                      </p:cBhvr>
                                      <p:to>
                                        <p:strVal val="visible"/>
                                      </p:to>
                                    </p:set>
                                    <p:anim calcmode="lin" valueType="num">
                                      <p:cBhvr>
                                        <p:cTn id="7" dur="1000" fill="hold"/>
                                        <p:tgtEl>
                                          <p:spTgt spid="606"/>
                                        </p:tgtEl>
                                        <p:attrNameLst>
                                          <p:attrName>ppt_x</p:attrName>
                                        </p:attrNameLst>
                                      </p:cBhvr>
                                      <p:tavLst>
                                        <p:tav tm="0">
                                          <p:val>
                                            <p:strVal val="#ppt_x"/>
                                          </p:val>
                                        </p:tav>
                                        <p:tav tm="100000">
                                          <p:val>
                                            <p:strVal val="#ppt_x"/>
                                          </p:val>
                                        </p:tav>
                                      </p:tavLst>
                                    </p:anim>
                                    <p:anim calcmode="lin" valueType="num">
                                      <p:cBhvr>
                                        <p:cTn id="8" dur="1000" fill="hold"/>
                                        <p:tgtEl>
                                          <p:spTgt spid="60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iterate>
                                    <p:tmAbs val="0"/>
                                  </p:iterate>
                                  <p:childTnLst>
                                    <p:set>
                                      <p:cBhvr>
                                        <p:cTn id="11" fill="hold"/>
                                        <p:tgtEl>
                                          <p:spTgt spid="607"/>
                                        </p:tgtEl>
                                        <p:attrNameLst>
                                          <p:attrName>style.visibility</p:attrName>
                                        </p:attrNameLst>
                                      </p:cBhvr>
                                      <p:to>
                                        <p:strVal val="visible"/>
                                      </p:to>
                                    </p:set>
                                    <p:anim calcmode="lin" valueType="num">
                                      <p:cBhvr>
                                        <p:cTn id="12" dur="1500" fill="hold"/>
                                        <p:tgtEl>
                                          <p:spTgt spid="607"/>
                                        </p:tgtEl>
                                        <p:attrNameLst>
                                          <p:attrName>ppt_x</p:attrName>
                                        </p:attrNameLst>
                                      </p:cBhvr>
                                      <p:tavLst>
                                        <p:tav tm="0">
                                          <p:val>
                                            <p:strVal val="#ppt_x"/>
                                          </p:val>
                                        </p:tav>
                                        <p:tav tm="100000">
                                          <p:val>
                                            <p:strVal val="#ppt_x"/>
                                          </p:val>
                                        </p:tav>
                                      </p:tavLst>
                                    </p:anim>
                                    <p:anim calcmode="lin" valueType="num">
                                      <p:cBhvr>
                                        <p:cTn id="13" dur="1500" fill="hold"/>
                                        <p:tgtEl>
                                          <p:spTgt spid="607"/>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ID="2" presetClass="entr" presetSubtype="1" fill="hold" grpId="0" nodeType="afterEffect">
                                  <p:stCondLst>
                                    <p:cond delay="0"/>
                                  </p:stCondLst>
                                  <p:iterate>
                                    <p:tmAbs val="0"/>
                                  </p:iterate>
                                  <p:childTnLst>
                                    <p:set>
                                      <p:cBhvr>
                                        <p:cTn id="16" fill="hold"/>
                                        <p:tgtEl>
                                          <p:spTgt spid="602"/>
                                        </p:tgtEl>
                                        <p:attrNameLst>
                                          <p:attrName>style.visibility</p:attrName>
                                        </p:attrNameLst>
                                      </p:cBhvr>
                                      <p:to>
                                        <p:strVal val="visible"/>
                                      </p:to>
                                    </p:set>
                                    <p:anim calcmode="lin" valueType="num">
                                      <p:cBhvr>
                                        <p:cTn id="17" dur="1500" fill="hold"/>
                                        <p:tgtEl>
                                          <p:spTgt spid="602"/>
                                        </p:tgtEl>
                                        <p:attrNameLst>
                                          <p:attrName>ppt_x</p:attrName>
                                        </p:attrNameLst>
                                      </p:cBhvr>
                                      <p:tavLst>
                                        <p:tav tm="0">
                                          <p:val>
                                            <p:strVal val="#ppt_x"/>
                                          </p:val>
                                        </p:tav>
                                        <p:tav tm="100000">
                                          <p:val>
                                            <p:strVal val="#ppt_x"/>
                                          </p:val>
                                        </p:tav>
                                      </p:tavLst>
                                    </p:anim>
                                    <p:anim calcmode="lin" valueType="num">
                                      <p:cBhvr>
                                        <p:cTn id="18" dur="1500" fill="hold"/>
                                        <p:tgtEl>
                                          <p:spTgt spid="60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p:tmAbs val="0"/>
                                  </p:iterate>
                                  <p:childTnLst>
                                    <p:set>
                                      <p:cBhvr>
                                        <p:cTn id="22" fill="hold"/>
                                        <p:tgtEl>
                                          <p:spTgt spid="608"/>
                                        </p:tgtEl>
                                        <p:attrNameLst>
                                          <p:attrName>style.visibility</p:attrName>
                                        </p:attrNameLst>
                                      </p:cBhvr>
                                      <p:to>
                                        <p:strVal val="visible"/>
                                      </p:to>
                                    </p:set>
                                    <p:anim calcmode="lin" valueType="num">
                                      <p:cBhvr>
                                        <p:cTn id="23" dur="1000" fill="hold"/>
                                        <p:tgtEl>
                                          <p:spTgt spid="608"/>
                                        </p:tgtEl>
                                        <p:attrNameLst>
                                          <p:attrName>ppt_x</p:attrName>
                                        </p:attrNameLst>
                                      </p:cBhvr>
                                      <p:tavLst>
                                        <p:tav tm="0">
                                          <p:val>
                                            <p:strVal val="#ppt_x"/>
                                          </p:val>
                                        </p:tav>
                                        <p:tav tm="100000">
                                          <p:val>
                                            <p:strVal val="#ppt_x"/>
                                          </p:val>
                                        </p:tav>
                                      </p:tavLst>
                                    </p:anim>
                                    <p:anim calcmode="lin" valueType="num">
                                      <p:cBhvr>
                                        <p:cTn id="24" dur="1000" fill="hold"/>
                                        <p:tgtEl>
                                          <p:spTgt spid="608"/>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1" fill="hold" grpId="0" nodeType="afterEffect">
                                  <p:stCondLst>
                                    <p:cond delay="0"/>
                                  </p:stCondLst>
                                  <p:iterate>
                                    <p:tmAbs val="0"/>
                                  </p:iterate>
                                  <p:childTnLst>
                                    <p:set>
                                      <p:cBhvr>
                                        <p:cTn id="27" fill="hold"/>
                                        <p:tgtEl>
                                          <p:spTgt spid="609"/>
                                        </p:tgtEl>
                                        <p:attrNameLst>
                                          <p:attrName>style.visibility</p:attrName>
                                        </p:attrNameLst>
                                      </p:cBhvr>
                                      <p:to>
                                        <p:strVal val="visible"/>
                                      </p:to>
                                    </p:set>
                                    <p:anim calcmode="lin" valueType="num">
                                      <p:cBhvr>
                                        <p:cTn id="28" dur="1500" fill="hold"/>
                                        <p:tgtEl>
                                          <p:spTgt spid="609"/>
                                        </p:tgtEl>
                                        <p:attrNameLst>
                                          <p:attrName>ppt_x</p:attrName>
                                        </p:attrNameLst>
                                      </p:cBhvr>
                                      <p:tavLst>
                                        <p:tav tm="0">
                                          <p:val>
                                            <p:strVal val="#ppt_x"/>
                                          </p:val>
                                        </p:tav>
                                        <p:tav tm="100000">
                                          <p:val>
                                            <p:strVal val="#ppt_x"/>
                                          </p:val>
                                        </p:tav>
                                      </p:tavLst>
                                    </p:anim>
                                    <p:anim calcmode="lin" valueType="num">
                                      <p:cBhvr>
                                        <p:cTn id="29" dur="1500" fill="hold"/>
                                        <p:tgtEl>
                                          <p:spTgt spid="609"/>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 presetClass="entr" presetSubtype="1" fill="hold" grpId="0" nodeType="afterEffect">
                                  <p:stCondLst>
                                    <p:cond delay="0"/>
                                  </p:stCondLst>
                                  <p:iterate>
                                    <p:tmAbs val="0"/>
                                  </p:iterate>
                                  <p:childTnLst>
                                    <p:set>
                                      <p:cBhvr>
                                        <p:cTn id="32" fill="hold"/>
                                        <p:tgtEl>
                                          <p:spTgt spid="603"/>
                                        </p:tgtEl>
                                        <p:attrNameLst>
                                          <p:attrName>style.visibility</p:attrName>
                                        </p:attrNameLst>
                                      </p:cBhvr>
                                      <p:to>
                                        <p:strVal val="visible"/>
                                      </p:to>
                                    </p:set>
                                    <p:anim calcmode="lin" valueType="num">
                                      <p:cBhvr>
                                        <p:cTn id="33" dur="1500" fill="hold"/>
                                        <p:tgtEl>
                                          <p:spTgt spid="603"/>
                                        </p:tgtEl>
                                        <p:attrNameLst>
                                          <p:attrName>ppt_x</p:attrName>
                                        </p:attrNameLst>
                                      </p:cBhvr>
                                      <p:tavLst>
                                        <p:tav tm="0">
                                          <p:val>
                                            <p:strVal val="#ppt_x"/>
                                          </p:val>
                                        </p:tav>
                                        <p:tav tm="100000">
                                          <p:val>
                                            <p:strVal val="#ppt_x"/>
                                          </p:val>
                                        </p:tav>
                                      </p:tavLst>
                                    </p:anim>
                                    <p:anim calcmode="lin" valueType="num">
                                      <p:cBhvr>
                                        <p:cTn id="34" dur="1500" fill="hold"/>
                                        <p:tgtEl>
                                          <p:spTgt spid="60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p:tmAbs val="0"/>
                                  </p:iterate>
                                  <p:childTnLst>
                                    <p:set>
                                      <p:cBhvr>
                                        <p:cTn id="38" fill="hold"/>
                                        <p:tgtEl>
                                          <p:spTgt spid="610"/>
                                        </p:tgtEl>
                                        <p:attrNameLst>
                                          <p:attrName>style.visibility</p:attrName>
                                        </p:attrNameLst>
                                      </p:cBhvr>
                                      <p:to>
                                        <p:strVal val="visible"/>
                                      </p:to>
                                    </p:set>
                                    <p:anim calcmode="lin" valueType="num">
                                      <p:cBhvr>
                                        <p:cTn id="39" dur="1000" fill="hold"/>
                                        <p:tgtEl>
                                          <p:spTgt spid="610"/>
                                        </p:tgtEl>
                                        <p:attrNameLst>
                                          <p:attrName>ppt_x</p:attrName>
                                        </p:attrNameLst>
                                      </p:cBhvr>
                                      <p:tavLst>
                                        <p:tav tm="0">
                                          <p:val>
                                            <p:strVal val="#ppt_x"/>
                                          </p:val>
                                        </p:tav>
                                        <p:tav tm="100000">
                                          <p:val>
                                            <p:strVal val="#ppt_x"/>
                                          </p:val>
                                        </p:tav>
                                      </p:tavLst>
                                    </p:anim>
                                    <p:anim calcmode="lin" valueType="num">
                                      <p:cBhvr>
                                        <p:cTn id="40" dur="1000" fill="hold"/>
                                        <p:tgtEl>
                                          <p:spTgt spid="610"/>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1" fill="hold" grpId="0" nodeType="afterEffect">
                                  <p:stCondLst>
                                    <p:cond delay="0"/>
                                  </p:stCondLst>
                                  <p:iterate>
                                    <p:tmAbs val="0"/>
                                  </p:iterate>
                                  <p:childTnLst>
                                    <p:set>
                                      <p:cBhvr>
                                        <p:cTn id="43" fill="hold"/>
                                        <p:tgtEl>
                                          <p:spTgt spid="611"/>
                                        </p:tgtEl>
                                        <p:attrNameLst>
                                          <p:attrName>style.visibility</p:attrName>
                                        </p:attrNameLst>
                                      </p:cBhvr>
                                      <p:to>
                                        <p:strVal val="visible"/>
                                      </p:to>
                                    </p:set>
                                    <p:anim calcmode="lin" valueType="num">
                                      <p:cBhvr>
                                        <p:cTn id="44" dur="1500" fill="hold"/>
                                        <p:tgtEl>
                                          <p:spTgt spid="611"/>
                                        </p:tgtEl>
                                        <p:attrNameLst>
                                          <p:attrName>ppt_x</p:attrName>
                                        </p:attrNameLst>
                                      </p:cBhvr>
                                      <p:tavLst>
                                        <p:tav tm="0">
                                          <p:val>
                                            <p:strVal val="#ppt_x"/>
                                          </p:val>
                                        </p:tav>
                                        <p:tav tm="100000">
                                          <p:val>
                                            <p:strVal val="#ppt_x"/>
                                          </p:val>
                                        </p:tav>
                                      </p:tavLst>
                                    </p:anim>
                                    <p:anim calcmode="lin" valueType="num">
                                      <p:cBhvr>
                                        <p:cTn id="45" dur="1500" fill="hold"/>
                                        <p:tgtEl>
                                          <p:spTgt spid="611"/>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2" presetClass="entr" presetSubtype="1" fill="hold" grpId="0" nodeType="afterEffect">
                                  <p:stCondLst>
                                    <p:cond delay="0"/>
                                  </p:stCondLst>
                                  <p:iterate>
                                    <p:tmAbs val="0"/>
                                  </p:iterate>
                                  <p:childTnLst>
                                    <p:set>
                                      <p:cBhvr>
                                        <p:cTn id="48" fill="hold"/>
                                        <p:tgtEl>
                                          <p:spTgt spid="613"/>
                                        </p:tgtEl>
                                        <p:attrNameLst>
                                          <p:attrName>style.visibility</p:attrName>
                                        </p:attrNameLst>
                                      </p:cBhvr>
                                      <p:to>
                                        <p:strVal val="visible"/>
                                      </p:to>
                                    </p:set>
                                    <p:anim calcmode="lin" valueType="num">
                                      <p:cBhvr>
                                        <p:cTn id="49" dur="1500" fill="hold"/>
                                        <p:tgtEl>
                                          <p:spTgt spid="613"/>
                                        </p:tgtEl>
                                        <p:attrNameLst>
                                          <p:attrName>ppt_x</p:attrName>
                                        </p:attrNameLst>
                                      </p:cBhvr>
                                      <p:tavLst>
                                        <p:tav tm="0">
                                          <p:val>
                                            <p:strVal val="#ppt_x"/>
                                          </p:val>
                                        </p:tav>
                                        <p:tav tm="100000">
                                          <p:val>
                                            <p:strVal val="#ppt_x"/>
                                          </p:val>
                                        </p:tav>
                                      </p:tavLst>
                                    </p:anim>
                                    <p:anim calcmode="lin" valueType="num">
                                      <p:cBhvr>
                                        <p:cTn id="50" dur="1500" fill="hold"/>
                                        <p:tgtEl>
                                          <p:spTgt spid="6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animBg="1" advAuto="0"/>
      <p:bldP spid="603" grpId="0" animBg="1" advAuto="0"/>
      <p:bldP spid="606" grpId="0" animBg="1" advAuto="0"/>
      <p:bldP spid="607" grpId="0" animBg="1" advAuto="0"/>
      <p:bldP spid="608" grpId="0" animBg="1" advAuto="0"/>
      <p:bldP spid="609" grpId="0" animBg="1" advAuto="0"/>
      <p:bldP spid="610" grpId="0" animBg="1" advAuto="0"/>
      <p:bldP spid="611" grpId="0" animBg="1" advAuto="0"/>
      <p:bldP spid="61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7" name="Deutschland_Liebenzeller-Mission_Felizitas-Hofmann_307650.jpg" descr="Deutschland_Liebenzeller-Mission_Felizitas-Hofmann_307650.jpg"/>
          <p:cNvPicPr>
            <a:picLocks noChangeAspect="1"/>
          </p:cNvPicPr>
          <p:nvPr/>
        </p:nvPicPr>
        <p:blipFill>
          <a:blip r:embed="rId3"/>
          <a:stretch>
            <a:fillRect/>
          </a:stretch>
        </p:blipFill>
        <p:spPr>
          <a:xfrm>
            <a:off x="-22939" y="-933351"/>
            <a:ext cx="9189878" cy="6126586"/>
          </a:xfrm>
          <a:prstGeom prst="rect">
            <a:avLst/>
          </a:prstGeom>
          <a:ln w="12700">
            <a:miter lim="400000"/>
          </a:ln>
        </p:spPr>
      </p:pic>
      <p:sp>
        <p:nvSpPr>
          <p:cNvPr id="618" name="Rechteck"/>
          <p:cNvSpPr/>
          <p:nvPr/>
        </p:nvSpPr>
        <p:spPr>
          <a:xfrm>
            <a:off x="-394306" y="-192733"/>
            <a:ext cx="5058388"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grpSp>
        <p:nvGrpSpPr>
          <p:cNvPr id="632" name="Gruppieren"/>
          <p:cNvGrpSpPr/>
          <p:nvPr/>
        </p:nvGrpSpPr>
        <p:grpSpPr>
          <a:xfrm>
            <a:off x="282293" y="2435132"/>
            <a:ext cx="2727199" cy="621690"/>
            <a:chOff x="0" y="0"/>
            <a:chExt cx="2727197" cy="621689"/>
          </a:xfrm>
        </p:grpSpPr>
        <p:grpSp>
          <p:nvGrpSpPr>
            <p:cNvPr id="629" name="Gruppieren"/>
            <p:cNvGrpSpPr/>
            <p:nvPr/>
          </p:nvGrpSpPr>
          <p:grpSpPr>
            <a:xfrm>
              <a:off x="-1" y="1391"/>
              <a:ext cx="2360555" cy="568718"/>
              <a:chOff x="0" y="0"/>
              <a:chExt cx="2360553" cy="568717"/>
            </a:xfrm>
          </p:grpSpPr>
          <p:sp>
            <p:nvSpPr>
              <p:cNvPr id="619" name="Männlich"/>
              <p:cNvSpPr/>
              <p:nvPr/>
            </p:nvSpPr>
            <p:spPr>
              <a:xfrm>
                <a:off x="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0" name="Männlich"/>
              <p:cNvSpPr/>
              <p:nvPr/>
            </p:nvSpPr>
            <p:spPr>
              <a:xfrm>
                <a:off x="23886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1" name="Männlich"/>
              <p:cNvSpPr/>
              <p:nvPr/>
            </p:nvSpPr>
            <p:spPr>
              <a:xfrm>
                <a:off x="47773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2" name="Männlich"/>
              <p:cNvSpPr/>
              <p:nvPr/>
            </p:nvSpPr>
            <p:spPr>
              <a:xfrm>
                <a:off x="71659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3" name="Männlich"/>
              <p:cNvSpPr/>
              <p:nvPr/>
            </p:nvSpPr>
            <p:spPr>
              <a:xfrm>
                <a:off x="95546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4" name="Männlich"/>
              <p:cNvSpPr/>
              <p:nvPr/>
            </p:nvSpPr>
            <p:spPr>
              <a:xfrm>
                <a:off x="1194325"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5" name="Männlich"/>
              <p:cNvSpPr/>
              <p:nvPr/>
            </p:nvSpPr>
            <p:spPr>
              <a:xfrm>
                <a:off x="1433190"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6" name="Männlich"/>
              <p:cNvSpPr/>
              <p:nvPr/>
            </p:nvSpPr>
            <p:spPr>
              <a:xfrm>
                <a:off x="1672055" y="0"/>
                <a:ext cx="210769"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7" name="Männlich"/>
              <p:cNvSpPr/>
              <p:nvPr/>
            </p:nvSpPr>
            <p:spPr>
              <a:xfrm>
                <a:off x="1910920" y="0"/>
                <a:ext cx="210769"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28" name="Männlich"/>
              <p:cNvSpPr/>
              <p:nvPr/>
            </p:nvSpPr>
            <p:spPr>
              <a:xfrm>
                <a:off x="2149786" y="0"/>
                <a:ext cx="210768" cy="568718"/>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sp>
          <p:nvSpPr>
            <p:cNvPr id="630" name="Jedes 7. Kind von sexualisierter Gewalt betroffen"/>
            <p:cNvSpPr/>
            <p:nvPr/>
          </p:nvSpPr>
          <p:spPr>
            <a:xfrm>
              <a:off x="0" y="621689"/>
              <a:ext cx="27271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nSpc>
                  <a:spcPct val="90000"/>
                </a:lnSpc>
                <a:defRPr sz="1200">
                  <a:solidFill>
                    <a:srgbClr val="FFFFFF"/>
                  </a:solidFill>
                  <a:latin typeface="Montserrat Light"/>
                  <a:ea typeface="Montserrat Light"/>
                  <a:cs typeface="Montserrat Light"/>
                  <a:sym typeface="Montserrat Light"/>
                </a:defRPr>
              </a:lvl1pPr>
            </a:lstStyle>
            <a:p>
              <a:r>
                <a:t>Jedes 7. Kind von sexualisierter Gewalt betroffen</a:t>
              </a:r>
            </a:p>
          </p:txBody>
        </p:sp>
        <p:sp>
          <p:nvSpPr>
            <p:cNvPr id="631" name="Männlich"/>
            <p:cNvSpPr/>
            <p:nvPr/>
          </p:nvSpPr>
          <p:spPr>
            <a:xfrm>
              <a:off x="1432624"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AB4CA9"/>
            </a:solidFill>
            <a:ln w="12700" cap="flat">
              <a:noFill/>
              <a:miter lim="400000"/>
            </a:ln>
            <a:effectLst/>
          </p:spPr>
          <p:txBody>
            <a:bodyPr wrap="square" lIns="45719" tIns="45719" rIns="45719" bIns="45719" numCol="1" anchor="ctr">
              <a:noAutofit/>
            </a:bodyPr>
            <a:lstStyle/>
            <a:p>
              <a:endParaRPr/>
            </a:p>
          </p:txBody>
        </p:sp>
      </p:grpSp>
      <p:sp>
        <p:nvSpPr>
          <p:cNvPr id="633" name="Was bedeutet das…"/>
          <p:cNvSpPr txBox="1">
            <a:spLocks noGrp="1"/>
          </p:cNvSpPr>
          <p:nvPr>
            <p:ph type="title"/>
          </p:nvPr>
        </p:nvSpPr>
        <p:spPr>
          <a:xfrm>
            <a:off x="281126" y="145373"/>
            <a:ext cx="3070030" cy="826961"/>
          </a:xfrm>
          <a:prstGeom prst="rect">
            <a:avLst/>
          </a:prstGeom>
        </p:spPr>
        <p:txBody>
          <a:bodyPr/>
          <a:lstStyle/>
          <a:p>
            <a:pPr>
              <a:defRPr>
                <a:solidFill>
                  <a:srgbClr val="FFFFFF"/>
                </a:solidFill>
                <a:latin typeface="Montserrat SemiBold"/>
                <a:ea typeface="Montserrat SemiBold"/>
                <a:cs typeface="Montserrat SemiBold"/>
                <a:sym typeface="Montserrat SemiBold"/>
              </a:defRPr>
            </a:pPr>
            <a:r>
              <a:t>Was bedeutet das</a:t>
            </a:r>
          </a:p>
          <a:p>
            <a:pPr>
              <a:defRPr>
                <a:solidFill>
                  <a:srgbClr val="FFFFFF"/>
                </a:solidFill>
                <a:latin typeface="Montserrat SemiBold"/>
                <a:ea typeface="Montserrat SemiBold"/>
                <a:cs typeface="Montserrat SemiBold"/>
                <a:sym typeface="Montserrat SemiBold"/>
              </a:defRPr>
            </a:pPr>
            <a:r>
              <a:t>für uns?</a:t>
            </a:r>
          </a:p>
        </p:txBody>
      </p:sp>
      <p:grpSp>
        <p:nvGrpSpPr>
          <p:cNvPr id="644" name="Gruppieren"/>
          <p:cNvGrpSpPr/>
          <p:nvPr/>
        </p:nvGrpSpPr>
        <p:grpSpPr>
          <a:xfrm>
            <a:off x="282293" y="1195846"/>
            <a:ext cx="2372104" cy="571501"/>
            <a:chOff x="0" y="0"/>
            <a:chExt cx="2372103" cy="571500"/>
          </a:xfrm>
        </p:grpSpPr>
        <p:sp>
          <p:nvSpPr>
            <p:cNvPr id="634" name="Männlich"/>
            <p:cNvSpPr/>
            <p:nvPr/>
          </p:nvSpPr>
          <p:spPr>
            <a:xfrm>
              <a:off x="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5" name="Männlich"/>
            <p:cNvSpPr/>
            <p:nvPr/>
          </p:nvSpPr>
          <p:spPr>
            <a:xfrm>
              <a:off x="240033"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6" name="Männlich"/>
            <p:cNvSpPr/>
            <p:nvPr/>
          </p:nvSpPr>
          <p:spPr>
            <a:xfrm>
              <a:off x="480067"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7" name="Männlich"/>
            <p:cNvSpPr/>
            <p:nvPr/>
          </p:nvSpPr>
          <p:spPr>
            <a:xfrm>
              <a:off x="720101"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8" name="Männlich"/>
            <p:cNvSpPr/>
            <p:nvPr/>
          </p:nvSpPr>
          <p:spPr>
            <a:xfrm>
              <a:off x="960135"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39" name="Männlich"/>
            <p:cNvSpPr/>
            <p:nvPr/>
          </p:nvSpPr>
          <p:spPr>
            <a:xfrm>
              <a:off x="1200169" y="0"/>
              <a:ext cx="211800"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0" name="Männlich"/>
            <p:cNvSpPr/>
            <p:nvPr/>
          </p:nvSpPr>
          <p:spPr>
            <a:xfrm>
              <a:off x="1440203"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1" name="Männlich"/>
            <p:cNvSpPr/>
            <p:nvPr/>
          </p:nvSpPr>
          <p:spPr>
            <a:xfrm>
              <a:off x="1680237"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2" name="Männlich"/>
            <p:cNvSpPr/>
            <p:nvPr/>
          </p:nvSpPr>
          <p:spPr>
            <a:xfrm>
              <a:off x="1920271"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43" name="Männlich"/>
            <p:cNvSpPr/>
            <p:nvPr/>
          </p:nvSpPr>
          <p:spPr>
            <a:xfrm>
              <a:off x="2160305"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650" name="Gruppieren"/>
          <p:cNvGrpSpPr/>
          <p:nvPr/>
        </p:nvGrpSpPr>
        <p:grpSpPr>
          <a:xfrm>
            <a:off x="282293" y="1195015"/>
            <a:ext cx="2727199" cy="708626"/>
            <a:chOff x="0" y="0"/>
            <a:chExt cx="2727197" cy="708625"/>
          </a:xfrm>
        </p:grpSpPr>
        <p:grpSp>
          <p:nvGrpSpPr>
            <p:cNvPr id="648" name="Gruppieren"/>
            <p:cNvGrpSpPr/>
            <p:nvPr/>
          </p:nvGrpSpPr>
          <p:grpSpPr>
            <a:xfrm>
              <a:off x="481251" y="-1"/>
              <a:ext cx="1652870" cy="574811"/>
              <a:chOff x="0" y="0"/>
              <a:chExt cx="1652868" cy="574809"/>
            </a:xfrm>
          </p:grpSpPr>
          <p:sp>
            <p:nvSpPr>
              <p:cNvPr id="645" name="Männlich"/>
              <p:cNvSpPr/>
              <p:nvPr/>
            </p:nvSpPr>
            <p:spPr>
              <a:xfrm>
                <a:off x="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sp>
            <p:nvSpPr>
              <p:cNvPr id="646" name="Männlich"/>
              <p:cNvSpPr/>
              <p:nvPr/>
            </p:nvSpPr>
            <p:spPr>
              <a:xfrm>
                <a:off x="717980" y="3309"/>
                <a:ext cx="211800" cy="571501"/>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sp>
            <p:nvSpPr>
              <p:cNvPr id="647" name="Männlich"/>
              <p:cNvSpPr/>
              <p:nvPr/>
            </p:nvSpPr>
            <p:spPr>
              <a:xfrm>
                <a:off x="1441070" y="0"/>
                <a:ext cx="211799" cy="5715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D16A5D"/>
              </a:solidFill>
              <a:ln w="12700" cap="flat">
                <a:noFill/>
                <a:miter lim="400000"/>
              </a:ln>
              <a:effectLst/>
            </p:spPr>
            <p:txBody>
              <a:bodyPr wrap="square" lIns="45719" tIns="45719" rIns="45719" bIns="45719" numCol="1" anchor="ctr">
                <a:noAutofit/>
              </a:bodyPr>
              <a:lstStyle/>
              <a:p>
                <a:endParaRPr/>
              </a:p>
            </p:txBody>
          </p:sp>
        </p:grpSp>
        <p:sp>
          <p:nvSpPr>
            <p:cNvPr id="649" name="Jedes 3. Kind von Misshandlung betroffen"/>
            <p:cNvSpPr/>
            <p:nvPr/>
          </p:nvSpPr>
          <p:spPr>
            <a:xfrm>
              <a:off x="0" y="708625"/>
              <a:ext cx="272719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nSpc>
                  <a:spcPct val="90000"/>
                </a:lnSpc>
                <a:defRPr sz="1200">
                  <a:solidFill>
                    <a:srgbClr val="FFFFFF"/>
                  </a:solidFill>
                  <a:latin typeface="Montserrat Light"/>
                  <a:ea typeface="Montserrat Light"/>
                  <a:cs typeface="Montserrat Light"/>
                  <a:sym typeface="Montserrat Light"/>
                </a:defRPr>
              </a:lvl1pPr>
            </a:lstStyle>
            <a:p>
              <a:r>
                <a:t>Jedes 3. Kind von Misshandlung betroffen</a:t>
              </a:r>
            </a:p>
          </p:txBody>
        </p:sp>
      </p:grpSp>
      <p:sp>
        <p:nvSpPr>
          <p:cNvPr id="651" name="Als Beispiel:…"/>
          <p:cNvSpPr txBox="1"/>
          <p:nvPr/>
        </p:nvSpPr>
        <p:spPr>
          <a:xfrm>
            <a:off x="301082" y="3562912"/>
            <a:ext cx="2182403" cy="1292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spcBef>
                <a:spcPts val="700"/>
              </a:spcBef>
              <a:defRPr sz="1400">
                <a:solidFill>
                  <a:srgbClr val="FFFFFF"/>
                </a:solidFill>
                <a:latin typeface="Montserrat Light"/>
                <a:ea typeface="Montserrat Light"/>
                <a:cs typeface="Montserrat Light"/>
                <a:sym typeface="Montserrat Light"/>
              </a:defRPr>
            </a:pPr>
            <a:r>
              <a:t>Als Beispiel:</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ProCamp 	55 aus 400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Teencamp	33 aus 320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JS-Camp 	14 aus 100</a:t>
            </a:r>
          </a:p>
          <a:p>
            <a:pPr>
              <a:lnSpc>
                <a:spcPct val="90000"/>
              </a:lnSpc>
              <a:spcBef>
                <a:spcPts val="400"/>
              </a:spcBef>
              <a:tabLst>
                <a:tab pos="1219200" algn="l"/>
              </a:tabLst>
              <a:defRPr sz="1400">
                <a:solidFill>
                  <a:srgbClr val="FFFFFF"/>
                </a:solidFill>
                <a:latin typeface="Montserrat Light"/>
                <a:ea typeface="Montserrat Light"/>
                <a:cs typeface="Montserrat Light"/>
                <a:sym typeface="Montserrat Light"/>
              </a:defRPr>
            </a:pPr>
            <a:r>
              <a:t>Teenfreizeit 	7 aus 50</a:t>
            </a:r>
          </a:p>
        </p:txBody>
      </p:sp>
      <p:sp>
        <p:nvSpPr>
          <p:cNvPr id="652" name="Witt et al. 2017. Child maltreatment in Germany: prevalence rates in the general population. Child and Adolescent Psychiatry and Mental Health 11, 47. https://doi.org/10.1186/s13034-017-0185-0"/>
          <p:cNvSpPr txBox="1"/>
          <p:nvPr/>
        </p:nvSpPr>
        <p:spPr>
          <a:xfrm>
            <a:off x="305104" y="4999913"/>
            <a:ext cx="8704938"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00">
                <a:solidFill>
                  <a:srgbClr val="A7A7A7"/>
                </a:solidFill>
                <a:latin typeface="Montserrat Thin Regular"/>
                <a:ea typeface="Montserrat Thin Regular"/>
                <a:cs typeface="Montserrat Thin Regular"/>
                <a:sym typeface="Montserrat Thin Regular"/>
              </a:defRPr>
            </a:lvl1pPr>
          </a:lstStyle>
          <a:p>
            <a:r>
              <a:t>Witt et al. 2017. Child maltreatment in Germany: prevalence rates in the general population. Child and Adolescent Psychiatry and Mental Health 11, 47. https://doi.org/10.1186/s13034-017-0185-0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18"/>
                                        </p:tgtEl>
                                        <p:attrNameLst>
                                          <p:attrName>style.visibility</p:attrName>
                                        </p:attrNameLst>
                                      </p:cBhvr>
                                      <p:to>
                                        <p:strVal val="visible"/>
                                      </p:to>
                                    </p:set>
                                    <p:anim calcmode="lin" valueType="num">
                                      <p:cBhvr>
                                        <p:cTn id="7" dur="1000" fill="hold"/>
                                        <p:tgtEl>
                                          <p:spTgt spid="618"/>
                                        </p:tgtEl>
                                        <p:attrNameLst>
                                          <p:attrName>ppt_x</p:attrName>
                                        </p:attrNameLst>
                                      </p:cBhvr>
                                      <p:tavLst>
                                        <p:tav tm="0">
                                          <p:val>
                                            <p:strVal val="0-#ppt_w/2"/>
                                          </p:val>
                                        </p:tav>
                                        <p:tav tm="100000">
                                          <p:val>
                                            <p:strVal val="#ppt_x"/>
                                          </p:val>
                                        </p:tav>
                                      </p:tavLst>
                                    </p:anim>
                                    <p:anim calcmode="lin" valueType="num">
                                      <p:cBhvr>
                                        <p:cTn id="8" dur="1000" fill="hold"/>
                                        <p:tgtEl>
                                          <p:spTgt spid="6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633"/>
                                        </p:tgtEl>
                                        <p:attrNameLst>
                                          <p:attrName>style.visibility</p:attrName>
                                        </p:attrNameLst>
                                      </p:cBhvr>
                                      <p:to>
                                        <p:strVal val="visible"/>
                                      </p:to>
                                    </p:set>
                                    <p:anim calcmode="lin" valueType="num">
                                      <p:cBhvr>
                                        <p:cTn id="12" dur="1000" fill="hold"/>
                                        <p:tgtEl>
                                          <p:spTgt spid="633"/>
                                        </p:tgtEl>
                                        <p:attrNameLst>
                                          <p:attrName>ppt_x</p:attrName>
                                        </p:attrNameLst>
                                      </p:cBhvr>
                                      <p:tavLst>
                                        <p:tav tm="0">
                                          <p:val>
                                            <p:strVal val="0-#ppt_w/2"/>
                                          </p:val>
                                        </p:tav>
                                        <p:tav tm="100000">
                                          <p:val>
                                            <p:strVal val="#ppt_x"/>
                                          </p:val>
                                        </p:tav>
                                      </p:tavLst>
                                    </p:anim>
                                    <p:anim calcmode="lin" valueType="num">
                                      <p:cBhvr>
                                        <p:cTn id="13" dur="1000" fill="hold"/>
                                        <p:tgtEl>
                                          <p:spTgt spid="6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644"/>
                                        </p:tgtEl>
                                        <p:attrNameLst>
                                          <p:attrName>style.visibility</p:attrName>
                                        </p:attrNameLst>
                                      </p:cBhvr>
                                      <p:to>
                                        <p:strVal val="visible"/>
                                      </p:to>
                                    </p:set>
                                    <p:animEffect transition="in" filter="wipe(left)">
                                      <p:cBhvr>
                                        <p:cTn id="18" dur="500"/>
                                        <p:tgtEl>
                                          <p:spTgt spid="64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animBg="1" advAuto="0"/>
      <p:bldP spid="632" grpId="0" animBg="1" advAuto="0"/>
      <p:bldP spid="633" grpId="0" animBg="1" advAuto="0"/>
      <p:bldP spid="644" grpId="0" animBg="1" advAuto="0"/>
      <p:bldP spid="650" grpId="0" animBg="1" advAuto="0"/>
      <p:bldP spid="65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58" name="Gruppieren"/>
          <p:cNvGrpSpPr/>
          <p:nvPr/>
        </p:nvGrpSpPr>
        <p:grpSpPr>
          <a:xfrm>
            <a:off x="4802493" y="-175782"/>
            <a:ext cx="4330054" cy="5495064"/>
            <a:chOff x="0" y="0"/>
            <a:chExt cx="4330053" cy="5495063"/>
          </a:xfrm>
        </p:grpSpPr>
        <p:pic>
          <p:nvPicPr>
            <p:cNvPr id="656" name="jackson-simmer-1grn4afhiEE-unsplash-3.jpg" descr="jackson-simmer-1grn4afhiEE-unsplash-3.jpg"/>
            <p:cNvPicPr>
              <a:picLocks noChangeAspect="1"/>
            </p:cNvPicPr>
            <p:nvPr/>
          </p:nvPicPr>
          <p:blipFill>
            <a:blip r:embed="rId3"/>
            <a:stretch>
              <a:fillRect/>
            </a:stretch>
          </p:blipFill>
          <p:spPr>
            <a:xfrm>
              <a:off x="215463" y="175781"/>
              <a:ext cx="4114591" cy="5143501"/>
            </a:xfrm>
            <a:prstGeom prst="rect">
              <a:avLst/>
            </a:prstGeom>
            <a:ln w="12700" cap="flat">
              <a:noFill/>
              <a:miter lim="400000"/>
            </a:ln>
            <a:effectLst/>
          </p:spPr>
        </p:pic>
        <p:sp>
          <p:nvSpPr>
            <p:cNvPr id="657" name="Rechteck"/>
            <p:cNvSpPr/>
            <p:nvPr/>
          </p:nvSpPr>
          <p:spPr>
            <a:xfrm>
              <a:off x="0" y="0"/>
              <a:ext cx="756475" cy="5495064"/>
            </a:xfrm>
            <a:prstGeom prst="rect">
              <a:avLst/>
            </a:prstGeom>
            <a:gradFill flip="none" rotWithShape="1">
              <a:gsLst>
                <a:gs pos="0">
                  <a:srgbClr val="000000">
                    <a:alpha val="0"/>
                  </a:srgbClr>
                </a:gs>
                <a:gs pos="28505">
                  <a:srgbClr val="000000">
                    <a:alpha val="50000"/>
                  </a:srgbClr>
                </a:gs>
                <a:gs pos="71571">
                  <a:srgbClr val="000000"/>
                </a:gs>
              </a:gsLst>
              <a:lin ang="10800000" scaled="0"/>
            </a:gradFill>
            <a:ln w="12700" cap="flat">
              <a:noFill/>
              <a:miter lim="400000"/>
            </a:ln>
            <a:effectLst/>
          </p:spPr>
          <p:txBody>
            <a:bodyPr wrap="square" lIns="45719" tIns="45719" rIns="45719" bIns="45719" numCol="1" anchor="ctr">
              <a:noAutofit/>
            </a:bodyPr>
            <a:lstStyle/>
            <a:p>
              <a:pPr>
                <a:defRPr>
                  <a:solidFill>
                    <a:srgbClr val="282824">
                      <a:alpha val="0"/>
                    </a:srgbClr>
                  </a:solidFill>
                </a:defRPr>
              </a:pPr>
              <a:endParaRPr/>
            </a:p>
          </p:txBody>
        </p:sp>
      </p:grpSp>
      <p:sp>
        <p:nvSpPr>
          <p:cNvPr id="659" name="Was ist sexualisierte Gewalt?"/>
          <p:cNvSpPr txBox="1">
            <a:spLocks noGrp="1"/>
          </p:cNvSpPr>
          <p:nvPr>
            <p:ph type="title" idx="4294967295"/>
          </p:nvPr>
        </p:nvSpPr>
        <p:spPr>
          <a:xfrm>
            <a:off x="122055" y="372465"/>
            <a:ext cx="8496003" cy="324003"/>
          </a:xfrm>
          <a:prstGeom prst="rect">
            <a:avLst/>
          </a:prstGeom>
        </p:spPr>
        <p:txBody>
          <a:bodyPr>
            <a:normAutofit/>
          </a:bodyPr>
          <a:lstStyle>
            <a:lvl1pPr defTabSz="624077">
              <a:defRPr sz="2100">
                <a:solidFill>
                  <a:srgbClr val="FFFFFF"/>
                </a:solidFill>
              </a:defRPr>
            </a:lvl1pPr>
          </a:lstStyle>
          <a:p>
            <a:r>
              <a:t>Was ist sexualisierte Gewalt?</a:t>
            </a:r>
          </a:p>
        </p:txBody>
      </p:sp>
      <p:sp>
        <p:nvSpPr>
          <p:cNvPr id="660" name="körperliche Übergriffe…"/>
          <p:cNvSpPr txBox="1">
            <a:spLocks noGrp="1"/>
          </p:cNvSpPr>
          <p:nvPr>
            <p:ph type="body" sz="half" idx="4294967295"/>
          </p:nvPr>
        </p:nvSpPr>
        <p:spPr>
          <a:xfrm>
            <a:off x="203241" y="1650794"/>
            <a:ext cx="4391028" cy="3009182"/>
          </a:xfrm>
          <a:prstGeom prst="rect">
            <a:avLst/>
          </a:prstGeom>
        </p:spPr>
        <p:txBody>
          <a:bodyPr>
            <a:normAutofit/>
          </a:bodyPr>
          <a:lstStyle/>
          <a:p>
            <a:pPr marL="481182" lvl="1" indent="-281157">
              <a:lnSpc>
                <a:spcPct val="100000"/>
              </a:lnSpc>
              <a:spcBef>
                <a:spcPts val="900"/>
              </a:spcBef>
              <a:buFontTx/>
              <a:defRPr sz="1700">
                <a:solidFill>
                  <a:srgbClr val="FFFFFF"/>
                </a:solidFill>
              </a:defRPr>
            </a:pPr>
            <a:r>
              <a:t>körperliche Übergriffe</a:t>
            </a:r>
          </a:p>
          <a:p>
            <a:pPr marL="481182" lvl="1" indent="-281157">
              <a:lnSpc>
                <a:spcPct val="100000"/>
              </a:lnSpc>
              <a:spcBef>
                <a:spcPts val="900"/>
              </a:spcBef>
              <a:buFontTx/>
              <a:defRPr sz="1700">
                <a:solidFill>
                  <a:srgbClr val="FFFFFF"/>
                </a:solidFill>
              </a:defRPr>
            </a:pPr>
            <a:r>
              <a:t>Exhibitionismus</a:t>
            </a:r>
          </a:p>
          <a:p>
            <a:pPr marL="481182" lvl="1" indent="-281157">
              <a:lnSpc>
                <a:spcPct val="100000"/>
              </a:lnSpc>
              <a:spcBef>
                <a:spcPts val="900"/>
              </a:spcBef>
              <a:buFontTx/>
              <a:defRPr sz="1700">
                <a:solidFill>
                  <a:srgbClr val="FFFFFF"/>
                </a:solidFill>
              </a:defRPr>
            </a:pPr>
            <a:r>
              <a:t>Voyeurismus</a:t>
            </a:r>
          </a:p>
          <a:p>
            <a:pPr marL="481182" lvl="1" indent="-281157">
              <a:lnSpc>
                <a:spcPct val="100000"/>
              </a:lnSpc>
              <a:spcBef>
                <a:spcPts val="900"/>
              </a:spcBef>
              <a:buFontTx/>
              <a:defRPr sz="1700">
                <a:solidFill>
                  <a:srgbClr val="FFFFFF"/>
                </a:solidFill>
              </a:defRPr>
            </a:pPr>
            <a:r>
              <a:t>Zeigen von pornografischen Bildern</a:t>
            </a:r>
          </a:p>
          <a:p>
            <a:pPr marL="481182" lvl="1" indent="-281157">
              <a:lnSpc>
                <a:spcPct val="100000"/>
              </a:lnSpc>
              <a:spcBef>
                <a:spcPts val="900"/>
              </a:spcBef>
              <a:buFontTx/>
              <a:defRPr sz="1700">
                <a:solidFill>
                  <a:srgbClr val="FFFFFF"/>
                </a:solidFill>
              </a:defRPr>
            </a:pPr>
            <a:r>
              <a:t>Unangebrachte sexualisierte Sprache</a:t>
            </a:r>
          </a:p>
          <a:p>
            <a:pPr marL="481182" lvl="1" indent="-281157">
              <a:lnSpc>
                <a:spcPct val="100000"/>
              </a:lnSpc>
              <a:spcBef>
                <a:spcPts val="900"/>
              </a:spcBef>
              <a:buFontTx/>
              <a:defRPr sz="1700">
                <a:solidFill>
                  <a:srgbClr val="FFFFFF"/>
                </a:solidFill>
              </a:defRPr>
            </a:pPr>
            <a:r>
              <a:t>Ausnützen der Machtposition gegenüber Ohnmachts- &amp; Unreifeposition des Jugendlichen</a:t>
            </a:r>
          </a:p>
        </p:txBody>
      </p:sp>
      <p:sp>
        <p:nvSpPr>
          <p:cNvPr id="661" name="Untertitel 2"/>
          <p:cNvSpPr/>
          <p:nvPr/>
        </p:nvSpPr>
        <p:spPr>
          <a:xfrm>
            <a:off x="194606" y="1119498"/>
            <a:ext cx="4619821" cy="256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ct val="90000"/>
              </a:lnSpc>
              <a:spcBef>
                <a:spcPts val="700"/>
              </a:spcBef>
              <a:defRPr sz="1700">
                <a:solidFill>
                  <a:srgbClr val="FFFFFF"/>
                </a:solidFill>
                <a:latin typeface="Montserrat Light"/>
                <a:ea typeface="Montserrat Light"/>
                <a:cs typeface="Montserrat Light"/>
                <a:sym typeface="Montserrat Light"/>
              </a:defRPr>
            </a:lvl1pPr>
          </a:lstStyle>
          <a:p>
            <a:r>
              <a:t>Dazu gehört:</a:t>
            </a:r>
          </a:p>
        </p:txBody>
      </p:sp>
      <p:sp>
        <p:nvSpPr>
          <p:cNvPr id="662" name="Foliennummer"/>
          <p:cNvSpPr txBox="1">
            <a:spLocks noGrp="1"/>
          </p:cNvSpPr>
          <p:nvPr>
            <p:ph type="sldNum" sz="quarter" idx="4294967295"/>
          </p:nvPr>
        </p:nvSpPr>
        <p:spPr>
          <a:xfrm>
            <a:off x="18428076" y="4768253"/>
            <a:ext cx="127001" cy="1568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fld id="{86CB4B4D-7CA3-9044-876B-883B54F8677D}" type="slidenum">
              <a:rPr/>
              <a:t>8</a:t>
            </a:fld>
            <a:endParaRPr/>
          </a:p>
        </p:txBody>
      </p:sp>
      <p:pic>
        <p:nvPicPr>
          <p:cNvPr id="663" name="Deutschland_Liebenzeller-Mission_Felizitas-Hofmann_307650.jpg" descr="Deutschland_Liebenzeller-Mission_Felizitas-Hofmann_307650.jpg"/>
          <p:cNvPicPr>
            <a:picLocks noChangeAspect="1"/>
          </p:cNvPicPr>
          <p:nvPr/>
        </p:nvPicPr>
        <p:blipFill>
          <a:blip r:embed="rId4"/>
          <a:stretch>
            <a:fillRect/>
          </a:stretch>
        </p:blipFill>
        <p:spPr>
          <a:xfrm>
            <a:off x="9712138" y="-933351"/>
            <a:ext cx="9189879" cy="6126586"/>
          </a:xfrm>
          <a:prstGeom prst="rect">
            <a:avLst/>
          </a:prstGeom>
          <a:ln w="12700">
            <a:miter lim="400000"/>
          </a:ln>
        </p:spPr>
      </p:pic>
      <p:sp>
        <p:nvSpPr>
          <p:cNvPr id="664" name="Rechteck"/>
          <p:cNvSpPr/>
          <p:nvPr/>
        </p:nvSpPr>
        <p:spPr>
          <a:xfrm>
            <a:off x="9340771" y="-192733"/>
            <a:ext cx="505838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grpSp>
        <p:nvGrpSpPr>
          <p:cNvPr id="675" name="Gruppieren"/>
          <p:cNvGrpSpPr/>
          <p:nvPr/>
        </p:nvGrpSpPr>
        <p:grpSpPr>
          <a:xfrm>
            <a:off x="10016203" y="3789010"/>
            <a:ext cx="2727199" cy="657052"/>
            <a:chOff x="0" y="0"/>
            <a:chExt cx="2727197" cy="657051"/>
          </a:xfrm>
        </p:grpSpPr>
        <p:sp>
          <p:nvSpPr>
            <p:cNvPr id="665" name="Männlich"/>
            <p:cNvSpPr/>
            <p:nvPr/>
          </p:nvSpPr>
          <p:spPr>
            <a:xfrm>
              <a:off x="0"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6" name="Männlich"/>
            <p:cNvSpPr/>
            <p:nvPr/>
          </p:nvSpPr>
          <p:spPr>
            <a:xfrm>
              <a:off x="275966"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7" name="Männlich"/>
            <p:cNvSpPr/>
            <p:nvPr/>
          </p:nvSpPr>
          <p:spPr>
            <a:xfrm>
              <a:off x="551932"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68" name="Männlich"/>
            <p:cNvSpPr/>
            <p:nvPr/>
          </p:nvSpPr>
          <p:spPr>
            <a:xfrm>
              <a:off x="827898"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69" name="Männlich"/>
            <p:cNvSpPr/>
            <p:nvPr/>
          </p:nvSpPr>
          <p:spPr>
            <a:xfrm>
              <a:off x="1103863" y="0"/>
              <a:ext cx="243505"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0" name="Männlich"/>
            <p:cNvSpPr/>
            <p:nvPr/>
          </p:nvSpPr>
          <p:spPr>
            <a:xfrm>
              <a:off x="1379830"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71" name="Männlich"/>
            <p:cNvSpPr/>
            <p:nvPr/>
          </p:nvSpPr>
          <p:spPr>
            <a:xfrm>
              <a:off x="1655796"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2" name="Männlich"/>
            <p:cNvSpPr/>
            <p:nvPr/>
          </p:nvSpPr>
          <p:spPr>
            <a:xfrm>
              <a:off x="1931761" y="0"/>
              <a:ext cx="243505"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sp>
          <p:nvSpPr>
            <p:cNvPr id="673" name="Männlich"/>
            <p:cNvSpPr/>
            <p:nvPr/>
          </p:nvSpPr>
          <p:spPr>
            <a:xfrm>
              <a:off x="2207728"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7620" cap="flat">
              <a:solidFill>
                <a:srgbClr val="535353"/>
              </a:solidFill>
              <a:prstDash val="solid"/>
              <a:miter lim="800000"/>
            </a:ln>
            <a:effectLst/>
          </p:spPr>
          <p:txBody>
            <a:bodyPr wrap="square" lIns="45719" tIns="45719" rIns="45719" bIns="45719" numCol="1" anchor="ctr">
              <a:noAutofit/>
            </a:bodyPr>
            <a:lstStyle/>
            <a:p>
              <a:endParaRPr/>
            </a:p>
          </p:txBody>
        </p:sp>
        <p:sp>
          <p:nvSpPr>
            <p:cNvPr id="674" name="Männlich"/>
            <p:cNvSpPr/>
            <p:nvPr/>
          </p:nvSpPr>
          <p:spPr>
            <a:xfrm>
              <a:off x="2483694" y="0"/>
              <a:ext cx="243504" cy="65705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679" name="Gruppieren"/>
          <p:cNvGrpSpPr/>
          <p:nvPr/>
        </p:nvGrpSpPr>
        <p:grpSpPr>
          <a:xfrm>
            <a:off x="10570270" y="3788179"/>
            <a:ext cx="1894684" cy="660401"/>
            <a:chOff x="0" y="0"/>
            <a:chExt cx="1894683" cy="660400"/>
          </a:xfrm>
        </p:grpSpPr>
        <p:sp>
          <p:nvSpPr>
            <p:cNvPr id="676" name="Männlich"/>
            <p:cNvSpPr/>
            <p:nvPr/>
          </p:nvSpPr>
          <p:spPr>
            <a:xfrm>
              <a:off x="0" y="0"/>
              <a:ext cx="244745"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sp>
          <p:nvSpPr>
            <p:cNvPr id="677" name="Männlich"/>
            <p:cNvSpPr/>
            <p:nvPr/>
          </p:nvSpPr>
          <p:spPr>
            <a:xfrm>
              <a:off x="822017" y="0"/>
              <a:ext cx="244746"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sp>
          <p:nvSpPr>
            <p:cNvPr id="678" name="Männlich"/>
            <p:cNvSpPr/>
            <p:nvPr/>
          </p:nvSpPr>
          <p:spPr>
            <a:xfrm>
              <a:off x="1649938" y="0"/>
              <a:ext cx="244746" cy="660400"/>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4D41"/>
            </a:solidFill>
            <a:ln w="12700" cap="flat">
              <a:noFill/>
              <a:miter lim="400000"/>
            </a:ln>
            <a:effectLst/>
          </p:spPr>
          <p:txBody>
            <a:bodyPr wrap="square" lIns="45719" tIns="45719" rIns="45719" bIns="45719" numCol="1" anchor="ctr">
              <a:noAutofit/>
            </a:bodyPr>
            <a:lstStyle/>
            <a:p>
              <a:endParaRPr/>
            </a:p>
          </p:txBody>
        </p:sp>
      </p:grpSp>
      <p:sp>
        <p:nvSpPr>
          <p:cNvPr id="680" name="Fast jedes dritte Kind von sexualisierter Gewalt betroffen"/>
          <p:cNvSpPr txBox="1"/>
          <p:nvPr/>
        </p:nvSpPr>
        <p:spPr>
          <a:xfrm>
            <a:off x="10016203" y="4496804"/>
            <a:ext cx="2727199" cy="43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1400">
                <a:solidFill>
                  <a:srgbClr val="FFFFFF"/>
                </a:solidFill>
                <a:latin typeface="Montserrat Light"/>
                <a:ea typeface="Montserrat Light"/>
                <a:cs typeface="Montserrat Light"/>
                <a:sym typeface="Montserrat Light"/>
              </a:defRPr>
            </a:lvl1pPr>
          </a:lstStyle>
          <a:p>
            <a:r>
              <a:t>Fast jedes dritte Kind von sexualisierter Gewalt betroffen</a:t>
            </a:r>
          </a:p>
        </p:txBody>
      </p:sp>
      <p:sp>
        <p:nvSpPr>
          <p:cNvPr id="681" name="Das sind:…"/>
          <p:cNvSpPr txBox="1"/>
          <p:nvPr/>
        </p:nvSpPr>
        <p:spPr>
          <a:xfrm>
            <a:off x="10007737" y="1866900"/>
            <a:ext cx="2018490" cy="140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1400">
                <a:solidFill>
                  <a:srgbClr val="FFFFFF"/>
                </a:solidFill>
                <a:latin typeface="Montserrat Light"/>
                <a:ea typeface="Montserrat Light"/>
                <a:cs typeface="Montserrat Light"/>
                <a:sym typeface="Montserrat Light"/>
              </a:defRPr>
            </a:pPr>
            <a:r>
              <a:t>Das sind:</a:t>
            </a:r>
          </a:p>
          <a:p>
            <a:pPr>
              <a:lnSpc>
                <a:spcPct val="90000"/>
              </a:lnSpc>
              <a:defRPr sz="1400">
                <a:solidFill>
                  <a:srgbClr val="FFFFFF"/>
                </a:solidFill>
                <a:latin typeface="Montserrat Light"/>
                <a:ea typeface="Montserrat Light"/>
                <a:cs typeface="Montserrat Light"/>
                <a:sym typeface="Montserrat Light"/>
              </a:defRPr>
            </a:pPr>
            <a:endParaRP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YouPC 	52 aus 380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JS - Tag	33 aus 320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KiMiFe 	194 aus 1400</a:t>
            </a:r>
          </a:p>
          <a:p>
            <a:pPr>
              <a:lnSpc>
                <a:spcPct val="90000"/>
              </a:lnSpc>
              <a:spcBef>
                <a:spcPts val="400"/>
              </a:spcBef>
              <a:tabLst>
                <a:tab pos="901700" algn="l"/>
              </a:tabLst>
              <a:defRPr sz="1400">
                <a:solidFill>
                  <a:srgbClr val="FFFFFF"/>
                </a:solidFill>
                <a:latin typeface="Montserrat Light"/>
                <a:ea typeface="Montserrat Light"/>
                <a:cs typeface="Montserrat Light"/>
                <a:sym typeface="Montserrat Light"/>
              </a:defRPr>
            </a:pPr>
            <a:r>
              <a:t>TMT 	122 aus 880</a:t>
            </a:r>
          </a:p>
        </p:txBody>
      </p:sp>
      <p:sp>
        <p:nvSpPr>
          <p:cNvPr id="682" name="Was bedeutet das…"/>
          <p:cNvSpPr txBox="1"/>
          <p:nvPr/>
        </p:nvSpPr>
        <p:spPr>
          <a:xfrm>
            <a:off x="10016203" y="215656"/>
            <a:ext cx="3070030" cy="1153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pPr>
              <a:lnSpc>
                <a:spcPct val="90000"/>
              </a:lnSpc>
              <a:defRPr sz="2400">
                <a:solidFill>
                  <a:srgbClr val="FFFFFF"/>
                </a:solidFill>
                <a:latin typeface="Montserrat SemiBold"/>
                <a:ea typeface="Montserrat SemiBold"/>
                <a:cs typeface="Montserrat SemiBold"/>
                <a:sym typeface="Montserrat SemiBold"/>
              </a:defRPr>
            </a:pPr>
            <a:r>
              <a:t>Was bedeutet das</a:t>
            </a:r>
          </a:p>
          <a:p>
            <a:pPr>
              <a:lnSpc>
                <a:spcPct val="90000"/>
              </a:lnSpc>
              <a:defRPr sz="2400">
                <a:solidFill>
                  <a:srgbClr val="FFFFFF"/>
                </a:solidFill>
                <a:latin typeface="Montserrat SemiBold"/>
                <a:ea typeface="Montserrat SemiBold"/>
                <a:cs typeface="Montserrat SemiBold"/>
                <a:sym typeface="Montserrat SemiBold"/>
              </a:defRPr>
            </a:pPr>
            <a:r>
              <a:t>für uns?</a:t>
            </a:r>
          </a:p>
        </p:txBody>
      </p:sp>
    </p:spTree>
  </p:cSld>
  <p:clrMapOvr>
    <a:masterClrMapping/>
  </p:clrMapOvr>
  <mc:AlternateContent xmlns:mc="http://schemas.openxmlformats.org/markup-compatibility/2006" xmlns:p14="http://schemas.microsoft.com/office/powerpoint/2010/main">
    <mc:Choice Requires="p14">
      <p:transition spd="slow" p14:dur="1500">
        <p:cover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animBg="1" advAuto="0"/>
      <p:bldP spid="661"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6" name="Deutschland_Liebenzeller-Mission_Lukas-Kraft_311517.jpg" descr="Deutschland_Liebenzeller-Mission_Lukas-Kraft_311517.jpg"/>
          <p:cNvPicPr>
            <a:picLocks noChangeAspect="1"/>
          </p:cNvPicPr>
          <p:nvPr/>
        </p:nvPicPr>
        <p:blipFill>
          <a:blip r:embed="rId5"/>
          <a:stretch>
            <a:fillRect/>
          </a:stretch>
        </p:blipFill>
        <p:spPr>
          <a:xfrm>
            <a:off x="-6772" y="-592332"/>
            <a:ext cx="9157544" cy="6105029"/>
          </a:xfrm>
          <a:prstGeom prst="rect">
            <a:avLst/>
          </a:prstGeom>
          <a:ln w="12700">
            <a:miter lim="400000"/>
          </a:ln>
        </p:spPr>
      </p:pic>
      <p:sp>
        <p:nvSpPr>
          <p:cNvPr id="687" name="Abgerundetes Rechteck"/>
          <p:cNvSpPr/>
          <p:nvPr/>
        </p:nvSpPr>
        <p:spPr>
          <a:xfrm>
            <a:off x="262335" y="249320"/>
            <a:ext cx="8636300" cy="4644860"/>
          </a:xfrm>
          <a:prstGeom prst="roundRect">
            <a:avLst>
              <a:gd name="adj" fmla="val 2966"/>
            </a:avLst>
          </a:prstGeom>
          <a:solidFill>
            <a:srgbClr val="000000">
              <a:alpha val="64884"/>
            </a:srgbClr>
          </a:solidFill>
          <a:ln w="12700">
            <a:miter lim="400000"/>
          </a:ln>
        </p:spPr>
        <p:txBody>
          <a:bodyPr lIns="45719" rIns="45719" anchor="ctr"/>
          <a:lstStyle/>
          <a:p>
            <a:endParaRPr/>
          </a:p>
        </p:txBody>
      </p:sp>
      <p:sp>
        <p:nvSpPr>
          <p:cNvPr id="688" name="Foliennummernplatzhalter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689" name="Titel 1"/>
          <p:cNvSpPr txBox="1">
            <a:spLocks noGrp="1"/>
          </p:cNvSpPr>
          <p:nvPr>
            <p:ph type="title"/>
          </p:nvPr>
        </p:nvSpPr>
        <p:spPr>
          <a:xfrm>
            <a:off x="440597" y="323998"/>
            <a:ext cx="8496004" cy="324003"/>
          </a:xfrm>
          <a:prstGeom prst="rect">
            <a:avLst/>
          </a:prstGeom>
        </p:spPr>
        <p:txBody>
          <a:bodyPr/>
          <a:lstStyle>
            <a:lvl1pPr defTabSz="624077">
              <a:defRPr sz="2100">
                <a:solidFill>
                  <a:srgbClr val="FFFFFF"/>
                </a:solidFill>
              </a:defRPr>
            </a:lvl1pPr>
          </a:lstStyle>
          <a:p>
            <a:r>
              <a:t>Stell dir folgende Situation am Ende des Kreises vor:</a:t>
            </a:r>
          </a:p>
        </p:txBody>
      </p:sp>
      <p:sp>
        <p:nvSpPr>
          <p:cNvPr id="690" name="Inhaltsplatzhalter 3"/>
          <p:cNvSpPr>
            <a:spLocks noGrp="1"/>
          </p:cNvSpPr>
          <p:nvPr>
            <p:ph type="body" idx="1"/>
          </p:nvPr>
        </p:nvSpPr>
        <p:spPr>
          <a:xfrm>
            <a:off x="332485" y="755620"/>
            <a:ext cx="8496001" cy="34091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0672"/>
                </a:lnTo>
                <a:lnTo>
                  <a:pt x="21440" y="21600"/>
                </a:lnTo>
                <a:lnTo>
                  <a:pt x="16337" y="21539"/>
                </a:lnTo>
                <a:lnTo>
                  <a:pt x="0" y="21344"/>
                </a:lnTo>
                <a:lnTo>
                  <a:pt x="0" y="0"/>
                </a:lnTo>
                <a:close/>
              </a:path>
            </a:pathLst>
          </a:custGeom>
        </p:spPr>
        <p:txBody>
          <a:bodyPr>
            <a:normAutofit fontScale="92500" lnSpcReduction="10000"/>
          </a:bodyPr>
          <a:lstStyle/>
          <a:p>
            <a:pPr marL="0" indent="0" defTabSz="562355">
              <a:lnSpc>
                <a:spcPct val="120000"/>
              </a:lnSpc>
              <a:spcBef>
                <a:spcPts val="500"/>
              </a:spcBef>
              <a:buSzTx/>
              <a:buNone/>
              <a:defRPr sz="1394">
                <a:solidFill>
                  <a:srgbClr val="FFFFFF"/>
                </a:solidFill>
                <a:latin typeface="Montserrat Bold"/>
                <a:ea typeface="Montserrat Bold"/>
                <a:cs typeface="Montserrat Bold"/>
                <a:sym typeface="Montserrat Bold"/>
              </a:defRPr>
            </a:pPr>
            <a:r>
              <a:rPr dirty="0"/>
              <a:t>Noa (10 J.) </a:t>
            </a:r>
            <a:r>
              <a:rPr dirty="0" err="1">
                <a:latin typeface="Montserrat Light"/>
                <a:ea typeface="Montserrat Light"/>
                <a:cs typeface="Montserrat Light"/>
                <a:sym typeface="Montserrat Light"/>
              </a:rPr>
              <a:t>Lernst</a:t>
            </a:r>
            <a:r>
              <a:rPr dirty="0">
                <a:latin typeface="Montserrat Light"/>
                <a:ea typeface="Montserrat Light"/>
                <a:cs typeface="Montserrat Light"/>
                <a:sym typeface="Montserrat Light"/>
              </a:rPr>
              <a:t> du in </a:t>
            </a:r>
            <a:r>
              <a:rPr dirty="0" err="1">
                <a:latin typeface="Montserrat Light"/>
                <a:ea typeface="Montserrat Light"/>
                <a:cs typeface="Montserrat Light"/>
                <a:sym typeface="Montserrat Light"/>
              </a:rPr>
              <a:t>deiner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Zeltgruppe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kennen</a:t>
            </a:r>
            <a:r>
              <a:rPr dirty="0">
                <a:latin typeface="Montserrat Light"/>
                <a:ea typeface="Montserrat Light"/>
                <a:cs typeface="Montserrat Light"/>
                <a:sym typeface="Montserrat Light"/>
              </a:rPr>
              <a:t>, du hast schnell </a:t>
            </a:r>
            <a:r>
              <a:rPr dirty="0" err="1">
                <a:latin typeface="Montserrat Light"/>
                <a:ea typeface="Montserrat Light"/>
                <a:cs typeface="Montserrat Light"/>
                <a:sym typeface="Montserrat Light"/>
              </a:rPr>
              <a:t>einen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guten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Draht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zu</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ihm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auch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wenn</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sich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eher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reserviert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gegenüber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andere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verhält</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nimmt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sich</a:t>
            </a:r>
            <a:r>
              <a:rPr dirty="0">
                <a:latin typeface="Montserrat Light"/>
                <a:ea typeface="Montserrat Light"/>
                <a:cs typeface="Montserrat Light"/>
                <a:sym typeface="Montserrat Light"/>
              </a:rPr>
              <a:t> oft in </a:t>
            </a:r>
            <a:r>
              <a:rPr dirty="0" err="1">
                <a:latin typeface="Montserrat Light"/>
                <a:ea typeface="Montserrat Light"/>
                <a:cs typeface="Montserrat Light"/>
                <a:sym typeface="Montserrat Light"/>
              </a:rPr>
              <a:t>Aktionen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raus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ist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eher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ruhiger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aber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beteiligt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sich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gern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bei</a:t>
            </a:r>
            <a:r>
              <a:rPr dirty="0">
                <a:latin typeface="Montserrat Light"/>
                <a:ea typeface="Montserrat Light"/>
                <a:cs typeface="Montserrat Light"/>
                <a:sym typeface="Montserrat Light"/>
              </a:rPr>
              <a:t> der </a:t>
            </a:r>
            <a:r>
              <a:rPr dirty="0" err="1">
                <a:latin typeface="Montserrat Light"/>
                <a:ea typeface="Montserrat Light"/>
                <a:cs typeface="Montserrat Light"/>
                <a:sym typeface="Montserrat Light"/>
              </a:rPr>
              <a:t>Stillen</a:t>
            </a:r>
            <a:r>
              <a:rPr dirty="0">
                <a:latin typeface="Montserrat Light"/>
                <a:ea typeface="Montserrat Light"/>
                <a:cs typeface="Montserrat Light"/>
                <a:sym typeface="Montserrat Light"/>
              </a:rPr>
              <a:t> Zeit. Seit </a:t>
            </a:r>
            <a:r>
              <a:rPr dirty="0" err="1">
                <a:latin typeface="Montserrat Light"/>
                <a:ea typeface="Montserrat Light"/>
                <a:cs typeface="Montserrat Light"/>
                <a:sym typeface="Montserrat Light"/>
              </a:rPr>
              <a:t>einem</a:t>
            </a:r>
            <a:r>
              <a:rPr dirty="0">
                <a:latin typeface="Montserrat Light"/>
                <a:ea typeface="Montserrat Light"/>
                <a:cs typeface="Montserrat Light"/>
                <a:sym typeface="Montserrat Light"/>
              </a:rPr>
              <a:t> Tag </a:t>
            </a:r>
            <a:r>
              <a:rPr dirty="0" err="1">
                <a:latin typeface="Montserrat Light"/>
                <a:ea typeface="Montserrat Light"/>
                <a:cs typeface="Montserrat Light"/>
                <a:sym typeface="Montserrat Light"/>
              </a:rPr>
              <a:t>merkst</a:t>
            </a:r>
            <a:r>
              <a:rPr dirty="0">
                <a:latin typeface="Montserrat Light"/>
                <a:ea typeface="Montserrat Light"/>
                <a:cs typeface="Montserrat Light"/>
                <a:sym typeface="Montserrat Light"/>
              </a:rPr>
              <a:t> du,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sich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deutlich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mehr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zurückzieht</a:t>
            </a:r>
            <a:r>
              <a:rPr dirty="0">
                <a:latin typeface="Montserrat Light"/>
                <a:ea typeface="Montserrat Light"/>
                <a:cs typeface="Montserrat Light"/>
                <a:sym typeface="Montserrat Light"/>
              </a:rPr>
              <a:t>. An </a:t>
            </a:r>
            <a:r>
              <a:rPr dirty="0" err="1">
                <a:latin typeface="Montserrat Light"/>
                <a:ea typeface="Montserrat Light"/>
                <a:cs typeface="Montserrat Light"/>
                <a:sym typeface="Montserrat Light"/>
              </a:rPr>
              <a:t>einer</a:t>
            </a:r>
            <a:r>
              <a:rPr dirty="0">
                <a:latin typeface="Montserrat Light"/>
                <a:ea typeface="Montserrat Light"/>
                <a:cs typeface="Montserrat Light"/>
                <a:sym typeface="Montserrat Light"/>
              </a:rPr>
              <a:t> Stelle </a:t>
            </a:r>
            <a:r>
              <a:rPr dirty="0" err="1">
                <a:latin typeface="Montserrat Light"/>
                <a:ea typeface="Montserrat Light"/>
                <a:cs typeface="Montserrat Light"/>
                <a:sym typeface="Montserrat Light"/>
              </a:rPr>
              <a:t>hattest</a:t>
            </a:r>
            <a:r>
              <a:rPr dirty="0">
                <a:latin typeface="Montserrat Light"/>
                <a:ea typeface="Montserrat Light"/>
                <a:cs typeface="Montserrat Light"/>
                <a:sym typeface="Montserrat Light"/>
              </a:rPr>
              <a:t> du den </a:t>
            </a:r>
            <a:r>
              <a:rPr dirty="0" err="1">
                <a:latin typeface="Montserrat Light"/>
                <a:ea typeface="Montserrat Light"/>
                <a:cs typeface="Montserrat Light"/>
                <a:sym typeface="Montserrat Light"/>
              </a:rPr>
              <a:t>Eindruck</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geweint</a:t>
            </a:r>
            <a:r>
              <a:rPr dirty="0">
                <a:latin typeface="Montserrat Light"/>
                <a:ea typeface="Montserrat Light"/>
                <a:cs typeface="Montserrat Light"/>
                <a:sym typeface="Montserrat Light"/>
              </a:rPr>
              <a:t> hat. </a:t>
            </a:r>
          </a:p>
          <a:p>
            <a:pPr marL="0" indent="0" defTabSz="562355">
              <a:lnSpc>
                <a:spcPct val="120000"/>
              </a:lnSpc>
              <a:spcBef>
                <a:spcPts val="500"/>
              </a:spcBef>
              <a:buSzTx/>
              <a:buNone/>
              <a:defRPr sz="1394">
                <a:solidFill>
                  <a:srgbClr val="FFFFFF"/>
                </a:solidFill>
                <a:latin typeface="Montserrat Bold"/>
                <a:ea typeface="Montserrat Bold"/>
                <a:cs typeface="Montserrat Bold"/>
                <a:sym typeface="Montserrat Bold"/>
              </a:defRPr>
            </a:pPr>
            <a:r>
              <a:rPr dirty="0" err="1">
                <a:latin typeface="Montserrat Light"/>
                <a:ea typeface="Montserrat Light"/>
                <a:cs typeface="Montserrat Light"/>
                <a:sym typeface="Montserrat Light"/>
              </a:rPr>
              <a:t>Während</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eines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günstigen</a:t>
            </a:r>
            <a:r>
              <a:rPr dirty="0">
                <a:latin typeface="Montserrat Light"/>
                <a:ea typeface="Montserrat Light"/>
                <a:cs typeface="Montserrat Light"/>
                <a:sym typeface="Montserrat Light"/>
              </a:rPr>
              <a:t> Moments, </a:t>
            </a:r>
            <a:r>
              <a:rPr dirty="0" err="1">
                <a:latin typeface="Montserrat Light"/>
                <a:ea typeface="Montserrat Light"/>
                <a:cs typeface="Montserrat Light"/>
                <a:sym typeface="Montserrat Light"/>
              </a:rPr>
              <a:t>fragst</a:t>
            </a:r>
            <a:r>
              <a:rPr dirty="0">
                <a:latin typeface="Montserrat Light"/>
                <a:ea typeface="Montserrat Light"/>
                <a:cs typeface="Montserrat Light"/>
                <a:sym typeface="Montserrat Light"/>
              </a:rPr>
              <a:t> du </a:t>
            </a:r>
            <a:r>
              <a:rPr dirty="0" err="1">
                <a:latin typeface="Montserrat Light"/>
                <a:ea typeface="Montserrat Light"/>
                <a:cs typeface="Montserrat Light"/>
                <a:sym typeface="Montserrat Light"/>
              </a:rPr>
              <a:t>nach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wie</a:t>
            </a:r>
            <a:r>
              <a:rPr dirty="0">
                <a:latin typeface="Montserrat Light"/>
                <a:ea typeface="Montserrat Light"/>
                <a:cs typeface="Montserrat Light"/>
                <a:sym typeface="Montserrat Light"/>
              </a:rPr>
              <a:t> es </a:t>
            </a:r>
            <a:r>
              <a:rPr dirty="0" err="1">
                <a:latin typeface="Montserrat Light"/>
                <a:ea typeface="Montserrat Light"/>
                <a:cs typeface="Montserrat Light"/>
                <a:sym typeface="Montserrat Light"/>
              </a:rPr>
              <a:t>Ihm</a:t>
            </a:r>
            <a:r>
              <a:rPr dirty="0">
                <a:latin typeface="Montserrat Light"/>
                <a:ea typeface="Montserrat Light"/>
                <a:cs typeface="Montserrat Light"/>
                <a:sym typeface="Montserrat Light"/>
              </a:rPr>
              <a:t> auf dem </a:t>
            </a:r>
            <a:r>
              <a:rPr dirty="0" err="1">
                <a:latin typeface="Montserrat Light"/>
                <a:ea typeface="Montserrat Light"/>
                <a:cs typeface="Montserrat Light"/>
                <a:sym typeface="Montserrat Light"/>
              </a:rPr>
              <a:t>Zeltlager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geht</a:t>
            </a:r>
            <a:r>
              <a:rPr dirty="0">
                <a:latin typeface="Montserrat Light"/>
                <a:ea typeface="Montserrat Light"/>
                <a:cs typeface="Montserrat Light"/>
                <a:sym typeface="Montserrat Light"/>
              </a:rPr>
              <a:t>. Nach </a:t>
            </a:r>
            <a:r>
              <a:rPr dirty="0" err="1">
                <a:latin typeface="Montserrat Light"/>
                <a:ea typeface="Montserrat Light"/>
                <a:cs typeface="Montserrat Light"/>
                <a:sym typeface="Montserrat Light"/>
              </a:rPr>
              <a:t>einigem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Zögern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bricht</a:t>
            </a:r>
            <a:r>
              <a:rPr dirty="0">
                <a:latin typeface="Montserrat Light"/>
                <a:ea typeface="Montserrat Light"/>
                <a:cs typeface="Montserrat Light"/>
                <a:sym typeface="Montserrat Light"/>
              </a:rPr>
              <a:t> es </a:t>
            </a:r>
            <a:r>
              <a:rPr dirty="0" err="1">
                <a:latin typeface="Montserrat Light"/>
                <a:ea typeface="Montserrat Light"/>
                <a:cs typeface="Montserrat Light"/>
                <a:sym typeface="Montserrat Light"/>
              </a:rPr>
              <a:t>aus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Ihm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heraus</a:t>
            </a:r>
            <a:r>
              <a:rPr dirty="0">
                <a:latin typeface="Montserrat Light"/>
                <a:ea typeface="Montserrat Light"/>
                <a:cs typeface="Montserrat Light"/>
                <a:sym typeface="Montserrat Light"/>
              </a:rPr>
              <a:t> und er </a:t>
            </a:r>
            <a:r>
              <a:rPr dirty="0" err="1">
                <a:latin typeface="Montserrat Light"/>
                <a:ea typeface="Montserrat Light"/>
                <a:cs typeface="Montserrat Light"/>
                <a:sym typeface="Montserrat Light"/>
              </a:rPr>
              <a:t>berichtet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davon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vor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zwei</a:t>
            </a:r>
            <a:r>
              <a:rPr dirty="0">
                <a:latin typeface="Montserrat Light"/>
                <a:ea typeface="Montserrat Light"/>
                <a:cs typeface="Montserrat Light"/>
                <a:sym typeface="Montserrat Light"/>
              </a:rPr>
              <a:t> Tagen es </a:t>
            </a:r>
            <a:r>
              <a:rPr dirty="0" err="1">
                <a:latin typeface="Montserrat Light"/>
                <a:ea typeface="Montserrat Light"/>
                <a:cs typeface="Montserrat Light"/>
                <a:sym typeface="Montserrat Light"/>
              </a:rPr>
              <a:t>beim</a:t>
            </a:r>
            <a:r>
              <a:rPr dirty="0">
                <a:latin typeface="Montserrat Light"/>
                <a:ea typeface="Montserrat Light"/>
                <a:cs typeface="Montserrat Light"/>
                <a:sym typeface="Montserrat Light"/>
              </a:rPr>
              <a:t> Duschen </a:t>
            </a:r>
            <a:r>
              <a:rPr dirty="0" err="1">
                <a:latin typeface="Montserrat Light"/>
                <a:ea typeface="Montserrat Light"/>
                <a:cs typeface="Montserrat Light"/>
                <a:sym typeface="Montserrat Light"/>
              </a:rPr>
              <a:t>zu</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einem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Vorfall</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kam</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erzählt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stockend</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ältere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Teilnehmende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kamen</a:t>
            </a:r>
            <a:r>
              <a:rPr dirty="0">
                <a:latin typeface="Montserrat Light"/>
                <a:ea typeface="Montserrat Light"/>
                <a:cs typeface="Montserrat Light"/>
                <a:sym typeface="Montserrat Light"/>
              </a:rPr>
              <a:t> und </a:t>
            </a:r>
            <a:r>
              <a:rPr dirty="0" err="1">
                <a:latin typeface="Montserrat Light"/>
                <a:ea typeface="Montserrat Light"/>
                <a:cs typeface="Montserrat Light"/>
                <a:sym typeface="Montserrat Light"/>
              </a:rPr>
              <a:t>ihn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als</a:t>
            </a:r>
            <a:r>
              <a:rPr dirty="0">
                <a:latin typeface="Montserrat Light"/>
                <a:ea typeface="Montserrat Light"/>
                <a:cs typeface="Montserrat Light"/>
                <a:sym typeface="Montserrat Light"/>
              </a:rPr>
              <a:t> Mädchen </a:t>
            </a:r>
            <a:r>
              <a:rPr dirty="0" err="1">
                <a:latin typeface="Montserrat Light"/>
                <a:ea typeface="Montserrat Light"/>
                <a:cs typeface="Montserrat Light"/>
                <a:sym typeface="Montserrat Light"/>
              </a:rPr>
              <a:t>verspottet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haben</a:t>
            </a:r>
            <a:r>
              <a:rPr dirty="0">
                <a:latin typeface="Montserrat Light"/>
                <a:ea typeface="Montserrat Light"/>
                <a:cs typeface="Montserrat Light"/>
                <a:sym typeface="Montserrat Light"/>
              </a:rPr>
              <a:t>. Sie </a:t>
            </a:r>
            <a:r>
              <a:rPr dirty="0" err="1">
                <a:latin typeface="Montserrat Light"/>
                <a:ea typeface="Montserrat Light"/>
                <a:cs typeface="Montserrat Light"/>
                <a:sym typeface="Montserrat Light"/>
              </a:rPr>
              <a:t>zwangen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ihn</a:t>
            </a:r>
            <a:r>
              <a:rPr dirty="0">
                <a:latin typeface="Montserrat Light"/>
                <a:ea typeface="Montserrat Light"/>
                <a:cs typeface="Montserrat Light"/>
                <a:sym typeface="Montserrat Light"/>
              </a:rPr>
              <a:t> seine Hose </a:t>
            </a:r>
            <a:r>
              <a:rPr dirty="0" err="1">
                <a:latin typeface="Montserrat Light"/>
                <a:ea typeface="Montserrat Light"/>
                <a:cs typeface="Montserrat Light"/>
                <a:sym typeface="Montserrat Light"/>
              </a:rPr>
              <a:t>runterzuziehen</a:t>
            </a:r>
            <a:r>
              <a:rPr dirty="0">
                <a:latin typeface="Montserrat Light"/>
                <a:ea typeface="Montserrat Light"/>
                <a:cs typeface="Montserrat Light"/>
                <a:sym typeface="Montserrat Light"/>
              </a:rPr>
              <a:t> und </a:t>
            </a:r>
            <a:r>
              <a:rPr dirty="0" err="1">
                <a:latin typeface="Montserrat Light"/>
                <a:ea typeface="Montserrat Light"/>
                <a:cs typeface="Montserrat Light"/>
                <a:sym typeface="Montserrat Light"/>
              </a:rPr>
              <a:t>zu</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zeigen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ein</a:t>
            </a:r>
            <a:r>
              <a:rPr dirty="0">
                <a:latin typeface="Montserrat Light"/>
                <a:ea typeface="Montserrat Light"/>
                <a:cs typeface="Montserrat Light"/>
                <a:sym typeface="Montserrat Light"/>
              </a:rPr>
              <a:t> Junge sei. Dann </a:t>
            </a:r>
            <a:r>
              <a:rPr dirty="0" err="1">
                <a:latin typeface="Montserrat Light"/>
                <a:ea typeface="Montserrat Light"/>
                <a:cs typeface="Montserrat Light"/>
                <a:sym typeface="Montserrat Light"/>
              </a:rPr>
              <a:t>sollte</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noch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schlimmeres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machen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worüber</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nicht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reden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möchte</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habe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sich</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dann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losgerissen</a:t>
            </a:r>
            <a:r>
              <a:rPr dirty="0">
                <a:latin typeface="Montserrat Light"/>
                <a:ea typeface="Montserrat Light"/>
                <a:cs typeface="Montserrat Light"/>
                <a:sym typeface="Montserrat Light"/>
              </a:rPr>
              <a:t> und sei </a:t>
            </a:r>
            <a:r>
              <a:rPr dirty="0" err="1">
                <a:latin typeface="Montserrat Light"/>
                <a:ea typeface="Montserrat Light"/>
                <a:cs typeface="Montserrat Light"/>
                <a:sym typeface="Montserrat Light"/>
              </a:rPr>
              <a:t>ohne</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Kleider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weggerannt</a:t>
            </a:r>
            <a:r>
              <a:rPr dirty="0">
                <a:latin typeface="Montserrat Light"/>
                <a:ea typeface="Montserrat Light"/>
                <a:cs typeface="Montserrat Light"/>
                <a:sym typeface="Montserrat Light"/>
              </a:rPr>
              <a:t>. Die Jungs </a:t>
            </a:r>
            <a:r>
              <a:rPr dirty="0" err="1">
                <a:latin typeface="Montserrat Light"/>
                <a:ea typeface="Montserrat Light"/>
                <a:cs typeface="Montserrat Light"/>
                <a:sym typeface="Montserrat Light"/>
              </a:rPr>
              <a:t>kamen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dann</a:t>
            </a:r>
            <a:r>
              <a:rPr dirty="0">
                <a:latin typeface="Montserrat Light"/>
                <a:ea typeface="Montserrat Light"/>
                <a:cs typeface="Montserrat Light"/>
                <a:sym typeface="Montserrat Light"/>
              </a:rPr>
              <a:t> auf </a:t>
            </a:r>
            <a:r>
              <a:rPr dirty="0" err="1">
                <a:latin typeface="Montserrat Light"/>
                <a:ea typeface="Montserrat Light"/>
                <a:cs typeface="Montserrat Light"/>
                <a:sym typeface="Montserrat Light"/>
              </a:rPr>
              <a:t>ihm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zu</a:t>
            </a:r>
            <a:r>
              <a:rPr dirty="0">
                <a:latin typeface="Montserrat Light"/>
                <a:ea typeface="Montserrat Light"/>
                <a:cs typeface="Montserrat Light"/>
                <a:sym typeface="Montserrat Light"/>
              </a:rPr>
              <a:t> und </a:t>
            </a:r>
            <a:r>
              <a:rPr dirty="0" err="1">
                <a:latin typeface="Montserrat Light"/>
                <a:ea typeface="Montserrat Light"/>
                <a:cs typeface="Montserrat Light"/>
                <a:sym typeface="Montserrat Light"/>
              </a:rPr>
              <a:t>haben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ihm</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gedroht</a:t>
            </a:r>
            <a:r>
              <a:rPr dirty="0">
                <a:latin typeface="Montserrat Light"/>
                <a:ea typeface="Montserrat Light"/>
                <a:cs typeface="Montserrat Light"/>
                <a:sym typeface="Montserrat Light"/>
              </a:rPr>
              <a:t> ja </a:t>
            </a:r>
            <a:r>
              <a:rPr dirty="0" err="1">
                <a:latin typeface="Montserrat Light"/>
                <a:ea typeface="Montserrat Light"/>
                <a:cs typeface="Montserrat Light"/>
                <a:sym typeface="Montserrat Light"/>
              </a:rPr>
              <a:t>nichts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zu</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erzählen</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würde</a:t>
            </a:r>
            <a:r>
              <a:rPr dirty="0">
                <a:latin typeface="Montserrat Light"/>
                <a:ea typeface="Montserrat Light"/>
                <a:cs typeface="Montserrat Light"/>
                <a:sym typeface="Montserrat Light"/>
              </a:rPr>
              <a:t> am </a:t>
            </a:r>
            <a:r>
              <a:rPr dirty="0" err="1">
                <a:latin typeface="Montserrat Light"/>
                <a:ea typeface="Montserrat Light"/>
                <a:cs typeface="Montserrat Light"/>
                <a:sym typeface="Montserrat Light"/>
              </a:rPr>
              <a:t>liebsten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abreisen</a:t>
            </a:r>
            <a:r>
              <a:rPr dirty="0">
                <a:latin typeface="Montserrat Light"/>
                <a:ea typeface="Montserrat Light"/>
                <a:cs typeface="Montserrat Light"/>
                <a:sym typeface="Montserrat Light"/>
              </a:rPr>
              <a:t>. Er </a:t>
            </a:r>
            <a:r>
              <a:rPr dirty="0" err="1">
                <a:latin typeface="Montserrat Light"/>
                <a:ea typeface="Montserrat Light"/>
                <a:cs typeface="Montserrat Light"/>
                <a:sym typeface="Montserrat Light"/>
              </a:rPr>
              <a:t>fordert</a:t>
            </a:r>
            <a:r>
              <a:rPr dirty="0">
                <a:latin typeface="Montserrat Light"/>
                <a:ea typeface="Montserrat Light"/>
                <a:cs typeface="Montserrat Light"/>
                <a:sym typeface="Montserrat Light"/>
              </a:rPr>
              <a:t> das </a:t>
            </a:r>
            <a:r>
              <a:rPr dirty="0" err="1">
                <a:latin typeface="Montserrat Light"/>
                <a:ea typeface="Montserrat Light"/>
                <a:cs typeface="Montserrat Light"/>
                <a:sym typeface="Montserrat Light"/>
              </a:rPr>
              <a:t>Versprechen</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dass</a:t>
            </a:r>
            <a:r>
              <a:rPr dirty="0">
                <a:latin typeface="Montserrat Light"/>
                <a:ea typeface="Montserrat Light"/>
                <a:cs typeface="Montserrat Light"/>
                <a:sym typeface="Montserrat Light"/>
              </a:rPr>
              <a:t> du </a:t>
            </a:r>
            <a:r>
              <a:rPr dirty="0" err="1">
                <a:latin typeface="Montserrat Light"/>
                <a:ea typeface="Montserrat Light"/>
                <a:cs typeface="Montserrat Light"/>
                <a:sym typeface="Montserrat Light"/>
              </a:rPr>
              <a:t>nichts</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weitererzählst</a:t>
            </a:r>
            <a:r>
              <a:rPr dirty="0">
                <a:latin typeface="Montserrat Light"/>
                <a:ea typeface="Montserrat Light"/>
                <a:cs typeface="Montserrat Light"/>
                <a:sym typeface="Montserrat Light"/>
              </a:rPr>
              <a:t>.</a:t>
            </a:r>
          </a:p>
          <a:p>
            <a:pPr marL="0" indent="0" defTabSz="562355">
              <a:lnSpc>
                <a:spcPct val="120000"/>
              </a:lnSpc>
              <a:spcBef>
                <a:spcPts val="500"/>
              </a:spcBef>
              <a:buSzTx/>
              <a:buNone/>
              <a:defRPr sz="1394">
                <a:solidFill>
                  <a:srgbClr val="FFFFFF"/>
                </a:solidFill>
                <a:latin typeface="Montserrat Bold"/>
                <a:ea typeface="Montserrat Bold"/>
                <a:cs typeface="Montserrat Bold"/>
                <a:sym typeface="Montserrat Bold"/>
              </a:defRPr>
            </a:pPr>
            <a:r>
              <a:rPr dirty="0">
                <a:latin typeface="Montserrat Light"/>
                <a:ea typeface="Montserrat Light"/>
                <a:cs typeface="Montserrat Light"/>
                <a:sym typeface="Montserrat Light"/>
              </a:rPr>
              <a:t>Was </a:t>
            </a:r>
            <a:r>
              <a:rPr dirty="0" err="1">
                <a:latin typeface="Montserrat Light"/>
                <a:ea typeface="Montserrat Light"/>
                <a:cs typeface="Montserrat Light"/>
                <a:sym typeface="Montserrat Light"/>
              </a:rPr>
              <a:t>geht</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jetzt</a:t>
            </a:r>
            <a:r>
              <a:rPr dirty="0">
                <a:latin typeface="Montserrat Light"/>
                <a:ea typeface="Montserrat Light"/>
                <a:cs typeface="Montserrat Light"/>
                <a:sym typeface="Montserrat Light"/>
              </a:rPr>
              <a:t> in </a:t>
            </a:r>
            <a:r>
              <a:rPr dirty="0" err="1">
                <a:latin typeface="Montserrat Light"/>
                <a:ea typeface="Montserrat Light"/>
                <a:cs typeface="Montserrat Light"/>
                <a:sym typeface="Montserrat Light"/>
              </a:rPr>
              <a:t>dir</a:t>
            </a:r>
            <a:r>
              <a:rPr dirty="0">
                <a:latin typeface="Montserrat Light"/>
                <a:ea typeface="Montserrat Light"/>
                <a:cs typeface="Montserrat Light"/>
                <a:sym typeface="Montserrat Light"/>
              </a:rPr>
              <a:t> </a:t>
            </a:r>
            <a:r>
              <a:rPr dirty="0" err="1">
                <a:latin typeface="Montserrat Light"/>
                <a:ea typeface="Montserrat Light"/>
                <a:cs typeface="Montserrat Light"/>
                <a:sym typeface="Montserrat Light"/>
              </a:rPr>
              <a:t>vor</a:t>
            </a:r>
            <a:r>
              <a:rPr dirty="0">
                <a:latin typeface="Montserrat Light"/>
                <a:ea typeface="Montserrat Light"/>
                <a:cs typeface="Montserrat Light"/>
                <a:sym typeface="Montserrat Light"/>
              </a:rPr>
              <a:t>?</a:t>
            </a:r>
          </a:p>
          <a:p>
            <a:pPr marL="0" indent="0" defTabSz="562355">
              <a:lnSpc>
                <a:spcPct val="120000"/>
              </a:lnSpc>
              <a:spcBef>
                <a:spcPts val="800"/>
              </a:spcBef>
              <a:buSzTx/>
              <a:buNone/>
              <a:defRPr sz="1394">
                <a:solidFill>
                  <a:srgbClr val="FFFFFF"/>
                </a:solidFill>
              </a:defRPr>
            </a:pPr>
            <a:r>
              <a:rPr dirty="0"/>
              <a:t>Was </a:t>
            </a:r>
            <a:r>
              <a:rPr dirty="0" err="1"/>
              <a:t>geht</a:t>
            </a:r>
            <a:r>
              <a:rPr dirty="0"/>
              <a:t> </a:t>
            </a:r>
            <a:r>
              <a:rPr dirty="0" err="1"/>
              <a:t>jetzt</a:t>
            </a:r>
            <a:r>
              <a:rPr dirty="0"/>
              <a:t> in </a:t>
            </a:r>
            <a:r>
              <a:rPr dirty="0" err="1"/>
              <a:t>dir</a:t>
            </a:r>
            <a:r>
              <a:rPr dirty="0"/>
              <a:t> </a:t>
            </a:r>
            <a:r>
              <a:rPr dirty="0" err="1"/>
              <a:t>vor</a:t>
            </a:r>
            <a:r>
              <a:rPr dirty="0"/>
              <a:t>? </a:t>
            </a:r>
            <a:r>
              <a:rPr dirty="0" err="1"/>
              <a:t>Tauscht</a:t>
            </a:r>
            <a:r>
              <a:rPr dirty="0"/>
              <a:t> </a:t>
            </a:r>
            <a:r>
              <a:rPr dirty="0" err="1"/>
              <a:t>euch</a:t>
            </a:r>
            <a:r>
              <a:rPr dirty="0"/>
              <a:t> </a:t>
            </a:r>
            <a:r>
              <a:rPr dirty="0" err="1"/>
              <a:t>kurz</a:t>
            </a:r>
            <a:r>
              <a:rPr dirty="0"/>
              <a:t> </a:t>
            </a:r>
            <a:r>
              <a:rPr dirty="0" err="1"/>
              <a:t>aus.</a:t>
            </a:r>
            <a:endParaRPr dirty="0"/>
          </a:p>
        </p:txBody>
      </p:sp>
      <p:pic>
        <p:nvPicPr>
          <p:cNvPr id="691" name="ES_Box Of Black Pearls (Instrumental Version).mp3" descr="ES_Box Of Black Pearls (Instrumental Version).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177041" y="4280489"/>
            <a:ext cx="571501" cy="571501"/>
          </a:xfrm>
          <a:prstGeom prst="rect">
            <a:avLst/>
          </a:prstGeom>
          <a:ln w="12700">
            <a:miter lim="400000"/>
          </a:ln>
        </p:spPr>
      </p:pic>
      <p:sp>
        <p:nvSpPr>
          <p:cNvPr id="692" name="2 min"/>
          <p:cNvSpPr txBox="1"/>
          <p:nvPr/>
        </p:nvSpPr>
        <p:spPr>
          <a:xfrm>
            <a:off x="6476330" y="4115556"/>
            <a:ext cx="26490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2 min</a:t>
            </a:r>
          </a:p>
        </p:txBody>
      </p:sp>
      <p:sp>
        <p:nvSpPr>
          <p:cNvPr id="693" name="Linien"/>
          <p:cNvSpPr/>
          <p:nvPr/>
        </p:nvSpPr>
        <p:spPr>
          <a:xfrm>
            <a:off x="618313" y="4434365"/>
            <a:ext cx="6000353" cy="1"/>
          </a:xfrm>
          <a:prstGeom prst="line">
            <a:avLst/>
          </a:prstGeom>
          <a:ln w="12700">
            <a:solidFill>
              <a:schemeClr val="accent6"/>
            </a:solidFill>
            <a:miter/>
          </a:ln>
        </p:spPr>
        <p:txBody>
          <a:bodyPr lIns="45719" rIns="45719"/>
          <a:lstStyle/>
          <a:p>
            <a:endParaRPr/>
          </a:p>
        </p:txBody>
      </p:sp>
      <p:sp>
        <p:nvSpPr>
          <p:cNvPr id="694" name="Linien"/>
          <p:cNvSpPr/>
          <p:nvPr/>
        </p:nvSpPr>
        <p:spPr>
          <a:xfrm flipV="1">
            <a:off x="611344" y="4272364"/>
            <a:ext cx="1" cy="324003"/>
          </a:xfrm>
          <a:prstGeom prst="line">
            <a:avLst/>
          </a:prstGeom>
          <a:ln w="12700">
            <a:solidFill>
              <a:schemeClr val="accent6"/>
            </a:solidFill>
            <a:miter/>
          </a:ln>
        </p:spPr>
        <p:txBody>
          <a:bodyPr lIns="45719" rIns="45719"/>
          <a:lstStyle/>
          <a:p>
            <a:endParaRPr/>
          </a:p>
        </p:txBody>
      </p:sp>
      <p:sp>
        <p:nvSpPr>
          <p:cNvPr id="695" name="Linien"/>
          <p:cNvSpPr/>
          <p:nvPr/>
        </p:nvSpPr>
        <p:spPr>
          <a:xfrm flipV="1">
            <a:off x="3692434" y="4272364"/>
            <a:ext cx="1" cy="324003"/>
          </a:xfrm>
          <a:prstGeom prst="line">
            <a:avLst/>
          </a:prstGeom>
          <a:ln w="12700">
            <a:solidFill>
              <a:schemeClr val="accent6"/>
            </a:solidFill>
            <a:miter/>
          </a:ln>
        </p:spPr>
        <p:txBody>
          <a:bodyPr lIns="45719" rIns="45719"/>
          <a:lstStyle/>
          <a:p>
            <a:endParaRPr/>
          </a:p>
        </p:txBody>
      </p:sp>
      <p:sp>
        <p:nvSpPr>
          <p:cNvPr id="696" name="Linien"/>
          <p:cNvSpPr/>
          <p:nvPr/>
        </p:nvSpPr>
        <p:spPr>
          <a:xfrm flipV="1">
            <a:off x="6621785" y="4272364"/>
            <a:ext cx="1" cy="324003"/>
          </a:xfrm>
          <a:prstGeom prst="line">
            <a:avLst/>
          </a:prstGeom>
          <a:ln w="12700">
            <a:solidFill>
              <a:schemeClr val="accent6"/>
            </a:solidFill>
            <a:miter/>
          </a:ln>
        </p:spPr>
        <p:txBody>
          <a:bodyPr lIns="45719" rIns="45719"/>
          <a:lstStyle/>
          <a:p>
            <a:endParaRPr/>
          </a:p>
        </p:txBody>
      </p:sp>
      <p:sp>
        <p:nvSpPr>
          <p:cNvPr id="697" name="Stoppuhr"/>
          <p:cNvSpPr/>
          <p:nvPr/>
        </p:nvSpPr>
        <p:spPr>
          <a:xfrm>
            <a:off x="487486" y="4272364"/>
            <a:ext cx="281948" cy="324003"/>
          </a:xfrm>
          <a:custGeom>
            <a:avLst/>
            <a:gdLst/>
            <a:ahLst/>
            <a:cxnLst>
              <a:cxn ang="0">
                <a:pos x="wd2" y="hd2"/>
              </a:cxn>
              <a:cxn ang="5400000">
                <a:pos x="wd2" y="hd2"/>
              </a:cxn>
              <a:cxn ang="10800000">
                <a:pos x="wd2" y="hd2"/>
              </a:cxn>
              <a:cxn ang="16200000">
                <a:pos x="wd2" y="hd2"/>
              </a:cxn>
            </a:cxnLst>
            <a:rect l="0" t="0" r="r" b="b"/>
            <a:pathLst>
              <a:path w="21600" h="21600" extrusionOk="0">
                <a:moveTo>
                  <a:pt x="8963" y="0"/>
                </a:moveTo>
                <a:cubicBezTo>
                  <a:pt x="8820" y="0"/>
                  <a:pt x="8701" y="104"/>
                  <a:pt x="8701" y="228"/>
                </a:cubicBezTo>
                <a:lnTo>
                  <a:pt x="8701" y="1247"/>
                </a:lnTo>
                <a:cubicBezTo>
                  <a:pt x="8701" y="1372"/>
                  <a:pt x="8820" y="1475"/>
                  <a:pt x="8963" y="1475"/>
                </a:cubicBezTo>
                <a:lnTo>
                  <a:pt x="10018" y="1475"/>
                </a:lnTo>
                <a:lnTo>
                  <a:pt x="10018" y="2831"/>
                </a:lnTo>
                <a:cubicBezTo>
                  <a:pt x="4413" y="3182"/>
                  <a:pt x="0" y="7243"/>
                  <a:pt x="0" y="12202"/>
                </a:cubicBezTo>
                <a:cubicBezTo>
                  <a:pt x="0" y="17392"/>
                  <a:pt x="4835" y="21600"/>
                  <a:pt x="10800" y="21600"/>
                </a:cubicBezTo>
                <a:cubicBezTo>
                  <a:pt x="16765" y="21600"/>
                  <a:pt x="21600" y="17392"/>
                  <a:pt x="21600" y="12202"/>
                </a:cubicBezTo>
                <a:cubicBezTo>
                  <a:pt x="21600" y="9658"/>
                  <a:pt x="20440" y="7352"/>
                  <a:pt x="18553" y="5661"/>
                </a:cubicBezTo>
                <a:cubicBezTo>
                  <a:pt x="18627" y="5629"/>
                  <a:pt x="18695" y="5586"/>
                  <a:pt x="18751" y="5521"/>
                </a:cubicBezTo>
                <a:lnTo>
                  <a:pt x="19168" y="5018"/>
                </a:lnTo>
                <a:cubicBezTo>
                  <a:pt x="19335" y="4813"/>
                  <a:pt x="19285" y="4526"/>
                  <a:pt x="19049" y="4380"/>
                </a:cubicBezTo>
                <a:lnTo>
                  <a:pt x="17267" y="3268"/>
                </a:lnTo>
                <a:cubicBezTo>
                  <a:pt x="17031" y="3122"/>
                  <a:pt x="16703" y="3165"/>
                  <a:pt x="16536" y="3371"/>
                </a:cubicBezTo>
                <a:lnTo>
                  <a:pt x="16119" y="3874"/>
                </a:lnTo>
                <a:cubicBezTo>
                  <a:pt x="16088" y="3912"/>
                  <a:pt x="16069" y="3949"/>
                  <a:pt x="16051" y="3992"/>
                </a:cubicBezTo>
                <a:cubicBezTo>
                  <a:pt x="14710" y="3344"/>
                  <a:pt x="13201" y="2933"/>
                  <a:pt x="11588" y="2831"/>
                </a:cubicBezTo>
                <a:lnTo>
                  <a:pt x="11588" y="1475"/>
                </a:lnTo>
                <a:lnTo>
                  <a:pt x="12643" y="1475"/>
                </a:lnTo>
                <a:cubicBezTo>
                  <a:pt x="12785" y="1475"/>
                  <a:pt x="12905" y="1372"/>
                  <a:pt x="12905" y="1247"/>
                </a:cubicBezTo>
                <a:lnTo>
                  <a:pt x="12905" y="228"/>
                </a:lnTo>
                <a:cubicBezTo>
                  <a:pt x="12905" y="104"/>
                  <a:pt x="12785" y="0"/>
                  <a:pt x="12643" y="0"/>
                </a:cubicBezTo>
                <a:lnTo>
                  <a:pt x="8963" y="0"/>
                </a:lnTo>
                <a:close/>
                <a:moveTo>
                  <a:pt x="10800" y="5666"/>
                </a:moveTo>
                <a:cubicBezTo>
                  <a:pt x="11234" y="5666"/>
                  <a:pt x="11587" y="5973"/>
                  <a:pt x="11588" y="6352"/>
                </a:cubicBezTo>
                <a:lnTo>
                  <a:pt x="11588" y="12202"/>
                </a:lnTo>
                <a:cubicBezTo>
                  <a:pt x="11588" y="12580"/>
                  <a:pt x="11234" y="12887"/>
                  <a:pt x="10800" y="12887"/>
                </a:cubicBezTo>
                <a:cubicBezTo>
                  <a:pt x="10366" y="12887"/>
                  <a:pt x="10013" y="12580"/>
                  <a:pt x="10013" y="12202"/>
                </a:cubicBezTo>
                <a:lnTo>
                  <a:pt x="10013" y="6352"/>
                </a:lnTo>
                <a:cubicBezTo>
                  <a:pt x="10013" y="5973"/>
                  <a:pt x="10366" y="5666"/>
                  <a:pt x="10800" y="5666"/>
                </a:cubicBezTo>
                <a:close/>
              </a:path>
            </a:pathLst>
          </a:custGeom>
          <a:solidFill>
            <a:srgbClr val="F8F5F3"/>
          </a:solidFill>
          <a:ln w="12700">
            <a:miter lim="400000"/>
          </a:ln>
        </p:spPr>
        <p:txBody>
          <a:bodyPr lIns="45719" rIns="45719" anchor="ctr"/>
          <a:lstStyle/>
          <a:p>
            <a:endParaRPr/>
          </a:p>
        </p:txBody>
      </p:sp>
      <p:sp>
        <p:nvSpPr>
          <p:cNvPr id="698" name="1 min"/>
          <p:cNvSpPr txBox="1"/>
          <p:nvPr/>
        </p:nvSpPr>
        <p:spPr>
          <a:xfrm>
            <a:off x="3564095" y="4115556"/>
            <a:ext cx="246469"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700">
                <a:solidFill>
                  <a:srgbClr val="FFFFFF"/>
                </a:solidFill>
                <a:latin typeface="Montserrat Thin Regular"/>
                <a:ea typeface="Montserrat Thin Regular"/>
                <a:cs typeface="Montserrat Thin Regular"/>
                <a:sym typeface="Montserrat Thin Regular"/>
              </a:defRPr>
            </a:lvl1pPr>
          </a:lstStyle>
          <a:p>
            <a:r>
              <a:t>1 min</a:t>
            </a:r>
          </a:p>
        </p:txBody>
      </p:sp>
      <p:pic>
        <p:nvPicPr>
          <p:cNvPr id="699" name="2022-06_Teennight_print_023-Kopie.jpg" descr="2022-06_Teennight_print_023-Kopie.jpg"/>
          <p:cNvPicPr>
            <a:picLocks noChangeAspect="1"/>
          </p:cNvPicPr>
          <p:nvPr/>
        </p:nvPicPr>
        <p:blipFill>
          <a:blip r:embed="rId7"/>
          <a:stretch>
            <a:fillRect/>
          </a:stretch>
        </p:blipFill>
        <p:spPr>
          <a:xfrm>
            <a:off x="-11993326" y="-906969"/>
            <a:ext cx="11593208" cy="7728805"/>
          </a:xfrm>
          <a:prstGeom prst="rect">
            <a:avLst/>
          </a:prstGeom>
          <a:ln w="12700">
            <a:miter lim="400000"/>
          </a:ln>
        </p:spPr>
      </p:pic>
      <p:sp>
        <p:nvSpPr>
          <p:cNvPr id="700" name="Rechteck"/>
          <p:cNvSpPr/>
          <p:nvPr/>
        </p:nvSpPr>
        <p:spPr>
          <a:xfrm rot="10800000">
            <a:off x="-8153901" y="-192733"/>
            <a:ext cx="6336569" cy="5528966"/>
          </a:xfrm>
          <a:prstGeom prst="rect">
            <a:avLst/>
          </a:prstGeom>
          <a:gradFill>
            <a:gsLst>
              <a:gs pos="0">
                <a:srgbClr val="000000">
                  <a:alpha val="0"/>
                </a:srgbClr>
              </a:gs>
              <a:gs pos="14847">
                <a:srgbClr val="000000">
                  <a:alpha val="38923"/>
                </a:srgbClr>
              </a:gs>
              <a:gs pos="23301">
                <a:srgbClr val="000000">
                  <a:alpha val="77847"/>
                </a:srgbClr>
              </a:gs>
            </a:gsLst>
            <a:path>
              <a:fillToRect l="100363" t="50000" r="-363" b="50000"/>
            </a:path>
          </a:gradFill>
          <a:ln w="12700">
            <a:miter lim="400000"/>
          </a:ln>
        </p:spPr>
        <p:txBody>
          <a:bodyPr lIns="45719" rIns="45719" anchor="ctr"/>
          <a:lstStyle/>
          <a:p>
            <a:endParaRPr/>
          </a:p>
        </p:txBody>
      </p:sp>
      <p:sp>
        <p:nvSpPr>
          <p:cNvPr id="701" name="Textplatzhalter 4"/>
          <p:cNvSpPr/>
          <p:nvPr/>
        </p:nvSpPr>
        <p:spPr>
          <a:xfrm>
            <a:off x="-6483844" y="705940"/>
            <a:ext cx="4054959" cy="2086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nSpc>
                <a:spcPts val="1400"/>
              </a:lnSpc>
              <a:spcBef>
                <a:spcPts val="300"/>
              </a:spcBef>
              <a:defRPr sz="1400">
                <a:solidFill>
                  <a:srgbClr val="FFFFFF"/>
                </a:solidFill>
                <a:latin typeface="Montserrat Light"/>
                <a:ea typeface="Montserrat Light"/>
                <a:cs typeface="Montserrat Light"/>
                <a:sym typeface="Montserrat Light"/>
              </a:defRPr>
            </a:pPr>
            <a:r>
              <a:t>Verhaltenskodex &amp; erw. Führungszeugnis</a:t>
            </a:r>
          </a:p>
          <a:p>
            <a:pPr>
              <a:lnSpc>
                <a:spcPts val="1400"/>
              </a:lnSpc>
              <a:spcBef>
                <a:spcPts val="300"/>
              </a:spcBef>
              <a:defRPr sz="1400">
                <a:solidFill>
                  <a:srgbClr val="FFFFFF"/>
                </a:solidFill>
                <a:latin typeface="Montserrat Light"/>
                <a:ea typeface="Montserrat Light"/>
                <a:cs typeface="Montserrat Light"/>
                <a:sym typeface="Montserrat Light"/>
              </a:defRPr>
            </a:pPr>
            <a:r>
              <a:t>Sensibilisieren &amp; Sprachfähigkeit fördern</a:t>
            </a:r>
          </a:p>
          <a:p>
            <a:pPr>
              <a:lnSpc>
                <a:spcPts val="1400"/>
              </a:lnSpc>
              <a:spcBef>
                <a:spcPts val="300"/>
              </a:spcBef>
              <a:defRPr sz="1400">
                <a:solidFill>
                  <a:srgbClr val="FFFFFF"/>
                </a:solidFill>
                <a:latin typeface="Montserrat Light"/>
                <a:ea typeface="Montserrat Light"/>
                <a:cs typeface="Montserrat Light"/>
                <a:sym typeface="Montserrat Light"/>
              </a:defRPr>
            </a:pPr>
            <a:r>
              <a:t>Weiterentwicklung des Schutzkonzepts</a:t>
            </a:r>
          </a:p>
          <a:p>
            <a:pPr>
              <a:lnSpc>
                <a:spcPts val="1400"/>
              </a:lnSpc>
              <a:spcBef>
                <a:spcPts val="1300"/>
              </a:spcBef>
              <a:defRPr sz="1400">
                <a:solidFill>
                  <a:srgbClr val="FFFFFF"/>
                </a:solidFill>
                <a:latin typeface="Montserrat Light"/>
                <a:ea typeface="Montserrat Light"/>
                <a:cs typeface="Montserrat Light"/>
                <a:sym typeface="Montserrat Light"/>
              </a:defRPr>
            </a:pPr>
            <a:r>
              <a:t>Atmosphäre der Grenzachtung</a:t>
            </a:r>
          </a:p>
          <a:p>
            <a:pPr>
              <a:lnSpc>
                <a:spcPts val="1400"/>
              </a:lnSpc>
              <a:defRPr sz="1400">
                <a:solidFill>
                  <a:srgbClr val="FFFFFF"/>
                </a:solidFill>
                <a:latin typeface="Montserrat Light"/>
                <a:ea typeface="Montserrat Light"/>
                <a:cs typeface="Montserrat Light"/>
                <a:sym typeface="Montserrat Light"/>
              </a:defRPr>
            </a:pPr>
            <a:r>
              <a:t>Schulungen zu:</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Sensibilisieren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Prävention</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Verhaltensstandarts</a:t>
            </a:r>
          </a:p>
          <a:p>
            <a:pPr marL="280068" indent="-140368">
              <a:lnSpc>
                <a:spcPts val="1400"/>
              </a:lnSpc>
              <a:buSzPct val="100000"/>
              <a:buChar char="•"/>
              <a:defRPr sz="1400">
                <a:solidFill>
                  <a:srgbClr val="FFFFFF"/>
                </a:solidFill>
                <a:latin typeface="Montserrat Light"/>
                <a:ea typeface="Montserrat Light"/>
                <a:cs typeface="Montserrat Light"/>
                <a:sym typeface="Montserrat Light"/>
              </a:defRPr>
            </a:pPr>
            <a:r>
              <a:t>Intervention</a:t>
            </a:r>
          </a:p>
        </p:txBody>
      </p:sp>
      <p:sp>
        <p:nvSpPr>
          <p:cNvPr id="702" name="INTERVENTION"/>
          <p:cNvSpPr txBox="1"/>
          <p:nvPr/>
        </p:nvSpPr>
        <p:spPr>
          <a:xfrm>
            <a:off x="-6483844" y="2808705"/>
            <a:ext cx="4054959" cy="297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INTERVENTION</a:t>
            </a:r>
          </a:p>
        </p:txBody>
      </p:sp>
      <p:sp>
        <p:nvSpPr>
          <p:cNvPr id="703" name="Textplatzhalter 4"/>
          <p:cNvSpPr/>
          <p:nvPr/>
        </p:nvSpPr>
        <p:spPr>
          <a:xfrm>
            <a:off x="-6483844" y="3196390"/>
            <a:ext cx="4054959" cy="853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nSpc>
                <a:spcPts val="1400"/>
              </a:lnSpc>
              <a:defRPr sz="1400">
                <a:solidFill>
                  <a:srgbClr val="FFFFFF"/>
                </a:solidFill>
                <a:latin typeface="Montserrat Light"/>
                <a:ea typeface="Montserrat Light"/>
                <a:cs typeface="Montserrat Light"/>
                <a:sym typeface="Montserrat Light"/>
              </a:defRPr>
            </a:pPr>
            <a:r>
              <a:t>Klare Ansprechpartner</a:t>
            </a:r>
          </a:p>
          <a:p>
            <a:pPr>
              <a:lnSpc>
                <a:spcPts val="1400"/>
              </a:lnSpc>
              <a:defRPr sz="1400">
                <a:solidFill>
                  <a:srgbClr val="FFFFFF"/>
                </a:solidFill>
                <a:latin typeface="Montserrat Light"/>
                <a:ea typeface="Montserrat Light"/>
                <a:cs typeface="Montserrat Light"/>
                <a:sym typeface="Montserrat Light"/>
              </a:defRPr>
            </a:pPr>
            <a:r>
              <a:t>Handlungspläne</a:t>
            </a:r>
          </a:p>
          <a:p>
            <a:pPr>
              <a:lnSpc>
                <a:spcPts val="1400"/>
              </a:lnSpc>
              <a:defRPr sz="1400">
                <a:solidFill>
                  <a:srgbClr val="FFFFFF"/>
                </a:solidFill>
                <a:latin typeface="Montserrat Light"/>
                <a:ea typeface="Montserrat Light"/>
                <a:cs typeface="Montserrat Light"/>
                <a:sym typeface="Montserrat Light"/>
              </a:defRPr>
            </a:pPr>
            <a:r>
              <a:t>Umgang mit Betroffenen</a:t>
            </a:r>
          </a:p>
          <a:p>
            <a:pPr>
              <a:lnSpc>
                <a:spcPts val="1400"/>
              </a:lnSpc>
              <a:defRPr sz="1400">
                <a:solidFill>
                  <a:srgbClr val="FFFFFF"/>
                </a:solidFill>
                <a:latin typeface="Montserrat Light"/>
                <a:ea typeface="Montserrat Light"/>
                <a:cs typeface="Montserrat Light"/>
                <a:sym typeface="Montserrat Light"/>
              </a:defRPr>
            </a:pPr>
            <a:r>
              <a:t>Umgang bei Verdacht</a:t>
            </a:r>
          </a:p>
        </p:txBody>
      </p:sp>
      <p:sp>
        <p:nvSpPr>
          <p:cNvPr id="704" name="KULTURWANDEL"/>
          <p:cNvSpPr txBox="1"/>
          <p:nvPr/>
        </p:nvSpPr>
        <p:spPr>
          <a:xfrm>
            <a:off x="-6483642" y="4299331"/>
            <a:ext cx="2751634"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400">
                <a:solidFill>
                  <a:srgbClr val="FFFFFF"/>
                </a:solidFill>
                <a:latin typeface="Montserrat Bold"/>
                <a:ea typeface="Montserrat Bold"/>
                <a:cs typeface="Montserrat Bold"/>
                <a:sym typeface="Montserrat Bold"/>
              </a:defRPr>
            </a:lvl1pPr>
          </a:lstStyle>
          <a:p>
            <a:r>
              <a:t>KULTURWANDEL</a:t>
            </a:r>
          </a:p>
        </p:txBody>
      </p:sp>
      <p:sp>
        <p:nvSpPr>
          <p:cNvPr id="705" name="PRÄVENTION"/>
          <p:cNvSpPr txBox="1"/>
          <p:nvPr/>
        </p:nvSpPr>
        <p:spPr>
          <a:xfrm>
            <a:off x="-6483844" y="353454"/>
            <a:ext cx="4054959" cy="297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541781">
              <a:lnSpc>
                <a:spcPct val="90000"/>
              </a:lnSpc>
              <a:defRPr sz="1896">
                <a:solidFill>
                  <a:srgbClr val="FFFFFF"/>
                </a:solidFill>
                <a:latin typeface="Montserrat Bold"/>
                <a:ea typeface="Montserrat Bold"/>
                <a:cs typeface="Montserrat Bold"/>
                <a:sym typeface="Montserrat Bold"/>
              </a:defRPr>
            </a:lvl1pPr>
          </a:lstStyle>
          <a:p>
            <a:r>
              <a:t>PRÄVENTION</a:t>
            </a:r>
          </a:p>
        </p:txBody>
      </p:sp>
      <p:sp>
        <p:nvSpPr>
          <p:cNvPr id="706" name="Was tun wir als…"/>
          <p:cNvSpPr txBox="1"/>
          <p:nvPr/>
        </p:nvSpPr>
        <p:spPr>
          <a:xfrm>
            <a:off x="-11216467" y="57772"/>
            <a:ext cx="5573753" cy="1284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pPr>
              <a:lnSpc>
                <a:spcPct val="90000"/>
              </a:lnSpc>
              <a:defRPr sz="3000">
                <a:solidFill>
                  <a:srgbClr val="FFFFFF"/>
                </a:solidFill>
                <a:latin typeface="Montserrat Bold"/>
                <a:ea typeface="Montserrat Bold"/>
                <a:cs typeface="Montserrat Bold"/>
                <a:sym typeface="Montserrat Bold"/>
              </a:defRPr>
            </a:pPr>
            <a:r>
              <a:t>Was tun wir als </a:t>
            </a:r>
          </a:p>
          <a:p>
            <a:pPr>
              <a:lnSpc>
                <a:spcPct val="90000"/>
              </a:lnSpc>
              <a:defRPr sz="3000">
                <a:solidFill>
                  <a:srgbClr val="FFFFFF"/>
                </a:solidFill>
                <a:latin typeface="Montserrat Bold"/>
                <a:ea typeface="Montserrat Bold"/>
                <a:cs typeface="Montserrat Bold"/>
                <a:sym typeface="Montserrat Bold"/>
              </a:defRPr>
            </a:pPr>
            <a:r>
              <a:t>EC &amp; LGV?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69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9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69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69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69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69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6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path" presetSubtype="0" accel="50000" decel="50000" fill="hold" nodeType="clickEffect">
                                  <p:stCondLst>
                                    <p:cond delay="0"/>
                                  </p:stCondLst>
                                  <p:childTnLst>
                                    <p:animMotion origin="layout" path="M 0.000000 0.000000 L 0.334794 -0.000424" pathEditMode="relative">
                                      <p:cBhvr>
                                        <p:cTn id="28" dur="60000" fill="hold"/>
                                        <p:tgtEl>
                                          <p:spTgt spid="697"/>
                                        </p:tgtEl>
                                        <p:attrNameLst>
                                          <p:attrName>ppt_x</p:attrName>
                                          <p:attrName>ppt_y</p:attrName>
                                        </p:attrNameLst>
                                      </p:cBhvr>
                                    </p:animMotion>
                                  </p:childTnLst>
                                </p:cTn>
                              </p:par>
                            </p:childTnLst>
                          </p:cTn>
                        </p:par>
                        <p:par>
                          <p:cTn id="29" fill="hold">
                            <p:stCondLst>
                              <p:cond delay="60000"/>
                            </p:stCondLst>
                            <p:childTnLst>
                              <p:par>
                                <p:cTn id="30" presetID="1" presetClass="mediacall" presetSubtype="0" fill="hold" nodeType="afterEffect">
                                  <p:stCondLst>
                                    <p:cond delay="0"/>
                                  </p:stCondLst>
                                  <p:childTnLst>
                                    <p:cmd type="call" cmd="playFrom(0.0)">
                                      <p:cBhvr>
                                        <p:cTn id="31" dur="226464" fill="hold"/>
                                        <p:tgtEl>
                                          <p:spTgt spid="691"/>
                                        </p:tgtEl>
                                      </p:cBhvr>
                                    </p:cmd>
                                  </p:childTnLst>
                                </p:cTn>
                              </p:par>
                            </p:childTnLst>
                          </p:cTn>
                        </p:par>
                        <p:par>
                          <p:cTn id="32" fill="hold">
                            <p:stCondLst>
                              <p:cond delay="0"/>
                            </p:stCondLst>
                            <p:childTnLst>
                              <p:par>
                                <p:cTn id="33" presetID="-1" presetClass="path" presetSubtype="0" accel="50000" decel="50000" fill="hold" nodeType="afterEffect">
                                  <p:stCondLst>
                                    <p:cond delay="0"/>
                                  </p:stCondLst>
                                  <p:childTnLst>
                                    <p:animMotion origin="layout" path="M 0.334794 -0.000424 L 0.655195 -0.000111" pathEditMode="relative">
                                      <p:cBhvr>
                                        <p:cTn id="34" dur="60000" fill="hold"/>
                                        <p:tgtEl>
                                          <p:spTgt spid="697"/>
                                        </p:tgtEl>
                                        <p:attrNameLst>
                                          <p:attrName>ppt_x</p:attrName>
                                          <p:attrName>ppt_y</p:attrName>
                                        </p:attrNameLst>
                                      </p:cBhvr>
                                    </p:animMotion>
                                  </p:childTnLst>
                                </p:cTn>
                              </p:par>
                            </p:childTnLst>
                          </p:cTn>
                        </p:par>
                        <p:par>
                          <p:cTn id="35" fill="hold">
                            <p:stCondLst>
                              <p:cond delay="60000"/>
                            </p:stCondLst>
                            <p:childTnLst>
                              <p:par>
                                <p:cTn id="36" presetID="3" presetClass="mediacall" presetSubtype="0" fill="hold" nodeType="afterEffect">
                                  <p:stCondLst>
                                    <p:cond delay="0"/>
                                  </p:stCondLst>
                                  <p:childTnLst>
                                    <p:cmd type="call" cmd="stop">
                                      <p:cBhvr>
                                        <p:cTn id="37" dur="1000" fill="hold"/>
                                        <p:tgtEl>
                                          <p:spTgt spid="6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8" fill="hold" display="0">
                  <p:stCondLst>
                    <p:cond delay="indefinite"/>
                  </p:stCondLst>
                </p:cTn>
                <p:tgtEl>
                  <p:spTgt spid="691"/>
                </p:tgtEl>
              </p:cMediaNode>
            </p:audio>
          </p:childTnLst>
        </p:cTn>
      </p:par>
    </p:tnLst>
    <p:bldLst>
      <p:bldP spid="692" grpId="0" animBg="1" advAuto="0"/>
      <p:bldP spid="693" grpId="0" animBg="1" advAuto="0"/>
      <p:bldP spid="694" grpId="0" animBg="1" advAuto="0"/>
      <p:bldP spid="695" grpId="0" animBg="1" advAuto="0"/>
      <p:bldP spid="696" grpId="0" animBg="1" advAuto="0"/>
      <p:bldP spid="697" grpId="0" animBg="1" advAuto="0"/>
      <p:bldP spid="698" grpId="0" animBg="1" advAuto="0"/>
    </p:bldLst>
  </p:timing>
</p:sld>
</file>

<file path=ppt/theme/theme1.xml><?xml version="1.0" encoding="utf-8"?>
<a:theme xmlns:a="http://schemas.openxmlformats.org/drawingml/2006/main" name="SWD-EC">
  <a:themeElements>
    <a:clrScheme name="SWD-EC">
      <a:dk1>
        <a:srgbClr val="282824"/>
      </a:dk1>
      <a:lt1>
        <a:srgbClr val="F7F1EC"/>
      </a:lt1>
      <a:dk2>
        <a:srgbClr val="A7A7A7"/>
      </a:dk2>
      <a:lt2>
        <a:srgbClr val="535353"/>
      </a:lt2>
      <a:accent1>
        <a:srgbClr val="92C255"/>
      </a:accent1>
      <a:accent2>
        <a:srgbClr val="B3B3B3"/>
      </a:accent2>
      <a:accent3>
        <a:srgbClr val="F59D4B"/>
      </a:accent3>
      <a:accent4>
        <a:srgbClr val="F08676"/>
      </a:accent4>
      <a:accent5>
        <a:srgbClr val="9185BE"/>
      </a:accent5>
      <a:accent6>
        <a:srgbClr val="619BAC"/>
      </a:accent6>
      <a:hlink>
        <a:srgbClr val="0000FF"/>
      </a:hlink>
      <a:folHlink>
        <a:srgbClr val="FF00FF"/>
      </a:folHlink>
    </a:clrScheme>
    <a:fontScheme name="SWD-EC">
      <a:majorFont>
        <a:latin typeface="Helvetica"/>
        <a:ea typeface="Helvetica"/>
        <a:cs typeface="Helvetica"/>
      </a:majorFont>
      <a:minorFont>
        <a:latin typeface="Montserrat Regular"/>
        <a:ea typeface="Montserrat Regular"/>
        <a:cs typeface="Montserrat Regular"/>
      </a:minorFont>
    </a:fontScheme>
    <a:fmtScheme name="SWD-E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F5F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WD-EC">
  <a:themeElements>
    <a:clrScheme name="SWD-EC">
      <a:dk1>
        <a:srgbClr val="000000"/>
      </a:dk1>
      <a:lt1>
        <a:srgbClr val="FFFFFF"/>
      </a:lt1>
      <a:dk2>
        <a:srgbClr val="A7A7A7"/>
      </a:dk2>
      <a:lt2>
        <a:srgbClr val="535353"/>
      </a:lt2>
      <a:accent1>
        <a:srgbClr val="92C255"/>
      </a:accent1>
      <a:accent2>
        <a:srgbClr val="B3B3B3"/>
      </a:accent2>
      <a:accent3>
        <a:srgbClr val="F59D4B"/>
      </a:accent3>
      <a:accent4>
        <a:srgbClr val="F08676"/>
      </a:accent4>
      <a:accent5>
        <a:srgbClr val="9185BE"/>
      </a:accent5>
      <a:accent6>
        <a:srgbClr val="619BAC"/>
      </a:accent6>
      <a:hlink>
        <a:srgbClr val="0000FF"/>
      </a:hlink>
      <a:folHlink>
        <a:srgbClr val="FF00FF"/>
      </a:folHlink>
    </a:clrScheme>
    <a:fontScheme name="SWD-EC">
      <a:majorFont>
        <a:latin typeface="Helvetica"/>
        <a:ea typeface="Helvetica"/>
        <a:cs typeface="Helvetica"/>
      </a:majorFont>
      <a:minorFont>
        <a:latin typeface="Montserrat Regular"/>
        <a:ea typeface="Montserrat Regular"/>
        <a:cs typeface="Montserrat Regular"/>
      </a:minorFont>
    </a:fontScheme>
    <a:fmtScheme name="SWD-E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F5F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28282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0C9E29FBA117344882791AA799CC14A" ma:contentTypeVersion="14" ma:contentTypeDescription="Ein neues Dokument erstellen." ma:contentTypeScope="" ma:versionID="2d519d6b29b440ec87b8227fbf08dd27">
  <xsd:schema xmlns:xsd="http://www.w3.org/2001/XMLSchema" xmlns:xs="http://www.w3.org/2001/XMLSchema" xmlns:p="http://schemas.microsoft.com/office/2006/metadata/properties" xmlns:ns2="f11dc0d4-946c-4f34-98a9-60297c78d2c3" xmlns:ns3="5214932f-8860-4a7f-b5e4-a6a75587c1d1" targetNamespace="http://schemas.microsoft.com/office/2006/metadata/properties" ma:root="true" ma:fieldsID="587884faf018fe4afb0d17656a7397cd" ns2:_="" ns3:_="">
    <xsd:import namespace="f11dc0d4-946c-4f34-98a9-60297c78d2c3"/>
    <xsd:import namespace="5214932f-8860-4a7f-b5e4-a6a75587c1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dc0d4-946c-4f34-98a9-60297c78d2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2b234a80-fb07-43cb-972a-27d95ee231e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4932f-8860-4a7f-b5e4-a6a75587c1d1"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bc58dcf4-3348-4cc6-8d92-6b0dc3efb9eb}" ma:internalName="TaxCatchAll" ma:showField="CatchAllData" ma:web="5214932f-8860-4a7f-b5e4-a6a75587c1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EA31EB-CD21-4EB5-85B9-4F6817AA57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dc0d4-946c-4f34-98a9-60297c78d2c3"/>
    <ds:schemaRef ds:uri="5214932f-8860-4a7f-b5e4-a6a75587c1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ACC246-0F69-4E60-A247-0F28A6053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6416</Words>
  <Application>Microsoft Office PowerPoint</Application>
  <PresentationFormat>On-screen Show (16:9)</PresentationFormat>
  <Paragraphs>631</Paragraphs>
  <Slides>31</Slides>
  <Notes>28</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SWD-EC</vt:lpstr>
      <vt:lpstr>PowerPoint Presentation</vt:lpstr>
      <vt:lpstr>Studie zu sexualisierter Gewalt in der ev. Kirche</vt:lpstr>
      <vt:lpstr>Studie zu sexualisierter Gewalt in der ev. Kirche</vt:lpstr>
      <vt:lpstr>PowerPoint Presentation</vt:lpstr>
      <vt:lpstr>Nancy Janz Betroffene</vt:lpstr>
      <vt:lpstr>PowerPoint Presentation</vt:lpstr>
      <vt:lpstr>Was bedeutet das für uns?</vt:lpstr>
      <vt:lpstr>Was ist sexualisierte Gewalt?</vt:lpstr>
      <vt:lpstr>Stell dir folgende Situation am Ende des Kreises vor:</vt:lpstr>
      <vt:lpstr>Was tun wir?</vt:lpstr>
      <vt:lpstr>PowerPoint Presentation</vt:lpstr>
      <vt:lpstr>PowerPoint Presentation</vt:lpstr>
      <vt:lpstr>Verhaltensstandarts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Stell dir folgende Situation auf deiner Freizeit vor:</vt:lpstr>
      <vt:lpstr>PowerPoint Presentation</vt:lpstr>
      <vt:lpstr>Vertrauenspersonen</vt:lpstr>
      <vt:lpstr>Erreichbarkeit KJS Beauftragte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Markus Mall</cp:lastModifiedBy>
  <cp:revision>2</cp:revision>
  <dcterms:modified xsi:type="dcterms:W3CDTF">2025-08-22T11:37:07Z</dcterms:modified>
</cp:coreProperties>
</file>