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embedTrueTypeFonts="1" autoCompressPictures="0">
  <p:sldMasterIdLst>
    <p:sldMasterId id="2147483658" r:id="rId1"/>
  </p:sldMasterIdLst>
  <p:notesMasterIdLst>
    <p:notesMasterId r:id="rId39"/>
  </p:notesMasterIdLst>
  <p:sldIdLst>
    <p:sldId id="256" r:id="rId2"/>
    <p:sldId id="464" r:id="rId3"/>
    <p:sldId id="470" r:id="rId4"/>
    <p:sldId id="480" r:id="rId5"/>
    <p:sldId id="356" r:id="rId6"/>
    <p:sldId id="484" r:id="rId7"/>
    <p:sldId id="332" r:id="rId8"/>
    <p:sldId id="487" r:id="rId9"/>
    <p:sldId id="485" r:id="rId10"/>
    <p:sldId id="488" r:id="rId11"/>
    <p:sldId id="431" r:id="rId12"/>
    <p:sldId id="489" r:id="rId13"/>
    <p:sldId id="263" r:id="rId14"/>
    <p:sldId id="465" r:id="rId15"/>
    <p:sldId id="466" r:id="rId16"/>
    <p:sldId id="467" r:id="rId17"/>
    <p:sldId id="482" r:id="rId18"/>
    <p:sldId id="469" r:id="rId19"/>
    <p:sldId id="477" r:id="rId20"/>
    <p:sldId id="264" r:id="rId21"/>
    <p:sldId id="473" r:id="rId22"/>
    <p:sldId id="447" r:id="rId23"/>
    <p:sldId id="461" r:id="rId24"/>
    <p:sldId id="452" r:id="rId25"/>
    <p:sldId id="481" r:id="rId26"/>
    <p:sldId id="471" r:id="rId27"/>
    <p:sldId id="375" r:id="rId28"/>
    <p:sldId id="423" r:id="rId29"/>
    <p:sldId id="424" r:id="rId30"/>
    <p:sldId id="425" r:id="rId31"/>
    <p:sldId id="443" r:id="rId32"/>
    <p:sldId id="444" r:id="rId33"/>
    <p:sldId id="479" r:id="rId34"/>
    <p:sldId id="478" r:id="rId35"/>
    <p:sldId id="472" r:id="rId36"/>
    <p:sldId id="445" r:id="rId37"/>
    <p:sldId id="355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Gloss And Bloom" pitchFamily="2" charset="77"/>
      <p:regular r:id="rId46"/>
    </p:embeddedFont>
    <p:embeddedFont>
      <p:font typeface="Nunito" pitchFamily="2" charset="77"/>
      <p:regular r:id="rId47"/>
      <p:bold r:id="rId48"/>
      <p:italic r:id="rId49"/>
      <p:boldItalic r:id="rId50"/>
    </p:embeddedFont>
    <p:embeddedFont>
      <p:font typeface="Nunito SemiBold" pitchFamily="2" charset="77"/>
      <p:bold r:id="rId51"/>
      <p:boldItalic r:id="rId52"/>
    </p:embeddedFont>
  </p:embeddedFontLst>
  <p:defaultTextStyle>
    <a:defPPr>
      <a:defRPr lang="de-DE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2"/>
    <p:restoredTop sz="94718"/>
  </p:normalViewPr>
  <p:slideViewPr>
    <p:cSldViewPr snapToGrid="0" snapToObjects="1">
      <p:cViewPr varScale="1">
        <p:scale>
          <a:sx n="184" d="100"/>
          <a:sy n="184" d="100"/>
        </p:scale>
        <p:origin x="1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38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F0DCCE5-E284-714C-9447-AEE512A288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C8D711-258A-C44F-A700-3322255E5F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AE490A-0536-1F4D-A520-B38BF1A158DE}" type="datetimeFigureOut">
              <a:rPr lang="de-DE"/>
              <a:pPr>
                <a:defRPr/>
              </a:pPr>
              <a:t>02.10.19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7C42AFB1-136A-184B-B0DA-80C0852348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1FE6B2E3-64F7-EC4D-82AC-FDF2FCA90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
Zweite Ebene
Dritte Ebene
Vierte Ebene
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2F2436-9F37-DC47-A4F5-1D0D00B0C9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7BF307-2563-5B48-A16D-58E80A3FB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E02FDC-530F-3C4F-B157-B07C2EFCB6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bildplatzhalter 1">
            <a:extLst>
              <a:ext uri="{FF2B5EF4-FFF2-40B4-BE49-F238E27FC236}">
                <a16:creationId xmlns:a16="http://schemas.microsoft.com/office/drawing/2014/main" id="{EAAFF30A-947C-FA40-9CEF-ACEA857CB9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izenplatzhalter 2">
            <a:extLst>
              <a:ext uri="{FF2B5EF4-FFF2-40B4-BE49-F238E27FC236}">
                <a16:creationId xmlns:a16="http://schemas.microsoft.com/office/drawing/2014/main" id="{941FBEA8-C85A-B34D-BF3F-91A9DBE8CA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36867" name="Foliennummernplatzhalter 3">
            <a:extLst>
              <a:ext uri="{FF2B5EF4-FFF2-40B4-BE49-F238E27FC236}">
                <a16:creationId xmlns:a16="http://schemas.microsoft.com/office/drawing/2014/main" id="{38EEF242-0DBE-CE41-B372-AE02AE05EA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E3978C-D6F7-704A-B7BE-C9BA798830F6}" type="slidenum">
              <a:rPr lang="de-DE" altLang="de-DE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lienbildplatzhalter 1">
            <a:extLst>
              <a:ext uri="{FF2B5EF4-FFF2-40B4-BE49-F238E27FC236}">
                <a16:creationId xmlns:a16="http://schemas.microsoft.com/office/drawing/2014/main" id="{837BC413-A73D-4A4A-B273-A1F7B5682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izenplatzhalter 2">
            <a:extLst>
              <a:ext uri="{FF2B5EF4-FFF2-40B4-BE49-F238E27FC236}">
                <a16:creationId xmlns:a16="http://schemas.microsoft.com/office/drawing/2014/main" id="{E52AFDEA-F93E-7E42-9F36-98E9A6DCA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51203" name="Foliennummernplatzhalter 3">
            <a:extLst>
              <a:ext uri="{FF2B5EF4-FFF2-40B4-BE49-F238E27FC236}">
                <a16:creationId xmlns:a16="http://schemas.microsoft.com/office/drawing/2014/main" id="{18F8EA44-EBD8-BF4E-8510-AD1AB603FA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040CE0-4F26-5F48-8D67-181299C4E0E0}" type="slidenum">
              <a:rPr lang="de-DE" altLang="de-DE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de-DE" alt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28425-3F58-C347-83C3-2473400D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C0A04-4152-9B49-97F9-F8AD0969C881}" type="datetimeFigureOut">
              <a:rPr lang="de-DE"/>
              <a:pPr>
                <a:defRPr/>
              </a:pPr>
              <a:t>02.10.19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5113-8EA4-CD41-AA59-7C23F8E66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2308F-6D4C-7840-B92E-59B832E9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723A2-91C0-074A-BE3C-03BB93BAED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36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A0EEA-D0CB-CB49-AADA-1F2976BE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1CE32-A389-B649-960E-B94E97BD8CA7}" type="datetimeFigureOut">
              <a:rPr lang="de-DE"/>
              <a:pPr>
                <a:defRPr/>
              </a:pPr>
              <a:t>02.10.19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D63DF-B7B6-8846-B64F-46ADF835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www.swdec.de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29C68-1133-E843-B0B9-1050C5F76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CD886-9105-0E46-ABDB-3486AA9BCAE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693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9300B-BAD2-A14D-ADB0-99382C2B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C1AEF-77C0-A14B-A81A-268B2EF29A26}" type="datetimeFigureOut">
              <a:rPr lang="de-DE"/>
              <a:pPr>
                <a:defRPr/>
              </a:pPr>
              <a:t>02.10.19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B7C9F-B0BA-D944-9B67-90810D3D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www.swdec.de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A986E-EFC9-6942-98F8-C2A1807D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E2AAE-7103-6941-A663-BB6B8443DAC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6566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7211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86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Nunito" pitchFamily="2" charset="77"/>
              </a:defRPr>
            </a:lvl1pPr>
          </a:lstStyle>
          <a:p>
            <a:pPr lvl="0"/>
            <a:r>
              <a:rPr dirty="0" err="1"/>
              <a:t>Titeltext</a:t>
            </a:r>
            <a:endParaRPr dirty="0"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650">
                <a:latin typeface="Nunito" pitchFamily="2" charset="77"/>
              </a:defRPr>
            </a:lvl1pPr>
            <a:lvl2pPr marL="0" indent="85725" algn="ctr">
              <a:spcBef>
                <a:spcPts val="0"/>
              </a:spcBef>
              <a:buSzTx/>
              <a:buNone/>
              <a:defRPr sz="1650">
                <a:latin typeface="Nunito" pitchFamily="2" charset="77"/>
              </a:defRPr>
            </a:lvl2pPr>
            <a:lvl3pPr marL="0" indent="171450" algn="ctr">
              <a:spcBef>
                <a:spcPts val="0"/>
              </a:spcBef>
              <a:buSzTx/>
              <a:buNone/>
              <a:defRPr sz="1650">
                <a:latin typeface="Nunito" pitchFamily="2" charset="77"/>
              </a:defRPr>
            </a:lvl3pPr>
            <a:lvl4pPr marL="0" indent="257175" algn="ctr">
              <a:spcBef>
                <a:spcPts val="0"/>
              </a:spcBef>
              <a:buSzTx/>
              <a:buNone/>
              <a:defRPr sz="1650">
                <a:latin typeface="Nunito" pitchFamily="2" charset="77"/>
              </a:defRPr>
            </a:lvl4pPr>
            <a:lvl5pPr marL="0" indent="342900" algn="ctr">
              <a:spcBef>
                <a:spcPts val="0"/>
              </a:spcBef>
              <a:buSzTx/>
              <a:buNone/>
              <a:defRPr sz="1650">
                <a:latin typeface="Nunito" pitchFamily="2" charset="77"/>
              </a:defRPr>
            </a:lvl5pPr>
          </a:lstStyle>
          <a:p>
            <a:pPr lvl="0"/>
            <a:r>
              <a:rPr dirty="0" err="1"/>
              <a:t>Textebene</a:t>
            </a:r>
            <a:r>
              <a:rPr dirty="0"/>
              <a:t> 1</a:t>
            </a:r>
          </a:p>
          <a:p>
            <a:pPr lvl="1"/>
            <a:r>
              <a:rPr dirty="0" err="1"/>
              <a:t>Textebene</a:t>
            </a:r>
            <a:r>
              <a:rPr dirty="0"/>
              <a:t> 2</a:t>
            </a:r>
          </a:p>
          <a:p>
            <a:pPr lvl="2"/>
            <a:r>
              <a:rPr dirty="0" err="1"/>
              <a:t>Textebene</a:t>
            </a:r>
            <a:r>
              <a:rPr dirty="0"/>
              <a:t> 3</a:t>
            </a:r>
          </a:p>
          <a:p>
            <a:pPr lvl="3"/>
            <a:r>
              <a:rPr dirty="0" err="1"/>
              <a:t>Textebene</a:t>
            </a:r>
            <a:r>
              <a:rPr dirty="0"/>
              <a:t> 4</a:t>
            </a:r>
          </a:p>
          <a:p>
            <a:pPr lvl="4"/>
            <a:r>
              <a:rPr dirty="0" err="1"/>
              <a:t>Textebene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549548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091FD-4C00-CF40-9D6B-8D27ACD1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2EF1-C489-D340-A005-CD5DE62F5189}" type="datetimeFigureOut">
              <a:rPr lang="de-DE"/>
              <a:pPr>
                <a:defRPr/>
              </a:pPr>
              <a:t>02.10.19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CC09-64C7-974A-96A9-0B0222F8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BFB0B-CEC2-7E40-BA56-9056D3E5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15E9-CE91-004A-8170-D04278FDD0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28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4DC69-723A-9549-9247-F2BA9D8D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91D5-9165-7741-AA53-7D3BE4F903DB}" type="datetimeFigureOut">
              <a:rPr lang="de-DE"/>
              <a:pPr>
                <a:defRPr/>
              </a:pPr>
              <a:t>02.10.19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2218C-6F66-F048-9E49-EA4813E6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www.swdec.de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A2F14-D157-BA48-8FB3-E081F316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927B1-EFB5-6448-9037-7B111C91AD9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235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795E1-D5BD-C244-8F83-28618C36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E7D5-4706-A842-8C3D-6B9D1C5F4073}" type="datetimeFigureOut">
              <a:rPr lang="de-DE"/>
              <a:pPr>
                <a:defRPr/>
              </a:pPr>
              <a:t>02.10.19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33AB-E594-E044-BCA8-718E6649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FED8D-E9FF-F944-81F9-8B99C632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8A6C9-C489-7B49-B6D7-2838F3ED38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33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950D604-D6CB-7C43-B731-F08DED23E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7736-52A1-8D4A-992A-46CF9DDD77FB}" type="datetimeFigureOut">
              <a:rPr lang="de-DE"/>
              <a:pPr>
                <a:defRPr/>
              </a:pPr>
              <a:t>02.10.19</a:t>
            </a:fld>
            <a:endParaRPr lang="de-D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375A17-438A-504F-A863-9CAE7B5C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www.swdec.de</a:t>
            </a:r>
            <a:endParaRPr lang="de-D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1BE8A3-0047-284D-90EC-371D710C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8E71-521E-0842-B2E8-72654CC4493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86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2BEA5-856B-2940-9E2E-C54C40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63BD1-C0F1-434A-A6B7-2D33E44F472A}" type="datetimeFigureOut">
              <a:rPr lang="de-DE"/>
              <a:pPr>
                <a:defRPr/>
              </a:pPr>
              <a:t>02.10.19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C4335-E131-1E4C-96CF-5FA4C171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9C11F-AACB-834A-8CE7-F0D32302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0131-27F7-C543-9A73-0268AAB9CD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39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AB54F-419D-1545-A798-DDD6E6983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BDA1-CBA6-3344-AC0E-3C78FFEC1FEB}" type="datetimeFigureOut">
              <a:rPr lang="de-DE"/>
              <a:pPr>
                <a:defRPr/>
              </a:pPr>
              <a:t>02.10.19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44813-BAEF-254B-BD20-9E0BB175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8E0B4-D926-7042-A89C-0739A98A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B05B5-C958-B34F-99FE-B948778A03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1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5CAD47-2722-454F-9687-458B4C0C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1644D-6254-D54F-AB2C-E5915D8CAB9D}" type="datetimeFigureOut">
              <a:rPr lang="de-DE"/>
              <a:pPr>
                <a:defRPr/>
              </a:pPr>
              <a:t>02.10.19</a:t>
            </a:fld>
            <a:endParaRPr 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7B3F1C-7297-BD44-89C0-E5EE3972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www.swdec.de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89EE69-15F0-2646-8BED-B719185C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FDF8F-38F8-B648-9BF8-8A4D4E360A1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17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5B0255-64C2-824D-AC00-56A77D238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38085-6156-114C-A230-C4D3FCA787C0}" type="datetimeFigureOut">
              <a:rPr lang="de-DE"/>
              <a:pPr>
                <a:defRPr/>
              </a:pPr>
              <a:t>02.10.19</a:t>
            </a:fld>
            <a:endParaRPr 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4204D-95C4-A448-90DB-E5C74FB4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www.swdec.de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CDF681-9F6B-ED4B-A605-BB166FAF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1EC9-F013-514F-B546-A15BCDE5D6A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7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EACC486-1000-384C-A39A-F37FF5E4A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2A14E6-BBF8-6B42-8542-228887D82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
Zweite Ebene
Dritte Ebene
Vierte Ebene
Fünfte Ebene</a:t>
            </a:r>
            <a:endParaRPr lang="en-US" alt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D95D3-A5E5-564F-8E56-E10A49C83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642301-8C0E-5640-9567-E69B9A3EB66E}" type="datetimeFigureOut">
              <a:rPr lang="de-DE"/>
              <a:pPr>
                <a:defRPr/>
              </a:pPr>
              <a:t>02.10.19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5368C-937D-DF4F-AFA5-1D2D1B0CF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www.swdec.de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FD390-CBD6-924E-A203-6E57BFFC6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2E1B3D-0ED8-2D46-ACFE-F6192C3E6C2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31" name="Grafik 7">
            <a:extLst>
              <a:ext uri="{FF2B5EF4-FFF2-40B4-BE49-F238E27FC236}">
                <a16:creationId xmlns:a16="http://schemas.microsoft.com/office/drawing/2014/main" id="{4C425A76-43EE-9C42-8FE5-7E155311FA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03" r:id="rId3"/>
    <p:sldLayoutId id="2147483711" r:id="rId4"/>
    <p:sldLayoutId id="2147483704" r:id="rId5"/>
    <p:sldLayoutId id="2147483712" r:id="rId6"/>
    <p:sldLayoutId id="2147483713" r:id="rId7"/>
    <p:sldLayoutId id="2147483705" r:id="rId8"/>
    <p:sldLayoutId id="2147483706" r:id="rId9"/>
    <p:sldLayoutId id="2147483707" r:id="rId10"/>
    <p:sldLayoutId id="2147483708" r:id="rId11"/>
    <p:sldLayoutId id="2147483714" r:id="rId12"/>
    <p:sldLayoutId id="2147483715" r:id="rId13"/>
    <p:sldLayoutId id="2147483716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swdec.d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ec-dobel.de/ueber-uns/stellenangebote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4.jpeg"/><Relationship Id="rId7" Type="http://schemas.openxmlformats.org/officeDocument/2006/relationships/image" Target="../media/image4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>
            <a:extLst>
              <a:ext uri="{FF2B5EF4-FFF2-40B4-BE49-F238E27FC236}">
                <a16:creationId xmlns:a16="http://schemas.microsoft.com/office/drawing/2014/main" id="{70F6E717-FAC0-B84F-90F1-4FB830C4C0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/>
          <a:lstStyle/>
          <a:p>
            <a:pPr eaLnBrk="1" hangingPunct="1"/>
            <a:r>
              <a:rPr lang="de-DE" altLang="de-DE">
                <a:latin typeface="Gloss And Bloom" pitchFamily="2" charset="77"/>
              </a:rPr>
              <a:t>Informationen</a:t>
            </a:r>
          </a:p>
        </p:txBody>
      </p:sp>
      <p:sp>
        <p:nvSpPr>
          <p:cNvPr id="14338" name="Untertitel 2">
            <a:extLst>
              <a:ext uri="{FF2B5EF4-FFF2-40B4-BE49-F238E27FC236}">
                <a16:creationId xmlns:a16="http://schemas.microsoft.com/office/drawing/2014/main" id="{9356236E-B08E-6D42-A7B3-479B89BC31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/>
          <a:p>
            <a:pPr eaLnBrk="1" hangingPunct="1"/>
            <a:r>
              <a:rPr lang="de-DE" altLang="de-DE">
                <a:latin typeface="Nunito" pitchFamily="2" charset="77"/>
              </a:rPr>
              <a:t>aus dem SWD-EC-Verband </a:t>
            </a:r>
          </a:p>
          <a:p>
            <a:pPr eaLnBrk="1" hangingPunct="1"/>
            <a:r>
              <a:rPr lang="de-DE" altLang="de-DE">
                <a:latin typeface="Nunito" pitchFamily="2" charset="77"/>
              </a:rPr>
              <a:t>04/2019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DA87A4E-66AD-2846-8DB8-A88B9478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6723">
            <a:off x="2716144" y="1817670"/>
            <a:ext cx="3832734" cy="2746697"/>
          </a:xfrm>
          <a:prstGeom prst="rect">
            <a:avLst/>
          </a:prstGeom>
          <a:ln>
            <a:solidFill>
              <a:srgbClr val="96B421"/>
            </a:solidFill>
          </a:ln>
          <a:effectLst>
            <a:outerShdw blurRad="228600" dist="88900" dir="3000000" sx="98000" sy="98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DB56B0-CD1D-4E4A-B388-4CA68F9B9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238">
            <a:off x="370404" y="1194397"/>
            <a:ext cx="2777598" cy="3928318"/>
          </a:xfrm>
          <a:prstGeom prst="rect">
            <a:avLst/>
          </a:prstGeom>
          <a:effectLst>
            <a:outerShdw blurRad="101600" dist="165100" dir="2940000" sx="97000" sy="97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F893BB7-E7AC-7F47-A3E8-4F8A45A71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936" y="411832"/>
            <a:ext cx="1135993" cy="10001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38E9D34-E1BE-014A-9843-D7F7EF964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380" y="412241"/>
            <a:ext cx="1135620" cy="99978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A1917C3-1CB6-774E-B54E-D0658B822F91}"/>
              </a:ext>
            </a:extLst>
          </p:cNvPr>
          <p:cNvSpPr/>
          <p:nvPr/>
        </p:nvSpPr>
        <p:spPr>
          <a:xfrm>
            <a:off x="2217561" y="412240"/>
            <a:ext cx="4534055" cy="999701"/>
          </a:xfrm>
          <a:prstGeom prst="rect">
            <a:avLst/>
          </a:prstGeom>
          <a:solidFill>
            <a:srgbClr val="96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4718E29-4287-4F45-B373-8FEF8B18E1E3}"/>
              </a:ext>
            </a:extLst>
          </p:cNvPr>
          <p:cNvSpPr>
            <a:spLocks/>
          </p:cNvSpPr>
          <p:nvPr/>
        </p:nvSpPr>
        <p:spPr bwMode="auto">
          <a:xfrm>
            <a:off x="1506379" y="647087"/>
            <a:ext cx="59793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de-DE" altLang="de-DE" sz="2800" dirty="0">
                <a:solidFill>
                  <a:schemeClr val="bg1"/>
                </a:solidFill>
                <a:latin typeface="Gloss And Bloom" pitchFamily="2" charset="77"/>
                <a:sym typeface="Arial Bold" pitchFamily="124" charset="0"/>
              </a:rPr>
              <a:t>Wandkalender &amp; Gebetsposter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D5A6C0D-80DB-A040-AF0B-A7800DE3C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683" y="972023"/>
            <a:ext cx="1820435" cy="1602679"/>
          </a:xfrm>
          <a:prstGeom prst="rect">
            <a:avLst/>
          </a:prstGeom>
        </p:spPr>
      </p:pic>
      <p:sp>
        <p:nvSpPr>
          <p:cNvPr id="17409" name="Shape 183">
            <a:extLst>
              <a:ext uri="{FF2B5EF4-FFF2-40B4-BE49-F238E27FC236}">
                <a16:creationId xmlns:a16="http://schemas.microsoft.com/office/drawing/2014/main" id="{0DD3371E-118A-9546-86C0-C5961F072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9589" y="1213624"/>
            <a:ext cx="1306036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38175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38175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38175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38175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38175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1500" dirty="0">
                <a:solidFill>
                  <a:schemeClr val="bg1"/>
                </a:solidFill>
                <a:latin typeface="Nunito" pitchFamily="2" charset="77"/>
                <a:sym typeface="Arial Bold" pitchFamily="124" charset="0"/>
              </a:rPr>
              <a:t>am SWD-</a:t>
            </a:r>
          </a:p>
          <a:p>
            <a:pPr algn="ctr">
              <a:defRPr/>
            </a:pPr>
            <a:r>
              <a:rPr lang="de-DE" altLang="de-DE" sz="1500" dirty="0">
                <a:solidFill>
                  <a:schemeClr val="bg1"/>
                </a:solidFill>
                <a:latin typeface="Nunito" pitchFamily="2" charset="77"/>
                <a:sym typeface="Arial Bold" pitchFamily="124" charset="0"/>
              </a:rPr>
              <a:t>EC-Stand, </a:t>
            </a:r>
          </a:p>
          <a:p>
            <a:pPr algn="ctr">
              <a:defRPr/>
            </a:pPr>
            <a:r>
              <a:rPr lang="de-DE" altLang="de-DE" sz="1500" dirty="0">
                <a:solidFill>
                  <a:schemeClr val="bg1"/>
                </a:solidFill>
                <a:latin typeface="Nunito" pitchFamily="2" charset="77"/>
                <a:sym typeface="Arial Bold" pitchFamily="124" charset="0"/>
              </a:rPr>
              <a:t>in </a:t>
            </a:r>
            <a:r>
              <a:rPr lang="de-DE" altLang="de-DE" sz="1500" dirty="0" err="1">
                <a:solidFill>
                  <a:schemeClr val="bg1"/>
                </a:solidFill>
                <a:latin typeface="Nunito" pitchFamily="2" charset="77"/>
                <a:sym typeface="Arial Bold" pitchFamily="124" charset="0"/>
              </a:rPr>
              <a:t>Sielmingen</a:t>
            </a:r>
            <a:r>
              <a:rPr lang="de-DE" altLang="de-DE" sz="1500" dirty="0">
                <a:solidFill>
                  <a:schemeClr val="bg1"/>
                </a:solidFill>
                <a:latin typeface="Nunito" pitchFamily="2" charset="77"/>
                <a:sym typeface="Arial Bold" pitchFamily="124" charset="0"/>
              </a:rPr>
              <a:t> oder in Dobel abholen</a:t>
            </a:r>
            <a:endParaRPr lang="de-DE" altLang="de-DE" sz="1500" dirty="0">
              <a:solidFill>
                <a:schemeClr val="bg1"/>
              </a:solidFill>
              <a:latin typeface="Nunit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688497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Grafik 7">
            <a:extLst>
              <a:ext uri="{FF2B5EF4-FFF2-40B4-BE49-F238E27FC236}">
                <a16:creationId xmlns:a16="http://schemas.microsoft.com/office/drawing/2014/main" id="{D18136AD-83D4-B642-ADA8-26581EC4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25" y="411163"/>
            <a:ext cx="14097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Grafik 8">
            <a:extLst>
              <a:ext uri="{FF2B5EF4-FFF2-40B4-BE49-F238E27FC236}">
                <a16:creationId xmlns:a16="http://schemas.microsoft.com/office/drawing/2014/main" id="{D167F8CA-A0D5-F040-943E-56F31502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288" y="412750"/>
            <a:ext cx="1408112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654D08E-17D8-E04D-A108-A467E347E3EE}"/>
              </a:ext>
            </a:extLst>
          </p:cNvPr>
          <p:cNvSpPr/>
          <p:nvPr/>
        </p:nvSpPr>
        <p:spPr>
          <a:xfrm>
            <a:off x="2168525" y="412750"/>
            <a:ext cx="3781425" cy="1244600"/>
          </a:xfrm>
          <a:prstGeom prst="rect">
            <a:avLst/>
          </a:prstGeom>
          <a:solidFill>
            <a:srgbClr val="96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6A91101D-7616-3C4B-B03A-6F0F9B9EA642}"/>
              </a:ext>
            </a:extLst>
          </p:cNvPr>
          <p:cNvSpPr>
            <a:spLocks/>
          </p:cNvSpPr>
          <p:nvPr/>
        </p:nvSpPr>
        <p:spPr bwMode="auto">
          <a:xfrm>
            <a:off x="1784350" y="660400"/>
            <a:ext cx="46640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solidFill>
                  <a:schemeClr val="bg1"/>
                </a:solidFill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Imagebroschüre</a:t>
            </a:r>
          </a:p>
        </p:txBody>
      </p:sp>
      <p:pic>
        <p:nvPicPr>
          <p:cNvPr id="23557" name="Grafik 2">
            <a:extLst>
              <a:ext uri="{FF2B5EF4-FFF2-40B4-BE49-F238E27FC236}">
                <a16:creationId xmlns:a16="http://schemas.microsoft.com/office/drawing/2014/main" id="{678F48A9-A4C7-B74D-8BE4-C24F6221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-77788"/>
            <a:ext cx="4151312" cy="365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Grafik 5">
            <a:extLst>
              <a:ext uri="{FF2B5EF4-FFF2-40B4-BE49-F238E27FC236}">
                <a16:creationId xmlns:a16="http://schemas.microsoft.com/office/drawing/2014/main" id="{2CF6BE2D-D4B0-5B4D-8E2A-142A205A2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913" y="1766888"/>
            <a:ext cx="29083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Shape 92">
            <a:extLst>
              <a:ext uri="{FF2B5EF4-FFF2-40B4-BE49-F238E27FC236}">
                <a16:creationId xmlns:a16="http://schemas.microsoft.com/office/drawing/2014/main" id="{DED086BE-5182-D446-B152-D30273359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2173288"/>
            <a:ext cx="21447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chemeClr val="bg1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Durch die neue Website werden die ANGEBOTE ersetzt. Zusätzlich wird es ab 2020 eine Imagebroschüre geben.</a:t>
            </a:r>
            <a:endParaRPr lang="de-DE" altLang="de-DE" sz="2800">
              <a:solidFill>
                <a:schemeClr val="bg1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CEE572-48C9-E24F-B9CB-3C0B8C5B24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6761">
            <a:off x="554038" y="1866900"/>
            <a:ext cx="2462212" cy="3478213"/>
          </a:xfrm>
          <a:prstGeom prst="rect">
            <a:avLst/>
          </a:prstGeom>
          <a:effectLst>
            <a:outerShdw blurRad="152400" dist="63500" dir="1920000" sx="98000" sy="98000" algn="ctr" rotWithShape="0">
              <a:srgbClr val="000000">
                <a:alpha val="67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04F037-0320-49BB-962E-113A807DC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28536">
            <a:off x="3568755" y="1367039"/>
            <a:ext cx="1663706" cy="22916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C19D469-B4BF-4421-A087-D7F53BE39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35"/>
          <a:stretch/>
        </p:blipFill>
        <p:spPr>
          <a:xfrm>
            <a:off x="5459436" y="3191808"/>
            <a:ext cx="1256824" cy="16642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E965A8-D17B-4B6B-82BE-9E96BB3CE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86256" y="2809507"/>
            <a:ext cx="1700622" cy="24039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F43E80-C94C-46D1-BC63-52B7676140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01"/>
          <a:stretch/>
        </p:blipFill>
        <p:spPr>
          <a:xfrm rot="5400000">
            <a:off x="6259055" y="1012436"/>
            <a:ext cx="1736421" cy="273942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EC9E10A-083A-4D40-997C-D9551C9BB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981" y="411832"/>
            <a:ext cx="1135993" cy="100010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2E871FF-0CC8-D042-829B-398DE1C8D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807" y="412241"/>
            <a:ext cx="1135620" cy="99978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AF1ECC8B-A292-4346-AE4E-13921DF2FE27}"/>
              </a:ext>
            </a:extLst>
          </p:cNvPr>
          <p:cNvSpPr/>
          <p:nvPr/>
        </p:nvSpPr>
        <p:spPr>
          <a:xfrm>
            <a:off x="2910725" y="412240"/>
            <a:ext cx="5507339" cy="999701"/>
          </a:xfrm>
          <a:prstGeom prst="rect">
            <a:avLst/>
          </a:prstGeom>
          <a:solidFill>
            <a:srgbClr val="96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5B41100-6467-CF4E-8053-0184A50E6AD3}"/>
              </a:ext>
            </a:extLst>
          </p:cNvPr>
          <p:cNvSpPr>
            <a:spLocks/>
          </p:cNvSpPr>
          <p:nvPr/>
        </p:nvSpPr>
        <p:spPr bwMode="auto">
          <a:xfrm>
            <a:off x="2568697" y="647087"/>
            <a:ext cx="61943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39763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de-DE" altLang="de-DE" sz="2800" dirty="0">
                <a:solidFill>
                  <a:schemeClr val="bg1"/>
                </a:solidFill>
                <a:latin typeface="Gloss And Bloom" pitchFamily="2" charset="77"/>
                <a:sym typeface="Arial Bold" pitchFamily="124" charset="0"/>
              </a:rPr>
              <a:t>Kinderstunden-Weihnachtsgeschenk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8B6F10C-2C6A-B644-97C9-2B10769F5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662" y="925016"/>
            <a:ext cx="3029387" cy="266702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37CC76B-295C-7845-820D-7F8B78792B76}"/>
              </a:ext>
            </a:extLst>
          </p:cNvPr>
          <p:cNvSpPr txBox="1"/>
          <p:nvPr/>
        </p:nvSpPr>
        <p:spPr>
          <a:xfrm>
            <a:off x="-111645" y="1185757"/>
            <a:ext cx="3029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Nunito" pitchFamily="2" charset="77"/>
              </a:rPr>
              <a:t>Ausmalbuch für </a:t>
            </a:r>
            <a:br>
              <a:rPr lang="de-DE" sz="1400" dirty="0">
                <a:solidFill>
                  <a:schemeClr val="bg1"/>
                </a:solidFill>
                <a:latin typeface="Nunito" pitchFamily="2" charset="77"/>
              </a:rPr>
            </a:br>
            <a:r>
              <a:rPr lang="de-DE" sz="1400" dirty="0">
                <a:solidFill>
                  <a:schemeClr val="bg1"/>
                </a:solidFill>
                <a:latin typeface="Nunito" pitchFamily="2" charset="77"/>
              </a:rPr>
              <a:t>Kinderstundenkinder mit </a:t>
            </a:r>
            <a:br>
              <a:rPr lang="de-DE" sz="1400" dirty="0">
                <a:solidFill>
                  <a:schemeClr val="bg1"/>
                </a:solidFill>
                <a:latin typeface="Nunito" pitchFamily="2" charset="77"/>
              </a:rPr>
            </a:br>
            <a:r>
              <a:rPr lang="de-DE" sz="1400" dirty="0">
                <a:solidFill>
                  <a:schemeClr val="bg1"/>
                </a:solidFill>
                <a:latin typeface="Nunito" pitchFamily="2" charset="77"/>
              </a:rPr>
              <a:t>der Weihnachtsgeschichte</a:t>
            </a:r>
          </a:p>
          <a:p>
            <a:pPr algn="ctr"/>
            <a:endParaRPr lang="de-DE" sz="1400" dirty="0">
              <a:solidFill>
                <a:schemeClr val="bg1"/>
              </a:solidFill>
              <a:latin typeface="Nunito" pitchFamily="2" charset="77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Nunito" pitchFamily="2" charset="77"/>
              </a:rPr>
              <a:t>Größe des Buches 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Nunito" pitchFamily="2" charset="77"/>
              </a:rPr>
              <a:t>ca. 15 x 15 cm</a:t>
            </a:r>
          </a:p>
          <a:p>
            <a:pPr algn="ctr"/>
            <a:endParaRPr lang="de-DE" sz="1400" dirty="0">
              <a:solidFill>
                <a:schemeClr val="bg1"/>
              </a:solidFill>
              <a:latin typeface="Nunito" pitchFamily="2" charset="77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Nunito" pitchFamily="2" charset="77"/>
              </a:rPr>
              <a:t>15 Bilder zum Ausmalen</a:t>
            </a:r>
          </a:p>
          <a:p>
            <a:pPr algn="ctr"/>
            <a:endParaRPr lang="de-DE" sz="1400" dirty="0">
              <a:solidFill>
                <a:schemeClr val="bg1"/>
              </a:solidFill>
              <a:latin typeface="Nunito" pitchFamily="2" charset="77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Nunito" pitchFamily="2" charset="77"/>
              </a:rPr>
              <a:t>1,50 € pro Stück</a:t>
            </a:r>
          </a:p>
        </p:txBody>
      </p:sp>
    </p:spTree>
    <p:extLst>
      <p:ext uri="{BB962C8B-B14F-4D97-AF65-F5344CB8AC3E}">
        <p14:creationId xmlns:p14="http://schemas.microsoft.com/office/powerpoint/2010/main" val="194411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804CF8-B524-DF4C-A689-41CBC10CD4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0076">
            <a:off x="2405063" y="960438"/>
            <a:ext cx="5021262" cy="366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579" name="Gruppieren 13">
            <a:extLst>
              <a:ext uri="{FF2B5EF4-FFF2-40B4-BE49-F238E27FC236}">
                <a16:creationId xmlns:a16="http://schemas.microsoft.com/office/drawing/2014/main" id="{2D3AD67A-E788-3245-B40A-9B1D1451C436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530225"/>
            <a:ext cx="4170362" cy="1020763"/>
            <a:chOff x="213121" y="1729644"/>
            <a:chExt cx="5341232" cy="1245671"/>
          </a:xfrm>
        </p:grpSpPr>
        <p:pic>
          <p:nvPicPr>
            <p:cNvPr id="24583" name="Grafik 10">
              <a:extLst>
                <a:ext uri="{FF2B5EF4-FFF2-40B4-BE49-F238E27FC236}">
                  <a16:creationId xmlns:a16="http://schemas.microsoft.com/office/drawing/2014/main" id="{D2B6E56D-D556-9943-81F6-D991DC338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757" y="1729644"/>
              <a:ext cx="1409596" cy="124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Grafik 11">
              <a:extLst>
                <a:ext uri="{FF2B5EF4-FFF2-40B4-BE49-F238E27FC236}">
                  <a16:creationId xmlns:a16="http://schemas.microsoft.com/office/drawing/2014/main" id="{43EB4B82-6296-0744-AA96-C68C4307A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21" y="1730053"/>
              <a:ext cx="1409133" cy="124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BDDB5DA-AC1F-384F-992F-19050E847766}"/>
                </a:ext>
              </a:extLst>
            </p:cNvPr>
            <p:cNvSpPr/>
            <p:nvPr/>
          </p:nvSpPr>
          <p:spPr>
            <a:xfrm>
              <a:off x="924743" y="1729644"/>
              <a:ext cx="4113175" cy="1245671"/>
            </a:xfrm>
            <a:prstGeom prst="rect">
              <a:avLst/>
            </a:prstGeom>
            <a:solidFill>
              <a:srgbClr val="96B4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03B756FD-708C-0E41-9055-5057CED5F0F3}"/>
              </a:ext>
            </a:extLst>
          </p:cNvPr>
          <p:cNvSpPr txBox="1"/>
          <p:nvPr/>
        </p:nvSpPr>
        <p:spPr>
          <a:xfrm>
            <a:off x="1965325" y="687388"/>
            <a:ext cx="3722688" cy="70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Nunito" pitchFamily="2" charset="77"/>
                <a:sym typeface="Helvetica Light"/>
              </a:rPr>
              <a:t>12. Dezember </a:t>
            </a:r>
            <a:r>
              <a:rPr lang="de-DE" sz="2400" b="1" dirty="0">
                <a:solidFill>
                  <a:schemeClr val="bg1"/>
                </a:solidFill>
                <a:latin typeface="Nunito" pitchFamily="2" charset="77"/>
              </a:rPr>
              <a:t>2019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500" dirty="0">
                <a:solidFill>
                  <a:schemeClr val="bg1"/>
                </a:solidFill>
                <a:latin typeface="Nunito" pitchFamily="2" charset="77"/>
              </a:rPr>
              <a:t>EC-Freizeit- und Schulungszentrum Dobel</a:t>
            </a:r>
          </a:p>
        </p:txBody>
      </p:sp>
      <p:pic>
        <p:nvPicPr>
          <p:cNvPr id="24581" name="Grafik 17">
            <a:extLst>
              <a:ext uri="{FF2B5EF4-FFF2-40B4-BE49-F238E27FC236}">
                <a16:creationId xmlns:a16="http://schemas.microsoft.com/office/drawing/2014/main" id="{5D17563C-ED9B-FE46-BA33-76D73802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1093788"/>
            <a:ext cx="191611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hteck 16">
            <a:extLst>
              <a:ext uri="{FF2B5EF4-FFF2-40B4-BE49-F238E27FC236}">
                <a16:creationId xmlns:a16="http://schemas.microsoft.com/office/drawing/2014/main" id="{92A390ED-5423-2546-A1BC-365DD7961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471613"/>
            <a:ext cx="1554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1400">
                <a:solidFill>
                  <a:schemeClr val="bg1"/>
                </a:solidFill>
                <a:latin typeface="Nunito" pitchFamily="2" charset="77"/>
              </a:rPr>
              <a:t>für EC-Förderer und Freunde unseres SWD-EC-Verbandes!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Grafik 3">
            <a:extLst>
              <a:ext uri="{FF2B5EF4-FFF2-40B4-BE49-F238E27FC236}">
                <a16:creationId xmlns:a16="http://schemas.microsoft.com/office/drawing/2014/main" id="{E38A438A-B6F8-A244-B8BE-FD7FF7CB5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Grafik 14">
            <a:extLst>
              <a:ext uri="{FF2B5EF4-FFF2-40B4-BE49-F238E27FC236}">
                <a16:creationId xmlns:a16="http://schemas.microsoft.com/office/drawing/2014/main" id="{3131158E-4F71-554C-86A0-6BFE7803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uppieren 17">
            <a:extLst>
              <a:ext uri="{FF2B5EF4-FFF2-40B4-BE49-F238E27FC236}">
                <a16:creationId xmlns:a16="http://schemas.microsoft.com/office/drawing/2014/main" id="{40D7D5C9-034D-0B49-A814-78307C9E8F55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065213"/>
            <a:ext cx="3335337" cy="1303337"/>
            <a:chOff x="3377505" y="1932070"/>
            <a:chExt cx="3334381" cy="1301973"/>
          </a:xfrm>
        </p:grpSpPr>
        <p:pic>
          <p:nvPicPr>
            <p:cNvPr id="25611" name="Grafik 13">
              <a:extLst>
                <a:ext uri="{FF2B5EF4-FFF2-40B4-BE49-F238E27FC236}">
                  <a16:creationId xmlns:a16="http://schemas.microsoft.com/office/drawing/2014/main" id="{2783CB63-DC37-3348-87B4-9A4D4EF44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14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Grafik 15">
              <a:extLst>
                <a:ext uri="{FF2B5EF4-FFF2-40B4-BE49-F238E27FC236}">
                  <a16:creationId xmlns:a16="http://schemas.microsoft.com/office/drawing/2014/main" id="{897BAB1B-17FF-A643-9507-226297DA4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711CF14-7787-5A49-AFBB-5006C5CCAB4B}"/>
                </a:ext>
              </a:extLst>
            </p:cNvPr>
            <p:cNvSpPr/>
            <p:nvPr/>
          </p:nvSpPr>
          <p:spPr>
            <a:xfrm>
              <a:off x="4044064" y="1932070"/>
              <a:ext cx="2007611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/>
            </a:p>
          </p:txBody>
        </p:sp>
      </p:grpSp>
      <p:sp>
        <p:nvSpPr>
          <p:cNvPr id="25604" name="Rectangle 2">
            <a:extLst>
              <a:ext uri="{FF2B5EF4-FFF2-40B4-BE49-F238E27FC236}">
                <a16:creationId xmlns:a16="http://schemas.microsoft.com/office/drawing/2014/main" id="{9C160CE9-09C8-3F44-B0B4-11557F6A98D4}"/>
              </a:ext>
            </a:extLst>
          </p:cNvPr>
          <p:cNvSpPr>
            <a:spLocks/>
          </p:cNvSpPr>
          <p:nvPr/>
        </p:nvSpPr>
        <p:spPr bwMode="auto">
          <a:xfrm>
            <a:off x="3054350" y="1223963"/>
            <a:ext cx="27098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November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SCHULUNGSWOCHENENDE</a:t>
            </a:r>
          </a:p>
        </p:txBody>
      </p:sp>
      <p:pic>
        <p:nvPicPr>
          <p:cNvPr id="25605" name="Grafik 19">
            <a:extLst>
              <a:ext uri="{FF2B5EF4-FFF2-40B4-BE49-F238E27FC236}">
                <a16:creationId xmlns:a16="http://schemas.microsoft.com/office/drawing/2014/main" id="{4EEC7625-B18E-1844-BE30-CD97615F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1612900"/>
            <a:ext cx="31242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Grafik 21">
            <a:extLst>
              <a:ext uri="{FF2B5EF4-FFF2-40B4-BE49-F238E27FC236}">
                <a16:creationId xmlns:a16="http://schemas.microsoft.com/office/drawing/2014/main" id="{945F614D-DF42-B14F-86D5-99EB7600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588" y="3544888"/>
            <a:ext cx="11826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Grafik 22">
            <a:extLst>
              <a:ext uri="{FF2B5EF4-FFF2-40B4-BE49-F238E27FC236}">
                <a16:creationId xmlns:a16="http://schemas.microsoft.com/office/drawing/2014/main" id="{334B10CC-2BB4-8A4B-BB49-31F7F678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63" y="3544888"/>
            <a:ext cx="11842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9061B1D-966D-614C-BCF6-ECB98E2A7FA2}"/>
              </a:ext>
            </a:extLst>
          </p:cNvPr>
          <p:cNvSpPr/>
          <p:nvPr/>
        </p:nvSpPr>
        <p:spPr>
          <a:xfrm>
            <a:off x="3508375" y="3544888"/>
            <a:ext cx="2940050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5609" name="Shape 92">
            <a:extLst>
              <a:ext uri="{FF2B5EF4-FFF2-40B4-BE49-F238E27FC236}">
                <a16:creationId xmlns:a16="http://schemas.microsoft.com/office/drawing/2014/main" id="{58DD63A0-147A-804C-AEA5-F94DB7975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784600"/>
            <a:ext cx="39100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15. – 17. November 2019 	</a:t>
            </a:r>
          </a:p>
          <a:p>
            <a:pPr eaLnBrk="1" hangingPunct="1"/>
            <a:r>
              <a:rPr lang="de-DE" altLang="de-DE" sz="15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EC-Freizeit- und Schulungszentrum Dobel</a:t>
            </a:r>
          </a:p>
        </p:txBody>
      </p:sp>
      <p:sp>
        <p:nvSpPr>
          <p:cNvPr id="25610" name="Textfeld 24">
            <a:extLst>
              <a:ext uri="{FF2B5EF4-FFF2-40B4-BE49-F238E27FC236}">
                <a16:creationId xmlns:a16="http://schemas.microsoft.com/office/drawing/2014/main" id="{0FFA11C6-7884-D744-8CD3-4A8D2758F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2098675"/>
            <a:ext cx="23923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000" b="1">
                <a:solidFill>
                  <a:schemeClr val="bg1"/>
                </a:solidFill>
              </a:rPr>
              <a:t>Schulungen:</a:t>
            </a:r>
          </a:p>
          <a:p>
            <a:pPr eaLnBrk="1" hangingPunct="1"/>
            <a:r>
              <a:rPr lang="de-DE" altLang="de-DE" sz="2000">
                <a:solidFill>
                  <a:schemeClr val="bg1"/>
                </a:solidFill>
              </a:rPr>
              <a:t>EC Grundlagen</a:t>
            </a:r>
          </a:p>
          <a:p>
            <a:pPr eaLnBrk="1" hangingPunct="1"/>
            <a:r>
              <a:rPr lang="de-DE" altLang="de-DE" sz="2000">
                <a:solidFill>
                  <a:schemeClr val="bg1"/>
                </a:solidFill>
              </a:rPr>
              <a:t>Leiterkurs</a:t>
            </a:r>
          </a:p>
          <a:p>
            <a:pPr eaLnBrk="1" hangingPunct="1"/>
            <a:r>
              <a:rPr lang="de-DE" altLang="de-DE" sz="2000">
                <a:solidFill>
                  <a:schemeClr val="bg1"/>
                </a:solidFill>
              </a:rPr>
              <a:t>Öffentlichkeitsarbeit</a:t>
            </a:r>
          </a:p>
          <a:p>
            <a:pPr eaLnBrk="1" hangingPunct="1"/>
            <a:r>
              <a:rPr lang="de-DE" altLang="de-DE" sz="2000">
                <a:solidFill>
                  <a:schemeClr val="bg1"/>
                </a:solidFill>
              </a:rPr>
              <a:t>Ethik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Grafik 4">
            <a:extLst>
              <a:ext uri="{FF2B5EF4-FFF2-40B4-BE49-F238E27FC236}">
                <a16:creationId xmlns:a16="http://schemas.microsoft.com/office/drawing/2014/main" id="{15FBDF52-0523-1D43-86B5-894BC92CD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Grafik 14">
            <a:extLst>
              <a:ext uri="{FF2B5EF4-FFF2-40B4-BE49-F238E27FC236}">
                <a16:creationId xmlns:a16="http://schemas.microsoft.com/office/drawing/2014/main" id="{A8914944-9419-EC46-960B-9730705F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uppieren 17">
            <a:extLst>
              <a:ext uri="{FF2B5EF4-FFF2-40B4-BE49-F238E27FC236}">
                <a16:creationId xmlns:a16="http://schemas.microsoft.com/office/drawing/2014/main" id="{B07F7184-207D-1243-81BF-A0F88339CD06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065213"/>
            <a:ext cx="3335337" cy="1303337"/>
            <a:chOff x="3377505" y="1932070"/>
            <a:chExt cx="3334381" cy="1301973"/>
          </a:xfrm>
        </p:grpSpPr>
        <p:pic>
          <p:nvPicPr>
            <p:cNvPr id="26633" name="Grafik 13">
              <a:extLst>
                <a:ext uri="{FF2B5EF4-FFF2-40B4-BE49-F238E27FC236}">
                  <a16:creationId xmlns:a16="http://schemas.microsoft.com/office/drawing/2014/main" id="{38A19AA1-1B4A-224F-A506-A683E6576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14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Grafik 15">
              <a:extLst>
                <a:ext uri="{FF2B5EF4-FFF2-40B4-BE49-F238E27FC236}">
                  <a16:creationId xmlns:a16="http://schemas.microsoft.com/office/drawing/2014/main" id="{39F99B35-758E-0E42-98A2-0E1FAF773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711CF14-7787-5A49-AFBB-5006C5CCAB4B}"/>
                </a:ext>
              </a:extLst>
            </p:cNvPr>
            <p:cNvSpPr/>
            <p:nvPr/>
          </p:nvSpPr>
          <p:spPr>
            <a:xfrm>
              <a:off x="4044064" y="1932070"/>
              <a:ext cx="2007611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/>
            </a:p>
          </p:txBody>
        </p:sp>
      </p:grpSp>
      <p:sp>
        <p:nvSpPr>
          <p:cNvPr id="26628" name="Rectangle 2">
            <a:extLst>
              <a:ext uri="{FF2B5EF4-FFF2-40B4-BE49-F238E27FC236}">
                <a16:creationId xmlns:a16="http://schemas.microsoft.com/office/drawing/2014/main" id="{782FEF82-AAC8-BF43-927D-22548D34F5F5}"/>
              </a:ext>
            </a:extLst>
          </p:cNvPr>
          <p:cNvSpPr>
            <a:spLocks/>
          </p:cNvSpPr>
          <p:nvPr/>
        </p:nvSpPr>
        <p:spPr bwMode="auto">
          <a:xfrm>
            <a:off x="3054350" y="1223963"/>
            <a:ext cx="27098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Lobpreis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	LEITEN</a:t>
            </a:r>
          </a:p>
        </p:txBody>
      </p:sp>
      <p:pic>
        <p:nvPicPr>
          <p:cNvPr id="26629" name="Grafik 21">
            <a:extLst>
              <a:ext uri="{FF2B5EF4-FFF2-40B4-BE49-F238E27FC236}">
                <a16:creationId xmlns:a16="http://schemas.microsoft.com/office/drawing/2014/main" id="{5B8AD6B7-5CC5-E846-9F0E-71B3EDDF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588" y="3544888"/>
            <a:ext cx="11826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Grafik 22">
            <a:extLst>
              <a:ext uri="{FF2B5EF4-FFF2-40B4-BE49-F238E27FC236}">
                <a16:creationId xmlns:a16="http://schemas.microsoft.com/office/drawing/2014/main" id="{96E7EA13-D917-6343-833D-8F504EBF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63" y="3544888"/>
            <a:ext cx="11842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9061B1D-966D-614C-BCF6-ECB98E2A7FA2}"/>
              </a:ext>
            </a:extLst>
          </p:cNvPr>
          <p:cNvSpPr/>
          <p:nvPr/>
        </p:nvSpPr>
        <p:spPr>
          <a:xfrm>
            <a:off x="3508375" y="3544888"/>
            <a:ext cx="2940050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6632" name="Shape 92">
            <a:extLst>
              <a:ext uri="{FF2B5EF4-FFF2-40B4-BE49-F238E27FC236}">
                <a16:creationId xmlns:a16="http://schemas.microsoft.com/office/drawing/2014/main" id="{9F3CBEE6-FD89-E14E-99D4-59C484319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784600"/>
            <a:ext cx="3748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15. – 17. November 2019 </a:t>
            </a:r>
          </a:p>
          <a:p>
            <a:pPr algn="ctr" eaLnBrk="1" hangingPunct="1"/>
            <a:r>
              <a:rPr lang="de-DE" altLang="de-DE" sz="15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Ev. Gemeindehaus Dobel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Grafik 3">
            <a:extLst>
              <a:ext uri="{FF2B5EF4-FFF2-40B4-BE49-F238E27FC236}">
                <a16:creationId xmlns:a16="http://schemas.microsoft.com/office/drawing/2014/main" id="{D7861AE6-5303-6B44-AEB4-64631C39A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Grafik 14">
            <a:extLst>
              <a:ext uri="{FF2B5EF4-FFF2-40B4-BE49-F238E27FC236}">
                <a16:creationId xmlns:a16="http://schemas.microsoft.com/office/drawing/2014/main" id="{62922D41-B5B0-C143-B8B5-AE207B65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1" name="Gruppieren 17">
            <a:extLst>
              <a:ext uri="{FF2B5EF4-FFF2-40B4-BE49-F238E27FC236}">
                <a16:creationId xmlns:a16="http://schemas.microsoft.com/office/drawing/2014/main" id="{8D04A23A-C6DA-1049-B65F-91E7B791ADD5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122488"/>
            <a:ext cx="3335337" cy="1301750"/>
            <a:chOff x="3377505" y="1932070"/>
            <a:chExt cx="3334381" cy="1301973"/>
          </a:xfrm>
        </p:grpSpPr>
        <p:pic>
          <p:nvPicPr>
            <p:cNvPr id="27657" name="Grafik 13">
              <a:extLst>
                <a:ext uri="{FF2B5EF4-FFF2-40B4-BE49-F238E27FC236}">
                  <a16:creationId xmlns:a16="http://schemas.microsoft.com/office/drawing/2014/main" id="{F8119889-2212-4449-88B8-747206969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14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Grafik 15">
              <a:extLst>
                <a:ext uri="{FF2B5EF4-FFF2-40B4-BE49-F238E27FC236}">
                  <a16:creationId xmlns:a16="http://schemas.microsoft.com/office/drawing/2014/main" id="{44A96B50-ACB9-1B4F-B851-E87493C86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711CF14-7787-5A49-AFBB-5006C5CCAB4B}"/>
                </a:ext>
              </a:extLst>
            </p:cNvPr>
            <p:cNvSpPr/>
            <p:nvPr/>
          </p:nvSpPr>
          <p:spPr>
            <a:xfrm>
              <a:off x="4044064" y="1932070"/>
              <a:ext cx="2007611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/>
            </a:p>
          </p:txBody>
        </p:sp>
      </p:grpSp>
      <p:sp>
        <p:nvSpPr>
          <p:cNvPr id="27652" name="Rectangle 2">
            <a:extLst>
              <a:ext uri="{FF2B5EF4-FFF2-40B4-BE49-F238E27FC236}">
                <a16:creationId xmlns:a16="http://schemas.microsoft.com/office/drawing/2014/main" id="{E62CDE3D-D227-1244-B1EA-6FDD9B4C73C4}"/>
              </a:ext>
            </a:extLst>
          </p:cNvPr>
          <p:cNvSpPr>
            <a:spLocks/>
          </p:cNvSpPr>
          <p:nvPr/>
        </p:nvSpPr>
        <p:spPr bwMode="auto">
          <a:xfrm>
            <a:off x="3054350" y="2281238"/>
            <a:ext cx="27098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Abi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VORBEREITUNGSFREIZEIT</a:t>
            </a:r>
          </a:p>
        </p:txBody>
      </p:sp>
      <p:pic>
        <p:nvPicPr>
          <p:cNvPr id="27653" name="Grafik 21">
            <a:extLst>
              <a:ext uri="{FF2B5EF4-FFF2-40B4-BE49-F238E27FC236}">
                <a16:creationId xmlns:a16="http://schemas.microsoft.com/office/drawing/2014/main" id="{297D5A11-C283-9748-85BB-746F2A83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588" y="3544888"/>
            <a:ext cx="11826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Grafik 22">
            <a:extLst>
              <a:ext uri="{FF2B5EF4-FFF2-40B4-BE49-F238E27FC236}">
                <a16:creationId xmlns:a16="http://schemas.microsoft.com/office/drawing/2014/main" id="{1FCE50BD-1633-0141-A2C0-65B27184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63" y="3544888"/>
            <a:ext cx="11842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9061B1D-966D-614C-BCF6-ECB98E2A7FA2}"/>
              </a:ext>
            </a:extLst>
          </p:cNvPr>
          <p:cNvSpPr/>
          <p:nvPr/>
        </p:nvSpPr>
        <p:spPr>
          <a:xfrm>
            <a:off x="3508375" y="3544888"/>
            <a:ext cx="2940050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7656" name="Shape 92">
            <a:extLst>
              <a:ext uri="{FF2B5EF4-FFF2-40B4-BE49-F238E27FC236}">
                <a16:creationId xmlns:a16="http://schemas.microsoft.com/office/drawing/2014/main" id="{67E86F66-D418-E14B-A320-F7E3AA49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784600"/>
            <a:ext cx="3748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15. – 17. November 2019 </a:t>
            </a:r>
          </a:p>
          <a:p>
            <a:pPr eaLnBrk="1" hangingPunct="1"/>
            <a:r>
              <a:rPr lang="de-DE" altLang="de-DE" sz="15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EC-Freizeit- und Schulungszentrum Dobel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Grafik 5">
            <a:extLst>
              <a:ext uri="{FF2B5EF4-FFF2-40B4-BE49-F238E27FC236}">
                <a16:creationId xmlns:a16="http://schemas.microsoft.com/office/drawing/2014/main" id="{13708561-E3E3-0442-86CA-7ADAD5D03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Grafik 14">
            <a:extLst>
              <a:ext uri="{FF2B5EF4-FFF2-40B4-BE49-F238E27FC236}">
                <a16:creationId xmlns:a16="http://schemas.microsoft.com/office/drawing/2014/main" id="{48E8D772-56EC-4F40-806E-2480E7FF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uppieren 17">
            <a:extLst>
              <a:ext uri="{FF2B5EF4-FFF2-40B4-BE49-F238E27FC236}">
                <a16:creationId xmlns:a16="http://schemas.microsoft.com/office/drawing/2014/main" id="{0B174F65-131A-3144-848E-B50842370AC8}"/>
              </a:ext>
            </a:extLst>
          </p:cNvPr>
          <p:cNvGrpSpPr>
            <a:grpSpLocks/>
          </p:cNvGrpSpPr>
          <p:nvPr/>
        </p:nvGrpSpPr>
        <p:grpSpPr bwMode="auto">
          <a:xfrm>
            <a:off x="2698750" y="962025"/>
            <a:ext cx="3333750" cy="1301750"/>
            <a:chOff x="3377505" y="1932070"/>
            <a:chExt cx="3334381" cy="1301973"/>
          </a:xfrm>
        </p:grpSpPr>
        <p:pic>
          <p:nvPicPr>
            <p:cNvPr id="28691" name="Grafik 13">
              <a:extLst>
                <a:ext uri="{FF2B5EF4-FFF2-40B4-BE49-F238E27FC236}">
                  <a16:creationId xmlns:a16="http://schemas.microsoft.com/office/drawing/2014/main" id="{9B094E51-3FA9-024B-8B53-835F78B12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14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Grafik 15">
              <a:extLst>
                <a:ext uri="{FF2B5EF4-FFF2-40B4-BE49-F238E27FC236}">
                  <a16:creationId xmlns:a16="http://schemas.microsoft.com/office/drawing/2014/main" id="{A46A0821-F4E2-7A4D-913E-09E264880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711CF14-7787-5A49-AFBB-5006C5CCAB4B}"/>
                </a:ext>
              </a:extLst>
            </p:cNvPr>
            <p:cNvSpPr/>
            <p:nvPr/>
          </p:nvSpPr>
          <p:spPr>
            <a:xfrm>
              <a:off x="4044381" y="1932070"/>
              <a:ext cx="2006980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/>
            </a:p>
          </p:txBody>
        </p:sp>
      </p:grpSp>
      <p:sp>
        <p:nvSpPr>
          <p:cNvPr id="28676" name="Rectangle 2">
            <a:extLst>
              <a:ext uri="{FF2B5EF4-FFF2-40B4-BE49-F238E27FC236}">
                <a16:creationId xmlns:a16="http://schemas.microsoft.com/office/drawing/2014/main" id="{A8C7DFF0-1C9F-8544-BEB7-C1148ECC5479}"/>
              </a:ext>
            </a:extLst>
          </p:cNvPr>
          <p:cNvSpPr>
            <a:spLocks/>
          </p:cNvSpPr>
          <p:nvPr/>
        </p:nvSpPr>
        <p:spPr bwMode="auto">
          <a:xfrm>
            <a:off x="3054350" y="1119188"/>
            <a:ext cx="270986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Dezember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SCHULUNGSWOCHENENDE</a:t>
            </a:r>
          </a:p>
        </p:txBody>
      </p:sp>
      <p:pic>
        <p:nvPicPr>
          <p:cNvPr id="28677" name="Grafik 19">
            <a:extLst>
              <a:ext uri="{FF2B5EF4-FFF2-40B4-BE49-F238E27FC236}">
                <a16:creationId xmlns:a16="http://schemas.microsoft.com/office/drawing/2014/main" id="{D7EDBDBE-6502-074E-AEC4-23D64985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619250"/>
            <a:ext cx="31242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feld 24">
            <a:extLst>
              <a:ext uri="{FF2B5EF4-FFF2-40B4-BE49-F238E27FC236}">
                <a16:creationId xmlns:a16="http://schemas.microsoft.com/office/drawing/2014/main" id="{4709CD08-2E3E-244F-89E2-D79BFE07F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901950"/>
            <a:ext cx="261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000" b="1">
                <a:solidFill>
                  <a:schemeClr val="bg1"/>
                </a:solidFill>
              </a:rPr>
              <a:t>Schulungen:</a:t>
            </a:r>
          </a:p>
          <a:p>
            <a:pPr algn="ctr" eaLnBrk="1" hangingPunct="1"/>
            <a:r>
              <a:rPr lang="de-DE" altLang="de-DE" sz="1700">
                <a:solidFill>
                  <a:schemeClr val="bg1"/>
                </a:solidFill>
              </a:rPr>
              <a:t>Arbeit mit Kids START</a:t>
            </a:r>
          </a:p>
          <a:p>
            <a:pPr algn="ctr" eaLnBrk="1" hangingPunct="1"/>
            <a:r>
              <a:rPr lang="de-DE" altLang="de-DE" sz="1700">
                <a:solidFill>
                  <a:schemeClr val="bg1"/>
                </a:solidFill>
              </a:rPr>
              <a:t>Jungschar START</a:t>
            </a:r>
          </a:p>
        </p:txBody>
      </p:sp>
      <p:pic>
        <p:nvPicPr>
          <p:cNvPr id="28679" name="Grafik 18">
            <a:extLst>
              <a:ext uri="{FF2B5EF4-FFF2-40B4-BE49-F238E27FC236}">
                <a16:creationId xmlns:a16="http://schemas.microsoft.com/office/drawing/2014/main" id="{A07B316A-B5BE-1E4E-BF90-9CCF7D03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263" y="2379663"/>
            <a:ext cx="13033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feld 1">
            <a:extLst>
              <a:ext uri="{FF2B5EF4-FFF2-40B4-BE49-F238E27FC236}">
                <a16:creationId xmlns:a16="http://schemas.microsoft.com/office/drawing/2014/main" id="{04BEA7EF-C264-5945-8312-690CDF4FE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038" y="2347913"/>
            <a:ext cx="7159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6000">
                <a:latin typeface="Gloss And Bloom" pitchFamily="2" charset="77"/>
              </a:rPr>
              <a:t>2</a:t>
            </a:r>
          </a:p>
        </p:txBody>
      </p:sp>
      <p:pic>
        <p:nvPicPr>
          <p:cNvPr id="28681" name="Grafik 20">
            <a:extLst>
              <a:ext uri="{FF2B5EF4-FFF2-40B4-BE49-F238E27FC236}">
                <a16:creationId xmlns:a16="http://schemas.microsoft.com/office/drawing/2014/main" id="{9A8A8568-F47A-7E44-B76C-17A5E856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25" y="347663"/>
            <a:ext cx="13017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feld 25">
            <a:extLst>
              <a:ext uri="{FF2B5EF4-FFF2-40B4-BE49-F238E27FC236}">
                <a16:creationId xmlns:a16="http://schemas.microsoft.com/office/drawing/2014/main" id="{46F168FD-844D-CB4F-BC23-A09D4B12F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315913"/>
            <a:ext cx="71596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6000">
                <a:latin typeface="Gloss And Bloom" pitchFamily="2" charset="77"/>
              </a:rPr>
              <a:t>1</a:t>
            </a:r>
          </a:p>
        </p:txBody>
      </p:sp>
      <p:sp>
        <p:nvSpPr>
          <p:cNvPr id="28683" name="Rechteck 3">
            <a:extLst>
              <a:ext uri="{FF2B5EF4-FFF2-40B4-BE49-F238E27FC236}">
                <a16:creationId xmlns:a16="http://schemas.microsoft.com/office/drawing/2014/main" id="{013CC605-F8FA-994C-A37C-FD32C38B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8" y="2046288"/>
            <a:ext cx="2457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400" b="1">
                <a:solidFill>
                  <a:schemeClr val="bg1"/>
                </a:solidFill>
                <a:latin typeface="Nunito" pitchFamily="2" charset="77"/>
              </a:rPr>
              <a:t>06. – 08. </a:t>
            </a:r>
            <a:br>
              <a:rPr lang="de-DE" altLang="de-DE" sz="2400" b="1">
                <a:solidFill>
                  <a:schemeClr val="bg1"/>
                </a:solidFill>
                <a:latin typeface="Nunito" pitchFamily="2" charset="77"/>
              </a:rPr>
            </a:br>
            <a:r>
              <a:rPr lang="de-DE" altLang="de-DE" sz="2400" b="1">
                <a:solidFill>
                  <a:schemeClr val="bg1"/>
                </a:solidFill>
                <a:latin typeface="Nunito" pitchFamily="2" charset="77"/>
              </a:rPr>
              <a:t>Dezember 2019</a:t>
            </a:r>
          </a:p>
        </p:txBody>
      </p:sp>
      <p:pic>
        <p:nvPicPr>
          <p:cNvPr id="28684" name="Grafik 27">
            <a:extLst>
              <a:ext uri="{FF2B5EF4-FFF2-40B4-BE49-F238E27FC236}">
                <a16:creationId xmlns:a16="http://schemas.microsoft.com/office/drawing/2014/main" id="{777D46B2-0224-F040-8CC5-0FEEF144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263" y="973138"/>
            <a:ext cx="31242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feld 28">
            <a:extLst>
              <a:ext uri="{FF2B5EF4-FFF2-40B4-BE49-F238E27FC236}">
                <a16:creationId xmlns:a16="http://schemas.microsoft.com/office/drawing/2014/main" id="{D30C9D32-CFE7-2546-A3E6-098C5BBF1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2065338"/>
            <a:ext cx="26209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000" b="1">
                <a:solidFill>
                  <a:schemeClr val="bg1"/>
                </a:solidFill>
              </a:rPr>
              <a:t>Schulungen:</a:t>
            </a:r>
          </a:p>
          <a:p>
            <a:pPr algn="ctr" eaLnBrk="1" hangingPunct="1"/>
            <a:r>
              <a:rPr lang="de-DE" altLang="de-DE" sz="1700">
                <a:solidFill>
                  <a:schemeClr val="bg1"/>
                </a:solidFill>
              </a:rPr>
              <a:t>Arbeit mit Kids START</a:t>
            </a:r>
          </a:p>
          <a:p>
            <a:pPr algn="ctr" eaLnBrk="1" hangingPunct="1"/>
            <a:r>
              <a:rPr lang="de-DE" altLang="de-DE" sz="1700">
                <a:solidFill>
                  <a:schemeClr val="bg1"/>
                </a:solidFill>
              </a:rPr>
              <a:t>Jungschar START</a:t>
            </a:r>
          </a:p>
          <a:p>
            <a:pPr algn="ctr" eaLnBrk="1" hangingPunct="1"/>
            <a:r>
              <a:rPr lang="de-DE" altLang="de-DE" sz="1700">
                <a:solidFill>
                  <a:schemeClr val="bg1"/>
                </a:solidFill>
              </a:rPr>
              <a:t>Jugendkreis Bibelarbeit gestalten</a:t>
            </a:r>
          </a:p>
        </p:txBody>
      </p:sp>
      <p:sp>
        <p:nvSpPr>
          <p:cNvPr id="28686" name="Rechteck 29">
            <a:extLst>
              <a:ext uri="{FF2B5EF4-FFF2-40B4-BE49-F238E27FC236}">
                <a16:creationId xmlns:a16="http://schemas.microsoft.com/office/drawing/2014/main" id="{EFC1EC6E-7848-EB41-8021-F0CA5BB0E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1282700"/>
            <a:ext cx="2457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400" b="1">
                <a:solidFill>
                  <a:schemeClr val="bg1"/>
                </a:solidFill>
                <a:latin typeface="Nunito" pitchFamily="2" charset="77"/>
              </a:rPr>
              <a:t>13. – 15. </a:t>
            </a:r>
            <a:br>
              <a:rPr lang="de-DE" altLang="de-DE" sz="2400" b="1">
                <a:solidFill>
                  <a:schemeClr val="bg1"/>
                </a:solidFill>
                <a:latin typeface="Nunito" pitchFamily="2" charset="77"/>
              </a:rPr>
            </a:br>
            <a:r>
              <a:rPr lang="de-DE" altLang="de-DE" sz="2400" b="1">
                <a:solidFill>
                  <a:schemeClr val="bg1"/>
                </a:solidFill>
                <a:latin typeface="Nunito" pitchFamily="2" charset="77"/>
              </a:rPr>
              <a:t>Dezember 2019</a:t>
            </a:r>
          </a:p>
        </p:txBody>
      </p:sp>
      <p:pic>
        <p:nvPicPr>
          <p:cNvPr id="28687" name="Grafik 30">
            <a:extLst>
              <a:ext uri="{FF2B5EF4-FFF2-40B4-BE49-F238E27FC236}">
                <a16:creationId xmlns:a16="http://schemas.microsoft.com/office/drawing/2014/main" id="{133586B6-8D9D-4247-9289-2B009D7C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588" y="4254500"/>
            <a:ext cx="8747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Grafik 31">
            <a:extLst>
              <a:ext uri="{FF2B5EF4-FFF2-40B4-BE49-F238E27FC236}">
                <a16:creationId xmlns:a16="http://schemas.microsoft.com/office/drawing/2014/main" id="{71A68C1E-968F-D44A-8456-EEF350DF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75" y="4254500"/>
            <a:ext cx="8763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DCB472AC-1550-9E4F-9C82-BB7A78DF59FC}"/>
              </a:ext>
            </a:extLst>
          </p:cNvPr>
          <p:cNvSpPr/>
          <p:nvPr/>
        </p:nvSpPr>
        <p:spPr>
          <a:xfrm>
            <a:off x="3046413" y="4254500"/>
            <a:ext cx="3048000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8690" name="Shape 92">
            <a:extLst>
              <a:ext uri="{FF2B5EF4-FFF2-40B4-BE49-F238E27FC236}">
                <a16:creationId xmlns:a16="http://schemas.microsoft.com/office/drawing/2014/main" id="{15AB7483-76ED-4A47-A68D-B14F7ABB4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4525963"/>
            <a:ext cx="37607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5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EC-Freizeit- und Schulungszentrum Dobel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Grafik 3">
            <a:extLst>
              <a:ext uri="{FF2B5EF4-FFF2-40B4-BE49-F238E27FC236}">
                <a16:creationId xmlns:a16="http://schemas.microsoft.com/office/drawing/2014/main" id="{517A0639-E670-5941-9ADF-50CC7707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Grafik 14">
            <a:extLst>
              <a:ext uri="{FF2B5EF4-FFF2-40B4-BE49-F238E27FC236}">
                <a16:creationId xmlns:a16="http://schemas.microsoft.com/office/drawing/2014/main" id="{2C831C2B-78B6-A446-ADEB-B38CCD43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uppieren 17">
            <a:extLst>
              <a:ext uri="{FF2B5EF4-FFF2-40B4-BE49-F238E27FC236}">
                <a16:creationId xmlns:a16="http://schemas.microsoft.com/office/drawing/2014/main" id="{789735F8-429B-4C43-99A8-BFF8B8D19F8E}"/>
              </a:ext>
            </a:extLst>
          </p:cNvPr>
          <p:cNvGrpSpPr>
            <a:grpSpLocks/>
          </p:cNvGrpSpPr>
          <p:nvPr/>
        </p:nvGrpSpPr>
        <p:grpSpPr bwMode="auto">
          <a:xfrm>
            <a:off x="3206750" y="2165350"/>
            <a:ext cx="3333750" cy="1301750"/>
            <a:chOff x="3377505" y="1932070"/>
            <a:chExt cx="3334381" cy="1301973"/>
          </a:xfrm>
        </p:grpSpPr>
        <p:pic>
          <p:nvPicPr>
            <p:cNvPr id="29707" name="Grafik 13">
              <a:extLst>
                <a:ext uri="{FF2B5EF4-FFF2-40B4-BE49-F238E27FC236}">
                  <a16:creationId xmlns:a16="http://schemas.microsoft.com/office/drawing/2014/main" id="{46F10221-0B8E-E44B-BDBF-9D2115598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14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8" name="Grafik 15">
              <a:extLst>
                <a:ext uri="{FF2B5EF4-FFF2-40B4-BE49-F238E27FC236}">
                  <a16:creationId xmlns:a16="http://schemas.microsoft.com/office/drawing/2014/main" id="{91466197-CC87-1447-9717-8AB1FC7BC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711CF14-7787-5A49-AFBB-5006C5CCAB4B}"/>
                </a:ext>
              </a:extLst>
            </p:cNvPr>
            <p:cNvSpPr/>
            <p:nvPr/>
          </p:nvSpPr>
          <p:spPr>
            <a:xfrm>
              <a:off x="4044381" y="1932070"/>
              <a:ext cx="2006980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/>
            </a:p>
          </p:txBody>
        </p:sp>
      </p:grpSp>
      <p:sp>
        <p:nvSpPr>
          <p:cNvPr id="29700" name="Rectangle 2">
            <a:extLst>
              <a:ext uri="{FF2B5EF4-FFF2-40B4-BE49-F238E27FC236}">
                <a16:creationId xmlns:a16="http://schemas.microsoft.com/office/drawing/2014/main" id="{9200B3BA-2675-704B-A191-87D9C4634A44}"/>
              </a:ext>
            </a:extLst>
          </p:cNvPr>
          <p:cNvSpPr>
            <a:spLocks/>
          </p:cNvSpPr>
          <p:nvPr/>
        </p:nvSpPr>
        <p:spPr bwMode="auto">
          <a:xfrm>
            <a:off x="3476625" y="2322513"/>
            <a:ext cx="27114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Seelsorge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GRUNDLAGEN    	</a:t>
            </a:r>
          </a:p>
        </p:txBody>
      </p:sp>
      <p:pic>
        <p:nvPicPr>
          <p:cNvPr id="29701" name="Grafik 21">
            <a:extLst>
              <a:ext uri="{FF2B5EF4-FFF2-40B4-BE49-F238E27FC236}">
                <a16:creationId xmlns:a16="http://schemas.microsoft.com/office/drawing/2014/main" id="{E9312F5D-0A9B-DB4A-A336-8C6C792B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588" y="3544888"/>
            <a:ext cx="11826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Grafik 22">
            <a:extLst>
              <a:ext uri="{FF2B5EF4-FFF2-40B4-BE49-F238E27FC236}">
                <a16:creationId xmlns:a16="http://schemas.microsoft.com/office/drawing/2014/main" id="{9513317A-8816-AB40-99AB-90151E51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63" y="3544888"/>
            <a:ext cx="11842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9061B1D-966D-614C-BCF6-ECB98E2A7FA2}"/>
              </a:ext>
            </a:extLst>
          </p:cNvPr>
          <p:cNvSpPr/>
          <p:nvPr/>
        </p:nvSpPr>
        <p:spPr>
          <a:xfrm>
            <a:off x="3763963" y="3544888"/>
            <a:ext cx="2684462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9704" name="Shape 92">
            <a:extLst>
              <a:ext uri="{FF2B5EF4-FFF2-40B4-BE49-F238E27FC236}">
                <a16:creationId xmlns:a16="http://schemas.microsoft.com/office/drawing/2014/main" id="{EF7D8E78-2722-5440-B2B4-B155BF7A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475" y="3765550"/>
            <a:ext cx="3748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Dezember bis April</a:t>
            </a:r>
          </a:p>
          <a:p>
            <a:pPr algn="ctr" eaLnBrk="1" hangingPunct="1"/>
            <a:r>
              <a:rPr lang="de-DE" altLang="de-DE" sz="15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Ev. Gemeindehaus Dobel</a:t>
            </a:r>
          </a:p>
        </p:txBody>
      </p:sp>
      <p:pic>
        <p:nvPicPr>
          <p:cNvPr id="29705" name="Grafik 12">
            <a:extLst>
              <a:ext uri="{FF2B5EF4-FFF2-40B4-BE49-F238E27FC236}">
                <a16:creationId xmlns:a16="http://schemas.microsoft.com/office/drawing/2014/main" id="{5451CF26-F76E-5941-B3ED-2666FCE0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2127250"/>
            <a:ext cx="31242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feld 18">
            <a:extLst>
              <a:ext uri="{FF2B5EF4-FFF2-40B4-BE49-F238E27FC236}">
                <a16:creationId xmlns:a16="http://schemas.microsoft.com/office/drawing/2014/main" id="{8EE6E956-9D9C-2B46-92B2-B81EFF4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2686050"/>
            <a:ext cx="28035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000" b="1">
                <a:solidFill>
                  <a:schemeClr val="bg1"/>
                </a:solidFill>
              </a:rPr>
              <a:t>Termine:</a:t>
            </a:r>
          </a:p>
          <a:p>
            <a:pPr algn="ctr" eaLnBrk="1" hangingPunct="1"/>
            <a:r>
              <a:rPr lang="de-DE" altLang="de-DE" sz="2000">
                <a:solidFill>
                  <a:schemeClr val="bg1"/>
                </a:solidFill>
              </a:rPr>
              <a:t>13. – 15. Dezember 2019</a:t>
            </a:r>
          </a:p>
          <a:p>
            <a:pPr algn="ctr" eaLnBrk="1" hangingPunct="1"/>
            <a:r>
              <a:rPr lang="de-DE" altLang="de-DE" sz="2000">
                <a:solidFill>
                  <a:schemeClr val="bg1"/>
                </a:solidFill>
              </a:rPr>
              <a:t>07. – 09. Februar 2020</a:t>
            </a:r>
          </a:p>
          <a:p>
            <a:pPr algn="ctr" eaLnBrk="1" hangingPunct="1"/>
            <a:r>
              <a:rPr lang="de-DE" altLang="de-DE" sz="2000">
                <a:solidFill>
                  <a:schemeClr val="bg1"/>
                </a:solidFill>
              </a:rPr>
              <a:t>06. – 08. März 2020</a:t>
            </a:r>
          </a:p>
          <a:p>
            <a:pPr algn="ctr" eaLnBrk="1" hangingPunct="1"/>
            <a:r>
              <a:rPr lang="de-DE" altLang="de-DE" sz="2000">
                <a:solidFill>
                  <a:schemeClr val="bg1"/>
                </a:solidFill>
              </a:rPr>
              <a:t>24. – 26. April 2020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Grafik 5">
            <a:extLst>
              <a:ext uri="{FF2B5EF4-FFF2-40B4-BE49-F238E27FC236}">
                <a16:creationId xmlns:a16="http://schemas.microsoft.com/office/drawing/2014/main" id="{274585AD-3388-3646-9E42-6C23610E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Grafik 14">
            <a:extLst>
              <a:ext uri="{FF2B5EF4-FFF2-40B4-BE49-F238E27FC236}">
                <a16:creationId xmlns:a16="http://schemas.microsoft.com/office/drawing/2014/main" id="{90EFE79D-B8B9-104D-B5D3-7C02EA2D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Gruppieren 1">
            <a:extLst>
              <a:ext uri="{FF2B5EF4-FFF2-40B4-BE49-F238E27FC236}">
                <a16:creationId xmlns:a16="http://schemas.microsoft.com/office/drawing/2014/main" id="{DC3946B0-ED2E-A546-B8CE-45CC3D48B77F}"/>
              </a:ext>
            </a:extLst>
          </p:cNvPr>
          <p:cNvGrpSpPr>
            <a:grpSpLocks/>
          </p:cNvGrpSpPr>
          <p:nvPr/>
        </p:nvGrpSpPr>
        <p:grpSpPr bwMode="auto">
          <a:xfrm>
            <a:off x="1162050" y="3544888"/>
            <a:ext cx="5991225" cy="1041400"/>
            <a:chOff x="1162838" y="3544461"/>
            <a:chExt cx="5990871" cy="1041689"/>
          </a:xfrm>
        </p:grpSpPr>
        <p:pic>
          <p:nvPicPr>
            <p:cNvPr id="30730" name="Grafik 21">
              <a:extLst>
                <a:ext uri="{FF2B5EF4-FFF2-40B4-BE49-F238E27FC236}">
                  <a16:creationId xmlns:a16="http://schemas.microsoft.com/office/drawing/2014/main" id="{1171C8BA-3D1F-254A-A9EC-119562FD6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486" y="3544461"/>
              <a:ext cx="1183223" cy="104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Grafik 22">
              <a:extLst>
                <a:ext uri="{FF2B5EF4-FFF2-40B4-BE49-F238E27FC236}">
                  <a16:creationId xmlns:a16="http://schemas.microsoft.com/office/drawing/2014/main" id="{144D13B0-B12D-7E42-9CBF-3AE5C6FC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838" y="3544461"/>
              <a:ext cx="1183223" cy="104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9061B1D-966D-614C-BCF6-ECB98E2A7FA2}"/>
                </a:ext>
              </a:extLst>
            </p:cNvPr>
            <p:cNvSpPr/>
            <p:nvPr/>
          </p:nvSpPr>
          <p:spPr>
            <a:xfrm>
              <a:off x="1791451" y="3544461"/>
              <a:ext cx="4655863" cy="1041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 dirty="0"/>
            </a:p>
          </p:txBody>
        </p:sp>
      </p:grpSp>
      <p:sp>
        <p:nvSpPr>
          <p:cNvPr id="30724" name="Shape 92">
            <a:extLst>
              <a:ext uri="{FF2B5EF4-FFF2-40B4-BE49-F238E27FC236}">
                <a16:creationId xmlns:a16="http://schemas.microsoft.com/office/drawing/2014/main" id="{ECCAF206-CD76-F34A-AFF5-A5BACED97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3784600"/>
            <a:ext cx="54483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27. Dezember 2019 – 02. Januar 2020 </a:t>
            </a:r>
          </a:p>
          <a:p>
            <a:pPr algn="ctr" eaLnBrk="1" hangingPunct="1"/>
            <a:r>
              <a:rPr lang="de-DE" altLang="de-DE" sz="15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EC-Freizeit- und Schulungszentrum Dobel</a:t>
            </a:r>
          </a:p>
        </p:txBody>
      </p:sp>
      <p:grpSp>
        <p:nvGrpSpPr>
          <p:cNvPr id="30725" name="Gruppieren 27">
            <a:extLst>
              <a:ext uri="{FF2B5EF4-FFF2-40B4-BE49-F238E27FC236}">
                <a16:creationId xmlns:a16="http://schemas.microsoft.com/office/drawing/2014/main" id="{C1853542-8F0D-E540-82BF-016D9FC6D637}"/>
              </a:ext>
            </a:extLst>
          </p:cNvPr>
          <p:cNvGrpSpPr>
            <a:grpSpLocks/>
          </p:cNvGrpSpPr>
          <p:nvPr/>
        </p:nvGrpSpPr>
        <p:grpSpPr bwMode="auto">
          <a:xfrm>
            <a:off x="1139825" y="2149475"/>
            <a:ext cx="5470525" cy="1304925"/>
            <a:chOff x="1162838" y="3544461"/>
            <a:chExt cx="4368014" cy="1041689"/>
          </a:xfrm>
        </p:grpSpPr>
        <p:pic>
          <p:nvPicPr>
            <p:cNvPr id="30727" name="Grafik 28">
              <a:extLst>
                <a:ext uri="{FF2B5EF4-FFF2-40B4-BE49-F238E27FC236}">
                  <a16:creationId xmlns:a16="http://schemas.microsoft.com/office/drawing/2014/main" id="{7EB62949-1932-6C49-B6F3-029136F81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629" y="3544461"/>
              <a:ext cx="1183223" cy="104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Grafik 29">
              <a:extLst>
                <a:ext uri="{FF2B5EF4-FFF2-40B4-BE49-F238E27FC236}">
                  <a16:creationId xmlns:a16="http://schemas.microsoft.com/office/drawing/2014/main" id="{CAA9FD5D-6C86-204E-9EE0-DA9110AB2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838" y="3544461"/>
              <a:ext cx="1183223" cy="104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26A8409-B549-9241-AE9B-D23F5FE25597}"/>
                </a:ext>
              </a:extLst>
            </p:cNvPr>
            <p:cNvSpPr/>
            <p:nvPr/>
          </p:nvSpPr>
          <p:spPr>
            <a:xfrm>
              <a:off x="1791548" y="3544461"/>
              <a:ext cx="3322277" cy="1041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 dirty="0"/>
            </a:p>
          </p:txBody>
        </p:sp>
      </p:grpSp>
      <p:sp>
        <p:nvSpPr>
          <p:cNvPr id="30726" name="Rectangle 2">
            <a:extLst>
              <a:ext uri="{FF2B5EF4-FFF2-40B4-BE49-F238E27FC236}">
                <a16:creationId xmlns:a16="http://schemas.microsoft.com/office/drawing/2014/main" id="{B6D48483-D17D-6A42-853A-7AAEE2B3BD13}"/>
              </a:ext>
            </a:extLst>
          </p:cNvPr>
          <p:cNvSpPr>
            <a:spLocks/>
          </p:cNvSpPr>
          <p:nvPr/>
        </p:nvSpPr>
        <p:spPr bwMode="auto">
          <a:xfrm>
            <a:off x="1598613" y="2474913"/>
            <a:ext cx="4402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2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Jahreswechselfreizeit</a:t>
            </a:r>
            <a:endParaRPr lang="de-DE" altLang="de-DE" sz="20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	für junge Erwachsene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Grafik 4">
            <a:extLst>
              <a:ext uri="{FF2B5EF4-FFF2-40B4-BE49-F238E27FC236}">
                <a16:creationId xmlns:a16="http://schemas.microsoft.com/office/drawing/2014/main" id="{8D1E97A6-6148-A942-94B2-114AF34DD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"/>
          <a:stretch/>
        </p:blipFill>
        <p:spPr bwMode="auto">
          <a:xfrm>
            <a:off x="4076700" y="0"/>
            <a:ext cx="5067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Grafik 11">
            <a:extLst>
              <a:ext uri="{FF2B5EF4-FFF2-40B4-BE49-F238E27FC236}">
                <a16:creationId xmlns:a16="http://schemas.microsoft.com/office/drawing/2014/main" id="{B8C442C8-0B12-9046-A4EF-B90F1807D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20"/>
          <a:stretch/>
        </p:blipFill>
        <p:spPr bwMode="auto">
          <a:xfrm>
            <a:off x="-1" y="0"/>
            <a:ext cx="38322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rafik 10">
            <a:extLst>
              <a:ext uri="{FF2B5EF4-FFF2-40B4-BE49-F238E27FC236}">
                <a16:creationId xmlns:a16="http://schemas.microsoft.com/office/drawing/2014/main" id="{66DFB48B-6CE1-2747-9F9F-D9B693830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9"/>
          <a:stretch/>
        </p:blipFill>
        <p:spPr bwMode="auto">
          <a:xfrm>
            <a:off x="-1" y="0"/>
            <a:ext cx="56673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92">
            <a:extLst>
              <a:ext uri="{FF2B5EF4-FFF2-40B4-BE49-F238E27FC236}">
                <a16:creationId xmlns:a16="http://schemas.microsoft.com/office/drawing/2014/main" id="{D8C5CCE2-D047-D140-B09E-FAE17542D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1282700"/>
            <a:ext cx="12234862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00" dirty="0">
                <a:solidFill>
                  <a:schemeClr val="tx1"/>
                </a:solidFill>
                <a:latin typeface="Nunito" pitchFamily="2" charset="77"/>
                <a:sym typeface="Arial Bold" pitchFamily="124" charset="0"/>
              </a:rPr>
              <a:t>DANKBAR?!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100" dirty="0">
              <a:solidFill>
                <a:schemeClr val="tx1"/>
              </a:solidFill>
              <a:latin typeface="Gloss And Bloom" pitchFamily="2" charset="77"/>
              <a:sym typeface="Arial Bold" pitchFamily="12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500" dirty="0">
                <a:solidFill>
                  <a:schemeClr val="tx1"/>
                </a:solidFill>
                <a:latin typeface="Nunito" pitchFamily="2" charset="77"/>
                <a:sym typeface="Arial Bold" pitchFamily="124" charset="0"/>
              </a:rPr>
              <a:t>Dankbarkeit als Kraftquelle und Herausforderung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2400" dirty="0">
              <a:solidFill>
                <a:schemeClr val="tx1"/>
              </a:solidFill>
              <a:latin typeface="Nunito" pitchFamily="2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431800" algn="l"/>
                <a:tab pos="1731963" algn="l"/>
              </a:tabLst>
              <a:defRPr/>
            </a:pPr>
            <a:r>
              <a:rPr lang="de-DE" altLang="de-DE" sz="2400" b="1" dirty="0">
                <a:solidFill>
                  <a:schemeClr val="tx1"/>
                </a:solidFill>
                <a:latin typeface="Nunito" pitchFamily="2" charset="77"/>
              </a:rPr>
              <a:t>03. Oktober 2019 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500" dirty="0">
                <a:solidFill>
                  <a:schemeClr val="tx1"/>
                </a:solidFill>
                <a:latin typeface="Nunito" pitchFamily="2" charset="77"/>
              </a:rPr>
              <a:t>EC-Freizeit- und Schulungszentrum Dobel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30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350" dirty="0">
              <a:solidFill>
                <a:schemeClr val="tx1"/>
              </a:solidFill>
            </a:endParaRPr>
          </a:p>
        </p:txBody>
      </p:sp>
      <p:sp>
        <p:nvSpPr>
          <p:cNvPr id="15365" name="Rectangle 2">
            <a:extLst>
              <a:ext uri="{FF2B5EF4-FFF2-40B4-BE49-F238E27FC236}">
                <a16:creationId xmlns:a16="http://schemas.microsoft.com/office/drawing/2014/main" id="{51B01389-D703-B24B-9CEE-17373465165E}"/>
              </a:ext>
            </a:extLst>
          </p:cNvPr>
          <p:cNvSpPr>
            <a:spLocks/>
          </p:cNvSpPr>
          <p:nvPr/>
        </p:nvSpPr>
        <p:spPr bwMode="auto">
          <a:xfrm>
            <a:off x="455613" y="538163"/>
            <a:ext cx="66182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3600" b="1">
                <a:solidFill>
                  <a:srgbClr val="1C4D13"/>
                </a:solidFill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Seelsorgetag</a:t>
            </a:r>
            <a:endParaRPr lang="de-DE" altLang="de-DE" sz="3600" b="1">
              <a:solidFill>
                <a:srgbClr val="000000"/>
              </a:solidFill>
              <a:latin typeface="Gloss And Bloom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</p:txBody>
      </p:sp>
      <p:pic>
        <p:nvPicPr>
          <p:cNvPr id="15366" name="Grafik 14">
            <a:extLst>
              <a:ext uri="{FF2B5EF4-FFF2-40B4-BE49-F238E27FC236}">
                <a16:creationId xmlns:a16="http://schemas.microsoft.com/office/drawing/2014/main" id="{873EF0AF-65F2-164A-B501-7E237D04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>
            <a:extLst>
              <a:ext uri="{FF2B5EF4-FFF2-40B4-BE49-F238E27FC236}">
                <a16:creationId xmlns:a16="http://schemas.microsoft.com/office/drawing/2014/main" id="{5D482B68-EED0-0840-8737-48B6E4F917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/>
          <a:lstStyle/>
          <a:p>
            <a:pPr eaLnBrk="1" hangingPunct="1"/>
            <a:r>
              <a:rPr lang="de-DE" altLang="de-DE" b="1">
                <a:latin typeface="Nunito" pitchFamily="2" charset="77"/>
              </a:rPr>
              <a:t>Sonstige Informationen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Grafik 3">
            <a:extLst>
              <a:ext uri="{FF2B5EF4-FFF2-40B4-BE49-F238E27FC236}">
                <a16:creationId xmlns:a16="http://schemas.microsoft.com/office/drawing/2014/main" id="{6C41EAD3-D37E-7040-BB40-45ECE11D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Grafik 4">
            <a:extLst>
              <a:ext uri="{FF2B5EF4-FFF2-40B4-BE49-F238E27FC236}">
                <a16:creationId xmlns:a16="http://schemas.microsoft.com/office/drawing/2014/main" id="{4FBBE325-36FA-DD4A-A82F-B98166AB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uppieren 7">
            <a:extLst>
              <a:ext uri="{FF2B5EF4-FFF2-40B4-BE49-F238E27FC236}">
                <a16:creationId xmlns:a16="http://schemas.microsoft.com/office/drawing/2014/main" id="{20AAF7AC-0180-9D4F-9397-6A9EE207FCB2}"/>
              </a:ext>
            </a:extLst>
          </p:cNvPr>
          <p:cNvGrpSpPr>
            <a:grpSpLocks/>
          </p:cNvGrpSpPr>
          <p:nvPr/>
        </p:nvGrpSpPr>
        <p:grpSpPr bwMode="auto">
          <a:xfrm>
            <a:off x="2882900" y="2365375"/>
            <a:ext cx="3335338" cy="1301750"/>
            <a:chOff x="3377505" y="1932070"/>
            <a:chExt cx="3334381" cy="1301973"/>
          </a:xfrm>
        </p:grpSpPr>
        <p:pic>
          <p:nvPicPr>
            <p:cNvPr id="32777" name="Grafik 8">
              <a:extLst>
                <a:ext uri="{FF2B5EF4-FFF2-40B4-BE49-F238E27FC236}">
                  <a16:creationId xmlns:a16="http://schemas.microsoft.com/office/drawing/2014/main" id="{E48AAA6B-62C2-3049-AA66-EA951D69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14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Grafik 9">
              <a:extLst>
                <a:ext uri="{FF2B5EF4-FFF2-40B4-BE49-F238E27FC236}">
                  <a16:creationId xmlns:a16="http://schemas.microsoft.com/office/drawing/2014/main" id="{2A81856F-73F2-714F-A89C-0C86335EA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09A964A-5265-6B46-B013-622460DC37BC}"/>
                </a:ext>
              </a:extLst>
            </p:cNvPr>
            <p:cNvSpPr/>
            <p:nvPr/>
          </p:nvSpPr>
          <p:spPr>
            <a:xfrm>
              <a:off x="4044064" y="1932070"/>
              <a:ext cx="2007612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/>
            </a:p>
          </p:txBody>
        </p:sp>
      </p:grpSp>
      <p:sp>
        <p:nvSpPr>
          <p:cNvPr id="32772" name="Rectangle 2">
            <a:extLst>
              <a:ext uri="{FF2B5EF4-FFF2-40B4-BE49-F238E27FC236}">
                <a16:creationId xmlns:a16="http://schemas.microsoft.com/office/drawing/2014/main" id="{7F4CFD55-5A5C-C444-BDED-68654D398FC3}"/>
              </a:ext>
            </a:extLst>
          </p:cNvPr>
          <p:cNvSpPr>
            <a:spLocks/>
          </p:cNvSpPr>
          <p:nvPr/>
        </p:nvSpPr>
        <p:spPr bwMode="auto">
          <a:xfrm>
            <a:off x="3152775" y="2524125"/>
            <a:ext cx="27114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EC-Shirts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FÜR DEINE JUGENDARBEIT!</a:t>
            </a:r>
          </a:p>
        </p:txBody>
      </p:sp>
      <p:pic>
        <p:nvPicPr>
          <p:cNvPr id="32773" name="Grafik 12">
            <a:extLst>
              <a:ext uri="{FF2B5EF4-FFF2-40B4-BE49-F238E27FC236}">
                <a16:creationId xmlns:a16="http://schemas.microsoft.com/office/drawing/2014/main" id="{45E77099-3C70-E74E-BB53-5AFD6A36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5650" y="3748088"/>
            <a:ext cx="11826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Grafik 13">
            <a:extLst>
              <a:ext uri="{FF2B5EF4-FFF2-40B4-BE49-F238E27FC236}">
                <a16:creationId xmlns:a16="http://schemas.microsoft.com/office/drawing/2014/main" id="{FD0E69F7-E66D-E240-9C13-3A09D2A0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325" y="3748088"/>
            <a:ext cx="11826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CFD7DE6A-7108-DA46-A884-E171766B442B}"/>
              </a:ext>
            </a:extLst>
          </p:cNvPr>
          <p:cNvSpPr/>
          <p:nvPr/>
        </p:nvSpPr>
        <p:spPr>
          <a:xfrm>
            <a:off x="3373438" y="3748088"/>
            <a:ext cx="2940050" cy="104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32776" name="Shape 92">
            <a:extLst>
              <a:ext uri="{FF2B5EF4-FFF2-40B4-BE49-F238E27FC236}">
                <a16:creationId xmlns:a16="http://schemas.microsoft.com/office/drawing/2014/main" id="{4C8EAFFF-67B6-104A-BA51-C7E92272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775" y="3987800"/>
            <a:ext cx="3748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5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Mehr Infos und Bestellung unter:</a:t>
            </a:r>
            <a:endParaRPr lang="de-DE" altLang="de-DE" sz="2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www.SWDEC.de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Grafik 10">
            <a:extLst>
              <a:ext uri="{FF2B5EF4-FFF2-40B4-BE49-F238E27FC236}">
                <a16:creationId xmlns:a16="http://schemas.microsoft.com/office/drawing/2014/main" id="{4BA5736E-19E8-0F41-BDE3-007AEABE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Grafik 3">
            <a:extLst>
              <a:ext uri="{FF2B5EF4-FFF2-40B4-BE49-F238E27FC236}">
                <a16:creationId xmlns:a16="http://schemas.microsoft.com/office/drawing/2014/main" id="{F1325D47-C5F9-CD47-86DE-8346DF49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50" y="2424113"/>
            <a:ext cx="25685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92">
            <a:extLst>
              <a:ext uri="{FF2B5EF4-FFF2-40B4-BE49-F238E27FC236}">
                <a16:creationId xmlns:a16="http://schemas.microsoft.com/office/drawing/2014/main" id="{D8C5CCE2-D047-D140-B09E-FAE17542D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719138"/>
            <a:ext cx="3046413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4400" dirty="0">
                <a:solidFill>
                  <a:schemeClr val="tx1"/>
                </a:solidFill>
                <a:latin typeface="Gloss And Bloom" pitchFamily="2" charset="77"/>
                <a:sym typeface="Arial Bold" pitchFamily="124" charset="0"/>
              </a:rPr>
              <a:t>FSJ/BFD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00" dirty="0">
                <a:solidFill>
                  <a:schemeClr val="tx1"/>
                </a:solidFill>
                <a:latin typeface="Nunito" pitchFamily="2" charset="77"/>
                <a:sym typeface="Arial Bold" pitchFamily="124" charset="0"/>
              </a:rPr>
              <a:t>Ein Jahr für Gott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2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30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350" dirty="0">
              <a:solidFill>
                <a:schemeClr val="tx1"/>
              </a:solidFill>
            </a:endParaRPr>
          </a:p>
        </p:txBody>
      </p:sp>
      <p:sp>
        <p:nvSpPr>
          <p:cNvPr id="33796" name="Textfeld 6">
            <a:extLst>
              <a:ext uri="{FF2B5EF4-FFF2-40B4-BE49-F238E27FC236}">
                <a16:creationId xmlns:a16="http://schemas.microsoft.com/office/drawing/2014/main" id="{27342AE7-5B67-0D4E-A98D-848D4BE9A257}"/>
              </a:ext>
            </a:extLst>
          </p:cNvPr>
          <p:cNvSpPr txBox="1">
            <a:spLocks noChangeArrowheads="1"/>
          </p:cNvSpPr>
          <p:nvPr/>
        </p:nvSpPr>
        <p:spPr bwMode="auto">
          <a:xfrm rot="2636">
            <a:off x="4943475" y="2722563"/>
            <a:ext cx="234632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000" dirty="0">
                <a:solidFill>
                  <a:schemeClr val="bg1"/>
                </a:solidFill>
                <a:latin typeface="Nunito" pitchFamily="2" charset="77"/>
              </a:rPr>
              <a:t>Mehr </a:t>
            </a:r>
            <a:br>
              <a:rPr lang="de-DE" altLang="de-DE" sz="2000" dirty="0">
                <a:solidFill>
                  <a:schemeClr val="bg1"/>
                </a:solidFill>
                <a:latin typeface="Nunito" pitchFamily="2" charset="77"/>
              </a:rPr>
            </a:br>
            <a:r>
              <a:rPr lang="de-DE" altLang="de-DE" sz="2000" dirty="0">
                <a:solidFill>
                  <a:schemeClr val="bg1"/>
                </a:solidFill>
                <a:latin typeface="Nunito" pitchFamily="2" charset="77"/>
              </a:rPr>
              <a:t>Infos online:</a:t>
            </a:r>
          </a:p>
          <a:p>
            <a:pPr algn="ctr" eaLnBrk="1" hangingPunct="1"/>
            <a:endParaRPr lang="de-DE" altLang="de-DE" sz="900" dirty="0">
              <a:solidFill>
                <a:schemeClr val="bg1"/>
              </a:solidFill>
              <a:latin typeface="Nunito" pitchFamily="2" charset="77"/>
            </a:endParaRPr>
          </a:p>
          <a:p>
            <a:pPr algn="ctr" eaLnBrk="1" hangingPunct="1"/>
            <a:r>
              <a:rPr lang="de-DE" altLang="de-DE" sz="2000" b="1" dirty="0">
                <a:solidFill>
                  <a:schemeClr val="bg1"/>
                </a:solidFill>
                <a:latin typeface="Nunito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www.SWDEC.de</a:t>
            </a:r>
            <a:br>
              <a:rPr lang="de-DE" altLang="de-DE" sz="2000" b="1" dirty="0">
                <a:solidFill>
                  <a:schemeClr val="bg1"/>
                </a:solidFill>
                <a:latin typeface="Nunito" pitchFamily="2" charset="77"/>
              </a:rPr>
            </a:br>
            <a:r>
              <a:rPr lang="de-DE" altLang="de-DE" sz="2000" b="1" u="sng" dirty="0">
                <a:solidFill>
                  <a:schemeClr val="bg1"/>
                </a:solidFill>
                <a:latin typeface="Nunito" pitchFamily="2" charset="77"/>
              </a:rPr>
              <a:t>/FSJ</a:t>
            </a:r>
          </a:p>
        </p:txBody>
      </p:sp>
      <p:pic>
        <p:nvPicPr>
          <p:cNvPr id="33797" name="Grafik 12">
            <a:extLst>
              <a:ext uri="{FF2B5EF4-FFF2-40B4-BE49-F238E27FC236}">
                <a16:creationId xmlns:a16="http://schemas.microsoft.com/office/drawing/2014/main" id="{32946400-A763-BE43-A513-E2FB661F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Grafik 3">
            <a:extLst>
              <a:ext uri="{FF2B5EF4-FFF2-40B4-BE49-F238E27FC236}">
                <a16:creationId xmlns:a16="http://schemas.microsoft.com/office/drawing/2014/main" id="{B8461169-A54D-BF49-8C98-65A6CF21B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0447AE-5468-4F4B-BC00-921CF7B9B744}"/>
              </a:ext>
            </a:extLst>
          </p:cNvPr>
          <p:cNvSpPr txBox="1"/>
          <p:nvPr/>
        </p:nvSpPr>
        <p:spPr>
          <a:xfrm>
            <a:off x="830263" y="568325"/>
            <a:ext cx="7483475" cy="1089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dirty="0">
                <a:solidFill>
                  <a:schemeClr val="bg1"/>
                </a:solidFill>
                <a:latin typeface="Gloss And Bloom" pitchFamily="2" charset="77"/>
              </a:rPr>
              <a:t>Mein Landesjugendreferent.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dirty="0">
                <a:solidFill>
                  <a:schemeClr val="bg1"/>
                </a:solidFill>
                <a:latin typeface="Nunito" pitchFamily="2" charset="77"/>
              </a:rPr>
              <a:t>                                                                  Deine Spende.      Dein Support.</a:t>
            </a:r>
          </a:p>
        </p:txBody>
      </p:sp>
      <p:pic>
        <p:nvPicPr>
          <p:cNvPr id="34819" name="Grafik 6">
            <a:extLst>
              <a:ext uri="{FF2B5EF4-FFF2-40B4-BE49-F238E27FC236}">
                <a16:creationId xmlns:a16="http://schemas.microsoft.com/office/drawing/2014/main" id="{B2E22837-5DC0-D849-9E42-31C3ED2F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47925" y="4314825"/>
            <a:ext cx="584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feld 5">
            <a:extLst>
              <a:ext uri="{FF2B5EF4-FFF2-40B4-BE49-F238E27FC236}">
                <a16:creationId xmlns:a16="http://schemas.microsoft.com/office/drawing/2014/main" id="{583437E8-FD4D-0A4C-ABD5-1C647FF61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402138"/>
            <a:ext cx="1974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b="1">
                <a:latin typeface="Nunito" pitchFamily="2" charset="77"/>
              </a:rPr>
              <a:t>Mehr Infos online </a:t>
            </a:r>
          </a:p>
          <a:p>
            <a:pPr eaLnBrk="1" hangingPunct="1"/>
            <a:r>
              <a:rPr lang="de-DE" altLang="de-DE" b="1">
                <a:latin typeface="Nunito" pitchFamily="2" charset="77"/>
              </a:rPr>
              <a:t>unter www.SWDEC.de</a:t>
            </a:r>
          </a:p>
        </p:txBody>
      </p:sp>
      <p:pic>
        <p:nvPicPr>
          <p:cNvPr id="34821" name="Grafik 7">
            <a:extLst>
              <a:ext uri="{FF2B5EF4-FFF2-40B4-BE49-F238E27FC236}">
                <a16:creationId xmlns:a16="http://schemas.microsoft.com/office/drawing/2014/main" id="{466D7974-1DCF-E748-8FEE-79689A61D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Grafik 4">
            <a:extLst>
              <a:ext uri="{FF2B5EF4-FFF2-40B4-BE49-F238E27FC236}">
                <a16:creationId xmlns:a16="http://schemas.microsoft.com/office/drawing/2014/main" id="{CB9A9C5F-6FA1-0946-A92F-644ACDDC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Grafik 5">
            <a:extLst>
              <a:ext uri="{FF2B5EF4-FFF2-40B4-BE49-F238E27FC236}">
                <a16:creationId xmlns:a16="http://schemas.microsoft.com/office/drawing/2014/main" id="{4F39D509-BB5B-6740-8E8A-80CB2CB4F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Gewinkelte Verbindung 17">
            <a:extLst>
              <a:ext uri="{FF2B5EF4-FFF2-40B4-BE49-F238E27FC236}">
                <a16:creationId xmlns:a16="http://schemas.microsoft.com/office/drawing/2014/main" id="{47687B5C-8740-C449-AA39-824EE1BE01A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46626" y="1323975"/>
            <a:ext cx="3060700" cy="1247775"/>
          </a:xfrm>
          <a:prstGeom prst="bentConnector3">
            <a:avLst>
              <a:gd name="adj1" fmla="val 50000"/>
            </a:avLst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4" name="Grafik 2">
            <a:extLst>
              <a:ext uri="{FF2B5EF4-FFF2-40B4-BE49-F238E27FC236}">
                <a16:creationId xmlns:a16="http://schemas.microsoft.com/office/drawing/2014/main" id="{3CDFE8B9-5736-9749-A9BB-958C1778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009650"/>
            <a:ext cx="38354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92">
            <a:extLst>
              <a:ext uri="{FF2B5EF4-FFF2-40B4-BE49-F238E27FC236}">
                <a16:creationId xmlns:a16="http://schemas.microsoft.com/office/drawing/2014/main" id="{2E61F725-CCD7-6444-8892-93C009657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2114550"/>
            <a:ext cx="37846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bg1"/>
                </a:solidFill>
                <a:latin typeface="Nunito" pitchFamily="2" charset="77"/>
              </a:rPr>
              <a:t>Jetzt einfach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bg1"/>
                </a:solidFill>
                <a:latin typeface="Nunito" pitchFamily="2" charset="77"/>
              </a:rPr>
              <a:t>online spenden!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500" dirty="0" err="1">
                <a:solidFill>
                  <a:schemeClr val="bg1"/>
                </a:solidFill>
                <a:latin typeface="Nunito" pitchFamily="2" charset="77"/>
              </a:rPr>
              <a:t>www.swdec.de</a:t>
            </a:r>
            <a:endParaRPr lang="de-DE" altLang="de-DE" sz="1500" dirty="0">
              <a:solidFill>
                <a:schemeClr val="bg1"/>
              </a:solidFill>
              <a:latin typeface="Nunito" pitchFamily="2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30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erade Verbindung 57">
            <a:extLst>
              <a:ext uri="{FF2B5EF4-FFF2-40B4-BE49-F238E27FC236}">
                <a16:creationId xmlns:a16="http://schemas.microsoft.com/office/drawing/2014/main" id="{E00F7D7F-41E3-F341-B555-C96B6B038CF4}"/>
              </a:ext>
            </a:extLst>
          </p:cNvPr>
          <p:cNvCxnSpPr/>
          <p:nvPr/>
        </p:nvCxnSpPr>
        <p:spPr bwMode="auto">
          <a:xfrm>
            <a:off x="1608138" y="1122363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3FD573CA-A7D4-2240-8E71-72FDE3C2A49E}"/>
              </a:ext>
            </a:extLst>
          </p:cNvPr>
          <p:cNvCxnSpPr/>
          <p:nvPr/>
        </p:nvCxnSpPr>
        <p:spPr bwMode="auto">
          <a:xfrm>
            <a:off x="1608138" y="4697413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273C0214-FDE6-7642-92AE-357FE1C0D78F}"/>
              </a:ext>
            </a:extLst>
          </p:cNvPr>
          <p:cNvCxnSpPr/>
          <p:nvPr/>
        </p:nvCxnSpPr>
        <p:spPr bwMode="auto">
          <a:xfrm>
            <a:off x="1608138" y="4371975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DB3D234A-07FA-B747-80F8-38B43F1634A1}"/>
              </a:ext>
            </a:extLst>
          </p:cNvPr>
          <p:cNvCxnSpPr/>
          <p:nvPr/>
        </p:nvCxnSpPr>
        <p:spPr bwMode="auto">
          <a:xfrm>
            <a:off x="1608138" y="4044950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63070219-9F26-314F-8950-9F5DFF30975B}"/>
              </a:ext>
            </a:extLst>
          </p:cNvPr>
          <p:cNvCxnSpPr/>
          <p:nvPr/>
        </p:nvCxnSpPr>
        <p:spPr bwMode="auto">
          <a:xfrm>
            <a:off x="1608138" y="3719513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F46FB269-7631-284D-AF98-F3D05816E804}"/>
              </a:ext>
            </a:extLst>
          </p:cNvPr>
          <p:cNvCxnSpPr/>
          <p:nvPr/>
        </p:nvCxnSpPr>
        <p:spPr bwMode="auto">
          <a:xfrm>
            <a:off x="1608138" y="3394075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D64408F4-74BA-AC41-91EE-AEBFBA283E07}"/>
              </a:ext>
            </a:extLst>
          </p:cNvPr>
          <p:cNvCxnSpPr/>
          <p:nvPr/>
        </p:nvCxnSpPr>
        <p:spPr bwMode="auto">
          <a:xfrm>
            <a:off x="1608138" y="3068638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CE5D9616-BED0-744F-8FB1-9FD75ACB8C8A}"/>
              </a:ext>
            </a:extLst>
          </p:cNvPr>
          <p:cNvCxnSpPr/>
          <p:nvPr/>
        </p:nvCxnSpPr>
        <p:spPr bwMode="auto">
          <a:xfrm>
            <a:off x="1608138" y="2743200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B962A5F5-8D80-A148-8181-FDA153A5241D}"/>
              </a:ext>
            </a:extLst>
          </p:cNvPr>
          <p:cNvCxnSpPr/>
          <p:nvPr/>
        </p:nvCxnSpPr>
        <p:spPr bwMode="auto">
          <a:xfrm>
            <a:off x="1608138" y="2417763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45D76EE2-38A5-8E47-8BBD-C266F66F2EBC}"/>
              </a:ext>
            </a:extLst>
          </p:cNvPr>
          <p:cNvCxnSpPr/>
          <p:nvPr/>
        </p:nvCxnSpPr>
        <p:spPr bwMode="auto">
          <a:xfrm>
            <a:off x="1608138" y="2090738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DE85B952-5D0D-754E-A333-9B145F61C8C8}"/>
              </a:ext>
            </a:extLst>
          </p:cNvPr>
          <p:cNvCxnSpPr/>
          <p:nvPr/>
        </p:nvCxnSpPr>
        <p:spPr bwMode="auto">
          <a:xfrm>
            <a:off x="1608138" y="1765300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E00F7D7F-41E3-F341-B555-C96B6B038CF4}"/>
              </a:ext>
            </a:extLst>
          </p:cNvPr>
          <p:cNvCxnSpPr/>
          <p:nvPr/>
        </p:nvCxnSpPr>
        <p:spPr bwMode="auto">
          <a:xfrm>
            <a:off x="1608138" y="1439863"/>
            <a:ext cx="48339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BD3B1D0F-89EC-4741-88CF-BDA1599B170C}"/>
              </a:ext>
            </a:extLst>
          </p:cNvPr>
          <p:cNvSpPr txBox="1"/>
          <p:nvPr/>
        </p:nvSpPr>
        <p:spPr>
          <a:xfrm>
            <a:off x="481013" y="4235450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100.000 €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4E48E081-B566-B345-8F66-36E0874E3127}"/>
              </a:ext>
            </a:extLst>
          </p:cNvPr>
          <p:cNvSpPr txBox="1"/>
          <p:nvPr/>
        </p:nvSpPr>
        <p:spPr>
          <a:xfrm>
            <a:off x="481013" y="3916363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200.000 €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2F24C87F-1D78-664C-ABFD-149F0277AFA4}"/>
              </a:ext>
            </a:extLst>
          </p:cNvPr>
          <p:cNvSpPr txBox="1"/>
          <p:nvPr/>
        </p:nvSpPr>
        <p:spPr>
          <a:xfrm>
            <a:off x="481013" y="3586163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300.000 €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0268EDEC-6D3D-C34F-9075-7781E93273B9}"/>
              </a:ext>
            </a:extLst>
          </p:cNvPr>
          <p:cNvSpPr txBox="1"/>
          <p:nvPr/>
        </p:nvSpPr>
        <p:spPr>
          <a:xfrm>
            <a:off x="481013" y="3260725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400.000 €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1500364F-69A5-E14C-9DB6-331421718ED5}"/>
              </a:ext>
            </a:extLst>
          </p:cNvPr>
          <p:cNvSpPr txBox="1"/>
          <p:nvPr/>
        </p:nvSpPr>
        <p:spPr>
          <a:xfrm>
            <a:off x="481013" y="2935288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500.000 €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31E18530-6B89-4543-8D0C-406C1C168F5C}"/>
              </a:ext>
            </a:extLst>
          </p:cNvPr>
          <p:cNvSpPr txBox="1"/>
          <p:nvPr/>
        </p:nvSpPr>
        <p:spPr>
          <a:xfrm>
            <a:off x="481013" y="2617788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600.000 €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A3251A8F-69BA-D447-B006-66F651B3F4F8}"/>
              </a:ext>
            </a:extLst>
          </p:cNvPr>
          <p:cNvSpPr txBox="1"/>
          <p:nvPr/>
        </p:nvSpPr>
        <p:spPr>
          <a:xfrm>
            <a:off x="481013" y="2286000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700.000 €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AF76ECAD-8F46-C241-846C-FD756BD997D4}"/>
              </a:ext>
            </a:extLst>
          </p:cNvPr>
          <p:cNvSpPr txBox="1"/>
          <p:nvPr/>
        </p:nvSpPr>
        <p:spPr>
          <a:xfrm>
            <a:off x="481013" y="1955800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800.000 €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1D5F021B-83D4-484E-9E73-5864B859A908}"/>
              </a:ext>
            </a:extLst>
          </p:cNvPr>
          <p:cNvSpPr txBox="1"/>
          <p:nvPr/>
        </p:nvSpPr>
        <p:spPr>
          <a:xfrm>
            <a:off x="481013" y="1630363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900.000 €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D804A016-58BF-F94E-B9E4-9E4E9949FC4E}"/>
              </a:ext>
            </a:extLst>
          </p:cNvPr>
          <p:cNvSpPr txBox="1"/>
          <p:nvPr/>
        </p:nvSpPr>
        <p:spPr>
          <a:xfrm>
            <a:off x="481013" y="1311275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1.000.000 €</a:t>
            </a:r>
          </a:p>
        </p:txBody>
      </p:sp>
      <p:grpSp>
        <p:nvGrpSpPr>
          <p:cNvPr id="72" name="Gruppierung 2">
            <a:extLst>
              <a:ext uri="{FF2B5EF4-FFF2-40B4-BE49-F238E27FC236}">
                <a16:creationId xmlns:a16="http://schemas.microsoft.com/office/drawing/2014/main" id="{B4620652-DB84-1A44-A2BB-35CB56F79ADB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063625"/>
            <a:ext cx="2058988" cy="3633788"/>
            <a:chOff x="5641148" y="3927384"/>
            <a:chExt cx="3096150" cy="7545311"/>
          </a:xfrm>
        </p:grpSpPr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3C55EB4A-EED7-4048-81D5-6CA3FD393B01}"/>
                </a:ext>
              </a:extLst>
            </p:cNvPr>
            <p:cNvSpPr/>
            <p:nvPr/>
          </p:nvSpPr>
          <p:spPr bwMode="auto">
            <a:xfrm>
              <a:off x="5641148" y="3927384"/>
              <a:ext cx="3096150" cy="7545311"/>
            </a:xfrm>
            <a:prstGeom prst="rect">
              <a:avLst/>
            </a:prstGeom>
            <a:solidFill>
              <a:srgbClr val="14370E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lIns="57405" tIns="28703" rIns="57405" bIns="28703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500" dirty="0">
                  <a:solidFill>
                    <a:schemeClr val="bg1"/>
                  </a:solidFill>
                  <a:latin typeface="Arial"/>
                  <a:ea typeface="ヒラギノ角ゴ ProN W3" charset="-128"/>
                  <a:sym typeface="Arial" charset="0"/>
                </a:rPr>
                <a:t>                      </a:t>
              </a:r>
              <a:endParaRPr lang="de-DE" sz="1050" dirty="0">
                <a:solidFill>
                  <a:schemeClr val="bg1"/>
                </a:solidFill>
                <a:latin typeface="Arial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74" name="Textfeld 6">
              <a:extLst>
                <a:ext uri="{FF2B5EF4-FFF2-40B4-BE49-F238E27FC236}">
                  <a16:creationId xmlns:a16="http://schemas.microsoft.com/office/drawing/2014/main" id="{E4BB5CE5-3775-D743-92F4-811A8B4CD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1148" y="7154497"/>
              <a:ext cx="3077053" cy="149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ea typeface="Geneva" charset="0"/>
                  <a:sym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500" dirty="0">
                  <a:solidFill>
                    <a:schemeClr val="bg1"/>
                  </a:solidFill>
                  <a:latin typeface="Nunito" pitchFamily="2" charset="77"/>
                </a:rPr>
                <a:t>Spendenbedarf</a:t>
              </a:r>
              <a:br>
                <a:rPr lang="de-DE" altLang="de-DE" sz="1500" dirty="0">
                  <a:solidFill>
                    <a:schemeClr val="bg1"/>
                  </a:solidFill>
                  <a:latin typeface="Nunito" pitchFamily="2" charset="77"/>
                </a:rPr>
              </a:br>
              <a:r>
                <a:rPr lang="de-DE" altLang="de-DE" sz="2025" dirty="0">
                  <a:solidFill>
                    <a:schemeClr val="bg1"/>
                  </a:solidFill>
                  <a:latin typeface="Nunito" pitchFamily="2" charset="77"/>
                </a:rPr>
                <a:t>1.115.000 €</a:t>
              </a:r>
              <a:endParaRPr lang="de-DE" altLang="de-DE" sz="1500" dirty="0">
                <a:solidFill>
                  <a:schemeClr val="bg1"/>
                </a:solidFill>
                <a:latin typeface="Nunito" pitchFamily="2" charset="77"/>
              </a:endParaRPr>
            </a:p>
          </p:txBody>
        </p:sp>
      </p:grpSp>
      <p:sp>
        <p:nvSpPr>
          <p:cNvPr id="79" name="Rechteck 78">
            <a:extLst>
              <a:ext uri="{FF2B5EF4-FFF2-40B4-BE49-F238E27FC236}">
                <a16:creationId xmlns:a16="http://schemas.microsoft.com/office/drawing/2014/main" id="{100DA7A0-7E42-8444-9C54-4621DE780C06}"/>
              </a:ext>
            </a:extLst>
          </p:cNvPr>
          <p:cNvSpPr/>
          <p:nvPr/>
        </p:nvSpPr>
        <p:spPr>
          <a:xfrm>
            <a:off x="4997450" y="4759325"/>
            <a:ext cx="1128713" cy="196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75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Stand:  31. August 2019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804A016-58BF-F94E-B9E4-9E4E9949FC4E}"/>
              </a:ext>
            </a:extLst>
          </p:cNvPr>
          <p:cNvSpPr txBox="1"/>
          <p:nvPr/>
        </p:nvSpPr>
        <p:spPr>
          <a:xfrm>
            <a:off x="481013" y="1006475"/>
            <a:ext cx="10525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schemeClr val="bg1">
                    <a:lumMod val="50000"/>
                  </a:schemeClr>
                </a:solidFill>
                <a:latin typeface="Nunito" pitchFamily="2" charset="77"/>
                <a:ea typeface="Geneva" charset="0"/>
                <a:sym typeface="Arial" charset="0"/>
              </a:rPr>
              <a:t>1.100.000 €</a:t>
            </a:r>
          </a:p>
        </p:txBody>
      </p:sp>
      <p:grpSp>
        <p:nvGrpSpPr>
          <p:cNvPr id="43" name="Gruppierung 46">
            <a:extLst>
              <a:ext uri="{FF2B5EF4-FFF2-40B4-BE49-F238E27FC236}">
                <a16:creationId xmlns:a16="http://schemas.microsoft.com/office/drawing/2014/main" id="{DA0F1C1C-2043-6147-B697-07072EEE4C8E}"/>
              </a:ext>
            </a:extLst>
          </p:cNvPr>
          <p:cNvGrpSpPr>
            <a:grpSpLocks/>
          </p:cNvGrpSpPr>
          <p:nvPr/>
        </p:nvGrpSpPr>
        <p:grpSpPr bwMode="auto">
          <a:xfrm>
            <a:off x="4162425" y="1722438"/>
            <a:ext cx="2065338" cy="1174750"/>
            <a:chOff x="11622719" y="-33842457"/>
            <a:chExt cx="5534364" cy="30984711"/>
          </a:xfrm>
        </p:grpSpPr>
        <p:sp>
          <p:nvSpPr>
            <p:cNvPr id="37919" name="Textfeld 6">
              <a:extLst>
                <a:ext uri="{FF2B5EF4-FFF2-40B4-BE49-F238E27FC236}">
                  <a16:creationId xmlns:a16="http://schemas.microsoft.com/office/drawing/2014/main" id="{DFE5C82A-2014-E34E-AE38-164F8B2BE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22719" y="-33842457"/>
              <a:ext cx="5484413" cy="16229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de-DE" altLang="de-DE" sz="8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endParaRPr>
            </a:p>
            <a:p>
              <a:pPr algn="ctr" eaLnBrk="1" hangingPunct="1"/>
              <a:r>
                <a:rPr lang="de-DE" altLang="de-DE" sz="1200">
                  <a:solidFill>
                    <a:srgbClr val="000000"/>
                  </a:solidFill>
                  <a:latin typeface="Nunito" pitchFamily="2" charset="77"/>
                  <a:ea typeface="Geneva" panose="020B0503030404040204" pitchFamily="34" charset="0"/>
                  <a:cs typeface="Geneva" panose="020B0503030404040204" pitchFamily="34" charset="0"/>
                  <a:sym typeface="Arial" panose="020B0604020202020204" pitchFamily="34" charset="0"/>
                </a:rPr>
                <a:t>Fehlbetrag</a:t>
              </a:r>
            </a:p>
            <a:p>
              <a:pPr algn="ctr" eaLnBrk="1" hangingPunct="1"/>
              <a:r>
                <a:rPr lang="de-DE" altLang="de-DE" sz="1400" b="1">
                  <a:solidFill>
                    <a:srgbClr val="000000"/>
                  </a:solidFill>
                  <a:latin typeface="Nunito" pitchFamily="2" charset="77"/>
                  <a:ea typeface="Geneva" panose="020B0503030404040204" pitchFamily="34" charset="0"/>
                  <a:cs typeface="Geneva" panose="020B0503030404040204" pitchFamily="34" charset="0"/>
                  <a:sym typeface="Arial" panose="020B0604020202020204" pitchFamily="34" charset="0"/>
                </a:rPr>
                <a:t>ca. 179.000 €</a:t>
              </a:r>
            </a:p>
          </p:txBody>
        </p:sp>
        <p:sp>
          <p:nvSpPr>
            <p:cNvPr id="37920" name="Rechteck 43">
              <a:extLst>
                <a:ext uri="{FF2B5EF4-FFF2-40B4-BE49-F238E27FC236}">
                  <a16:creationId xmlns:a16="http://schemas.microsoft.com/office/drawing/2014/main" id="{DA0AC2AC-D2D2-B54E-86BB-844ED0096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0009" y="-18979155"/>
              <a:ext cx="5517074" cy="1612140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7405" tIns="28703" rIns="57405" bIns="28703" anchor="ctr"/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endParaRPr lang="de-DE" altLang="de-DE" sz="1500">
                <a:solidFill>
                  <a:srgbClr val="14370E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8ECB3E5-65ED-6D49-B6C6-66C06C247EE5}"/>
              </a:ext>
            </a:extLst>
          </p:cNvPr>
          <p:cNvGrpSpPr>
            <a:grpSpLocks/>
          </p:cNvGrpSpPr>
          <p:nvPr/>
        </p:nvGrpSpPr>
        <p:grpSpPr bwMode="auto">
          <a:xfrm>
            <a:off x="4170363" y="2876550"/>
            <a:ext cx="2057400" cy="1827213"/>
            <a:chOff x="4370284" y="3203361"/>
            <a:chExt cx="2057400" cy="1135755"/>
          </a:xfrm>
        </p:grpSpPr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910CA453-7F04-6B49-B9BD-9FAC985E6AC4}"/>
                </a:ext>
              </a:extLst>
            </p:cNvPr>
            <p:cNvSpPr/>
            <p:nvPr/>
          </p:nvSpPr>
          <p:spPr bwMode="auto">
            <a:xfrm>
              <a:off x="4370284" y="3203361"/>
              <a:ext cx="2057400" cy="1135755"/>
            </a:xfrm>
            <a:prstGeom prst="rect">
              <a:avLst/>
            </a:prstGeom>
            <a:solidFill>
              <a:srgbClr val="B1CA33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lIns="57405" tIns="28703" rIns="57405" bIns="28703" anchor="ctr"/>
            <a:lstStyle/>
            <a:p>
              <a:pPr algn="ctr" eaLnBrk="1" fontAlgn="auto" hangingPunct="1">
                <a:lnSpc>
                  <a:spcPts val="1688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500" dirty="0">
                <a:solidFill>
                  <a:srgbClr val="14370E"/>
                </a:solidFill>
                <a:latin typeface="Arial"/>
                <a:ea typeface="ヒラギノ角ゴ ProN W3" charset="-128"/>
                <a:sym typeface="Arial" charset="0"/>
              </a:endParaRPr>
            </a:p>
          </p:txBody>
        </p:sp>
        <p:sp>
          <p:nvSpPr>
            <p:cNvPr id="37918" name="Textfeld 6">
              <a:extLst>
                <a:ext uri="{FF2B5EF4-FFF2-40B4-BE49-F238E27FC236}">
                  <a16:creationId xmlns:a16="http://schemas.microsoft.com/office/drawing/2014/main" id="{E1FC7F59-2942-7245-A8E5-9FDA22F93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3881" y="3268851"/>
              <a:ext cx="2035526" cy="382457"/>
            </a:xfrm>
            <a:prstGeom prst="rect">
              <a:avLst/>
            </a:prstGeom>
            <a:solidFill>
              <a:srgbClr val="B1C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de-DE" altLang="de-DE" sz="1100">
                <a:solidFill>
                  <a:schemeClr val="bg1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endParaRPr>
            </a:p>
            <a:p>
              <a:pPr algn="ctr" eaLnBrk="1" hangingPunct="1"/>
              <a:r>
                <a:rPr lang="de-DE" altLang="de-DE" sz="1200">
                  <a:solidFill>
                    <a:schemeClr val="bg1"/>
                  </a:solidFill>
                  <a:latin typeface="Nunito" pitchFamily="2" charset="77"/>
                  <a:ea typeface="Geneva" panose="020B0503030404040204" pitchFamily="34" charset="0"/>
                  <a:cs typeface="Geneva" panose="020B0503030404040204" pitchFamily="34" charset="0"/>
                  <a:sym typeface="Arial" panose="020B0604020202020204" pitchFamily="34" charset="0"/>
                </a:rPr>
                <a:t>Spenden</a:t>
              </a:r>
              <a:r>
                <a:rPr lang="de-DE" altLang="de-DE" sz="1100">
                  <a:solidFill>
                    <a:schemeClr val="bg1"/>
                  </a:solidFill>
                  <a:latin typeface="Nunito" pitchFamily="2" charset="77"/>
                  <a:ea typeface="Geneva" panose="020B0503030404040204" pitchFamily="34" charset="0"/>
                  <a:cs typeface="Geneva" panose="020B0503030404040204" pitchFamily="34" charset="0"/>
                  <a:sym typeface="Arial" panose="020B0604020202020204" pitchFamily="34" charset="0"/>
                </a:rPr>
                <a:t> </a:t>
              </a:r>
            </a:p>
            <a:p>
              <a:pPr algn="ctr" eaLnBrk="1" hangingPunct="1"/>
              <a:r>
                <a:rPr lang="de-DE" altLang="de-DE" sz="1100">
                  <a:solidFill>
                    <a:schemeClr val="bg1"/>
                  </a:solidFill>
                  <a:latin typeface="Nunito" pitchFamily="2" charset="77"/>
                  <a:ea typeface="Geneva" panose="020B0503030404040204" pitchFamily="34" charset="0"/>
                  <a:cs typeface="Geneva" panose="020B0503030404040204" pitchFamily="34" charset="0"/>
                  <a:sym typeface="Arial" panose="020B0604020202020204" pitchFamily="34" charset="0"/>
                </a:rPr>
                <a:t>ca. 564.000 €</a:t>
              </a:r>
            </a:p>
          </p:txBody>
        </p:sp>
      </p:grpSp>
      <p:sp>
        <p:nvSpPr>
          <p:cNvPr id="37916" name="Shape 184">
            <a:extLst>
              <a:ext uri="{FF2B5EF4-FFF2-40B4-BE49-F238E27FC236}">
                <a16:creationId xmlns:a16="http://schemas.microsoft.com/office/drawing/2014/main" id="{3DDB9243-774B-8B45-B72F-1D4C63D3E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433388"/>
            <a:ext cx="57261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400" b="1">
                <a:solidFill>
                  <a:srgbClr val="1C4D13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SPENDENBEDARF 2019 – 1.115.000 €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5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hape 184">
            <a:extLst>
              <a:ext uri="{FF2B5EF4-FFF2-40B4-BE49-F238E27FC236}">
                <a16:creationId xmlns:a16="http://schemas.microsoft.com/office/drawing/2014/main" id="{682EC44B-7C7F-0A47-A2A3-F7680DE0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433388"/>
            <a:ext cx="57261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8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400" b="1">
                <a:solidFill>
                  <a:srgbClr val="1C4D13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SPENDENBEDARF 2019 – 1.115.000 €</a:t>
            </a:r>
          </a:p>
        </p:txBody>
      </p:sp>
      <p:pic>
        <p:nvPicPr>
          <p:cNvPr id="38915" name="Grafik 4">
            <a:extLst>
              <a:ext uri="{FF2B5EF4-FFF2-40B4-BE49-F238E27FC236}">
                <a16:creationId xmlns:a16="http://schemas.microsoft.com/office/drawing/2014/main" id="{B2E83B97-AB70-3A4C-9862-40D66647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1119188"/>
            <a:ext cx="5922962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B0ECDB2-C76D-4046-989A-3308D862DB62}"/>
              </a:ext>
            </a:extLst>
          </p:cNvPr>
          <p:cNvSpPr/>
          <p:nvPr/>
        </p:nvSpPr>
        <p:spPr>
          <a:xfrm>
            <a:off x="0" y="0"/>
            <a:ext cx="9163050" cy="516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pic>
        <p:nvPicPr>
          <p:cNvPr id="39938" name="Dobel.jpeg" descr="Dobel.jpg">
            <a:extLst>
              <a:ext uri="{FF2B5EF4-FFF2-40B4-BE49-F238E27FC236}">
                <a16:creationId xmlns:a16="http://schemas.microsoft.com/office/drawing/2014/main" id="{18B1167C-D60F-2C43-8465-1453EF31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6888"/>
            <a:ext cx="9163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9939" name="Bild 1">
            <a:extLst>
              <a:ext uri="{FF2B5EF4-FFF2-40B4-BE49-F238E27FC236}">
                <a16:creationId xmlns:a16="http://schemas.microsoft.com/office/drawing/2014/main" id="{2EDCBE5F-2F69-0A41-AF56-8FCE397B8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0" y="1233488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feld 1">
            <a:extLst>
              <a:ext uri="{FF2B5EF4-FFF2-40B4-BE49-F238E27FC236}">
                <a16:creationId xmlns:a16="http://schemas.microsoft.com/office/drawing/2014/main" id="{750E8F49-15AF-F04D-A91C-CF19165C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151188"/>
            <a:ext cx="65039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500">
                <a:solidFill>
                  <a:srgbClr val="A60113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Wir suchen noch eine weitere 100% Kraft für den Bereich Hauswirtschaft! Weitere Infos gibt’s unter </a:t>
            </a:r>
            <a:r>
              <a:rPr lang="de-DE" altLang="de-DE" sz="1500">
                <a:solidFill>
                  <a:srgbClr val="A60113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  <a:hlinkClick r:id="rId2"/>
              </a:rPr>
              <a:t>www.ec-dobel.de/ueber-uns/stellenangebote/</a:t>
            </a:r>
            <a:endParaRPr lang="de-DE" altLang="de-DE" sz="1500">
              <a:solidFill>
                <a:srgbClr val="A60113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de-DE" altLang="de-DE" sz="1500">
                <a:solidFill>
                  <a:srgbClr val="A60113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oder telefonisch (07083-92580)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9857AAE-7E4D-5844-8B9D-465E0B44850D}"/>
              </a:ext>
            </a:extLst>
          </p:cNvPr>
          <p:cNvSpPr/>
          <p:nvPr/>
        </p:nvSpPr>
        <p:spPr>
          <a:xfrm>
            <a:off x="7029450" y="3846513"/>
            <a:ext cx="2133600" cy="72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pic>
        <p:nvPicPr>
          <p:cNvPr id="40963" name="Dobel.jpeg" descr="Dobel.jpg">
            <a:extLst>
              <a:ext uri="{FF2B5EF4-FFF2-40B4-BE49-F238E27FC236}">
                <a16:creationId xmlns:a16="http://schemas.microsoft.com/office/drawing/2014/main" id="{5237B018-D3ED-BC4F-A3BF-C37BCC5D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6888"/>
            <a:ext cx="9163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148" name="Shape 140">
            <a:extLst>
              <a:ext uri="{FF2B5EF4-FFF2-40B4-BE49-F238E27FC236}">
                <a16:creationId xmlns:a16="http://schemas.microsoft.com/office/drawing/2014/main" id="{14576992-7A36-4448-B546-A4A8CA301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671763"/>
            <a:ext cx="736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75" b="1" dirty="0">
                <a:solidFill>
                  <a:srgbClr val="535353"/>
                </a:solidFill>
                <a:latin typeface="Nunito" pitchFamily="2" charset="77"/>
                <a:sym typeface="Arial Bold"/>
              </a:rPr>
              <a:t>Neuen Mitarbeiter für die Hauswirtschaft gesucht</a:t>
            </a:r>
          </a:p>
        </p:txBody>
      </p:sp>
      <p:sp>
        <p:nvSpPr>
          <p:cNvPr id="6149" name="Shape 140">
            <a:extLst>
              <a:ext uri="{FF2B5EF4-FFF2-40B4-BE49-F238E27FC236}">
                <a16:creationId xmlns:a16="http://schemas.microsoft.com/office/drawing/2014/main" id="{82C215F4-A0E9-C847-8A51-F1FF5869F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73050"/>
            <a:ext cx="4208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75" b="1" dirty="0">
                <a:solidFill>
                  <a:srgbClr val="535353"/>
                </a:solidFill>
                <a:latin typeface="Nunito" pitchFamily="2" charset="77"/>
                <a:sym typeface="Arial Bold"/>
              </a:rPr>
              <a:t>Begrüßung neue Mitarbeiter</a:t>
            </a:r>
          </a:p>
        </p:txBody>
      </p:sp>
      <p:sp>
        <p:nvSpPr>
          <p:cNvPr id="40966" name="Textfeld 1">
            <a:extLst>
              <a:ext uri="{FF2B5EF4-FFF2-40B4-BE49-F238E27FC236}">
                <a16:creationId xmlns:a16="http://schemas.microsoft.com/office/drawing/2014/main" id="{96F9CCF4-7F13-614C-BA28-0920D74B8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750888"/>
            <a:ext cx="53387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500">
                <a:solidFill>
                  <a:srgbClr val="A60013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Am 01.09.2019 konnten wir sechs neue Mitarbeiter in unserem Team begrüßen. </a:t>
            </a:r>
          </a:p>
          <a:p>
            <a:pPr eaLnBrk="1" hangingPunct="1"/>
            <a:endParaRPr lang="de-DE" altLang="de-DE" sz="1500">
              <a:solidFill>
                <a:srgbClr val="A60013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de-DE" altLang="de-DE" sz="1500">
                <a:solidFill>
                  <a:srgbClr val="A60013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Neben unseren vier FSJ‘lern (Carina, Johanna, Niklas, Joshua) haben noch Sandra Rickert (Hauswirtschaft) aus Heidelberg, sowie Alexander Zubrod (Technik) aus Pforzheim begonnen.</a:t>
            </a:r>
          </a:p>
        </p:txBody>
      </p:sp>
      <p:pic>
        <p:nvPicPr>
          <p:cNvPr id="40967" name="Picture 9" descr="507ef4bc-c0a0-4bd7-a6b3-778659e89af0@EURPRD10">
            <a:extLst>
              <a:ext uri="{FF2B5EF4-FFF2-40B4-BE49-F238E27FC236}">
                <a16:creationId xmlns:a16="http://schemas.microsoft.com/office/drawing/2014/main" id="{AA2E3F7C-F87A-D340-B08A-9DF57BAB7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325438"/>
            <a:ext cx="26844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9F354C91-A82D-F840-8513-118F7B943A35}"/>
              </a:ext>
            </a:extLst>
          </p:cNvPr>
          <p:cNvSpPr/>
          <p:nvPr/>
        </p:nvSpPr>
        <p:spPr>
          <a:xfrm>
            <a:off x="7029450" y="3846513"/>
            <a:ext cx="2133600" cy="72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sp>
        <p:nvSpPr>
          <p:cNvPr id="7170" name="Textfeld 1">
            <a:extLst>
              <a:ext uri="{FF2B5EF4-FFF2-40B4-BE49-F238E27FC236}">
                <a16:creationId xmlns:a16="http://schemas.microsoft.com/office/drawing/2014/main" id="{20286A4F-7CE8-B04A-AEFC-A6CAE3ED7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1020763"/>
            <a:ext cx="58547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Wann:		Samstag, </a:t>
            </a:r>
            <a:r>
              <a:rPr lang="de-DE" altLang="de-DE" sz="1400" b="1" dirty="0">
                <a:solidFill>
                  <a:srgbClr val="A60013"/>
                </a:solidFill>
                <a:latin typeface="Nunito" pitchFamily="2" charset="77"/>
              </a:rPr>
              <a:t>26. Oktober 2019 </a:t>
            </a: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ab 8:30 Uhr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Wer:		Wir brauchen zwischen 15 und 20 Personen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Was: 		– Hecken schneiden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		– Beete richten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		– einfache Arbeiten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		– grillen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		– 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650" dirty="0">
              <a:solidFill>
                <a:srgbClr val="A60013"/>
              </a:solidFill>
              <a:latin typeface="Nunito" pitchFamily="2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350" dirty="0">
              <a:latin typeface="Nunito" pitchFamily="2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350" dirty="0">
                <a:latin typeface="Nunito" pitchFamily="2" charset="77"/>
              </a:rPr>
              <a:t>Anmeldungen an Steffen Wolter oder Sebastian </a:t>
            </a:r>
            <a:r>
              <a:rPr lang="de-DE" altLang="de-DE" sz="1350" dirty="0" err="1">
                <a:latin typeface="Nunito" pitchFamily="2" charset="77"/>
              </a:rPr>
              <a:t>Stattaus</a:t>
            </a:r>
            <a:r>
              <a:rPr lang="de-DE" altLang="de-DE" sz="1350" dirty="0">
                <a:latin typeface="Nunito" pitchFamily="2" charset="77"/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350" dirty="0" err="1">
                <a:latin typeface="Nunito" pitchFamily="2" charset="77"/>
              </a:rPr>
              <a:t>info@ec-dobel.de</a:t>
            </a:r>
            <a:endParaRPr lang="de-DE" altLang="de-DE" sz="1650" dirty="0">
              <a:solidFill>
                <a:srgbClr val="A60013"/>
              </a:solidFill>
              <a:latin typeface="Nunito" pitchFamily="2" charset="77"/>
            </a:endParaRPr>
          </a:p>
        </p:txBody>
      </p:sp>
      <p:pic>
        <p:nvPicPr>
          <p:cNvPr id="41987" name="Dobel.jpeg" descr="Dobel.jpg">
            <a:extLst>
              <a:ext uri="{FF2B5EF4-FFF2-40B4-BE49-F238E27FC236}">
                <a16:creationId xmlns:a16="http://schemas.microsoft.com/office/drawing/2014/main" id="{A5082B45-ED06-B542-8BF3-A7142D20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6888"/>
            <a:ext cx="9163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172" name="Shape 140">
            <a:extLst>
              <a:ext uri="{FF2B5EF4-FFF2-40B4-BE49-F238E27FC236}">
                <a16:creationId xmlns:a16="http://schemas.microsoft.com/office/drawing/2014/main" id="{141DBE6B-A1F2-1143-B5E5-FA6DCF1B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336550"/>
            <a:ext cx="6721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75" b="1" dirty="0">
                <a:solidFill>
                  <a:srgbClr val="535353"/>
                </a:solidFill>
                <a:latin typeface="Nunito" pitchFamily="2" charset="77"/>
                <a:sym typeface="Arial Bold"/>
              </a:rPr>
              <a:t>Aktion „Grüner Daumen“</a:t>
            </a:r>
          </a:p>
        </p:txBody>
      </p:sp>
      <p:grpSp>
        <p:nvGrpSpPr>
          <p:cNvPr id="41989" name="Gruppierung 5">
            <a:extLst>
              <a:ext uri="{FF2B5EF4-FFF2-40B4-BE49-F238E27FC236}">
                <a16:creationId xmlns:a16="http://schemas.microsoft.com/office/drawing/2014/main" id="{989C50EB-AE22-1C4B-BEA0-D68F17374005}"/>
              </a:ext>
            </a:extLst>
          </p:cNvPr>
          <p:cNvGrpSpPr>
            <a:grpSpLocks/>
          </p:cNvGrpSpPr>
          <p:nvPr/>
        </p:nvGrpSpPr>
        <p:grpSpPr bwMode="auto">
          <a:xfrm rot="-921769">
            <a:off x="7080250" y="452438"/>
            <a:ext cx="1704975" cy="1425575"/>
            <a:chOff x="40028070" y="-1691014"/>
            <a:chExt cx="5942493" cy="4965407"/>
          </a:xfrm>
        </p:grpSpPr>
        <p:pic>
          <p:nvPicPr>
            <p:cNvPr id="11" name="Bild 10" descr="Button_red_Dobel.png">
              <a:extLst>
                <a:ext uri="{FF2B5EF4-FFF2-40B4-BE49-F238E27FC236}">
                  <a16:creationId xmlns:a16="http://schemas.microsoft.com/office/drawing/2014/main" id="{277CF642-C6F0-8147-A9C0-2418EC84F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36994">
              <a:off x="40481845" y="-1691014"/>
              <a:ext cx="4965901" cy="4965407"/>
            </a:xfrm>
            <a:prstGeom prst="rect">
              <a:avLst/>
            </a:prstGeom>
            <a:effectLst>
              <a:outerShdw blurRad="165100" dist="88900" dir="2700000" algn="tl" rotWithShape="0">
                <a:prstClr val="black">
                  <a:alpha val="62000"/>
                </a:prstClr>
              </a:outerShdw>
            </a:effec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08D409F-AE5C-5A42-A405-D11625F53C4F}"/>
                </a:ext>
              </a:extLst>
            </p:cNvPr>
            <p:cNvSpPr txBox="1"/>
            <p:nvPr/>
          </p:nvSpPr>
          <p:spPr>
            <a:xfrm rot="468641">
              <a:off x="40028976" y="145306"/>
              <a:ext cx="5942493" cy="1620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19050" tIns="19050" rIns="19050" bIns="19050" spcCol="38100" anchor="ctr">
              <a:spAutoFit/>
            </a:bodyPr>
            <a:lstStyle/>
            <a:p>
              <a:pPr algn="ctr" defTabSz="309563" eaLnBrk="1" fontAlgn="auto" latinLnBrk="1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025" kern="0" dirty="0">
                  <a:solidFill>
                    <a:schemeClr val="bg1"/>
                  </a:solidFill>
                  <a:latin typeface="Arial"/>
                  <a:ea typeface="Geneva" pitchFamily="124" charset="-128"/>
                  <a:sym typeface="Helvetica Light"/>
                </a:rPr>
                <a:t>HELFER </a:t>
              </a:r>
            </a:p>
            <a:p>
              <a:pPr algn="ctr" defTabSz="309563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350" kern="0" dirty="0">
                  <a:solidFill>
                    <a:schemeClr val="bg1"/>
                  </a:solidFill>
                  <a:latin typeface="Arial"/>
                  <a:ea typeface="Geneva" pitchFamily="124" charset="-128"/>
                  <a:sym typeface="Helvetica Light"/>
                </a:rPr>
                <a:t>GESUCHT!</a:t>
              </a:r>
            </a:p>
          </p:txBody>
        </p:sp>
      </p:grpSp>
      <p:pic>
        <p:nvPicPr>
          <p:cNvPr id="41990" name="Bild 3">
            <a:extLst>
              <a:ext uri="{FF2B5EF4-FFF2-40B4-BE49-F238E27FC236}">
                <a16:creationId xmlns:a16="http://schemas.microsoft.com/office/drawing/2014/main" id="{1F26AF10-2B0E-0A47-8483-197747B3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6932">
            <a:off x="6380163" y="2090738"/>
            <a:ext cx="25352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Grafik 4">
            <a:extLst>
              <a:ext uri="{FF2B5EF4-FFF2-40B4-BE49-F238E27FC236}">
                <a16:creationId xmlns:a16="http://schemas.microsoft.com/office/drawing/2014/main" id="{2054420B-5185-C846-8BD3-6FF5FB35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Grafik 14">
            <a:extLst>
              <a:ext uri="{FF2B5EF4-FFF2-40B4-BE49-F238E27FC236}">
                <a16:creationId xmlns:a16="http://schemas.microsoft.com/office/drawing/2014/main" id="{53CA8209-8968-3141-B761-AEF52195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Grafik 21">
            <a:extLst>
              <a:ext uri="{FF2B5EF4-FFF2-40B4-BE49-F238E27FC236}">
                <a16:creationId xmlns:a16="http://schemas.microsoft.com/office/drawing/2014/main" id="{B5A7A044-0429-664D-897C-CED78AAF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588" y="3544888"/>
            <a:ext cx="11826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Grafik 22">
            <a:extLst>
              <a:ext uri="{FF2B5EF4-FFF2-40B4-BE49-F238E27FC236}">
                <a16:creationId xmlns:a16="http://schemas.microsoft.com/office/drawing/2014/main" id="{A6906DF1-4BDF-EA49-8FD2-A0DA2C135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63" y="3544888"/>
            <a:ext cx="11842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9061B1D-966D-614C-BCF6-ECB98E2A7FA2}"/>
              </a:ext>
            </a:extLst>
          </p:cNvPr>
          <p:cNvSpPr/>
          <p:nvPr/>
        </p:nvSpPr>
        <p:spPr>
          <a:xfrm>
            <a:off x="3508375" y="3544888"/>
            <a:ext cx="2940050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16390" name="Shape 92">
            <a:extLst>
              <a:ext uri="{FF2B5EF4-FFF2-40B4-BE49-F238E27FC236}">
                <a16:creationId xmlns:a16="http://schemas.microsoft.com/office/drawing/2014/main" id="{7316DF2A-8A94-EF47-9912-5355FCDF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784600"/>
            <a:ext cx="3748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2400" b="1" dirty="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09. – 13. April 2020 </a:t>
            </a:r>
          </a:p>
          <a:p>
            <a:pPr eaLnBrk="1" hangingPunct="1"/>
            <a:r>
              <a:rPr lang="de-DE" altLang="de-DE" sz="1500" dirty="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EC-Freizeit- und Schulungszentrum Dobel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844442-4FC6-044F-A065-D6F0AA7E0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713" y="909638"/>
            <a:ext cx="3184525" cy="248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Grafik 8">
            <a:extLst>
              <a:ext uri="{FF2B5EF4-FFF2-40B4-BE49-F238E27FC236}">
                <a16:creationId xmlns:a16="http://schemas.microsoft.com/office/drawing/2014/main" id="{421A7C4C-E1BF-0D40-BC1A-E04F76B5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457200"/>
            <a:ext cx="20161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Shape 92">
            <a:extLst>
              <a:ext uri="{FF2B5EF4-FFF2-40B4-BE49-F238E27FC236}">
                <a16:creationId xmlns:a16="http://schemas.microsoft.com/office/drawing/2014/main" id="{B6D8FDEA-F1A3-7B4E-84DF-02EAD734D8D4}"/>
              </a:ext>
            </a:extLst>
          </p:cNvPr>
          <p:cNvSpPr>
            <a:spLocks noChangeArrowheads="1"/>
          </p:cNvSpPr>
          <p:nvPr/>
        </p:nvSpPr>
        <p:spPr bwMode="auto">
          <a:xfrm rot="-30657">
            <a:off x="392111" y="695884"/>
            <a:ext cx="1898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1500" dirty="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Jetzt </a:t>
            </a:r>
          </a:p>
          <a:p>
            <a:pPr algn="ctr" eaLnBrk="1" hangingPunct="1"/>
            <a:r>
              <a:rPr lang="de-DE" altLang="de-DE" sz="1500" dirty="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anmelden unter </a:t>
            </a:r>
          </a:p>
          <a:p>
            <a:pPr algn="ctr" eaLnBrk="1" hangingPunct="1"/>
            <a:r>
              <a:rPr lang="de-DE" altLang="de-DE" sz="2400" b="1" dirty="0" err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SWDEC.de</a:t>
            </a:r>
            <a:endParaRPr lang="de-DE" altLang="de-DE" sz="3200" b="1" dirty="0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D26081D-D399-3B41-96AE-26293E2A4569}"/>
              </a:ext>
            </a:extLst>
          </p:cNvPr>
          <p:cNvSpPr/>
          <p:nvPr/>
        </p:nvSpPr>
        <p:spPr>
          <a:xfrm>
            <a:off x="7029450" y="3846513"/>
            <a:ext cx="2114550" cy="72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sp>
        <p:nvSpPr>
          <p:cNvPr id="8194" name="Textfeld 1">
            <a:extLst>
              <a:ext uri="{FF2B5EF4-FFF2-40B4-BE49-F238E27FC236}">
                <a16:creationId xmlns:a16="http://schemas.microsoft.com/office/drawing/2014/main" id="{CA81C196-A400-7F42-AD5A-89D711BF1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942975"/>
            <a:ext cx="57308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Vom der Brandschutzbehörde bekamen wir die Auflage,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einen zweiten Rettungsweg aus der oberen Etage des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vorderen Bettenhauses zu erbauen.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400" dirty="0">
              <a:solidFill>
                <a:srgbClr val="A60013"/>
              </a:solidFill>
              <a:latin typeface="Nunito" pitchFamily="2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Dies kam sehr plötzlich und muss nun dringend umgesetzt werden. Durch viele ehrenamtliche Stunden ist die Entkernung bereits erfolgt.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400" dirty="0">
              <a:solidFill>
                <a:srgbClr val="A60013"/>
              </a:solidFill>
              <a:latin typeface="Nunito" pitchFamily="2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Nun benötigen wir zu jeder Zeit Handwerker aus allen Gewerken (Elektro / Heizung / Sanitär / Innenausbau)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1400" dirty="0">
              <a:solidFill>
                <a:srgbClr val="A60013"/>
              </a:solidFill>
              <a:latin typeface="Nunito" pitchFamily="2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400" dirty="0">
                <a:solidFill>
                  <a:srgbClr val="A60013"/>
                </a:solidFill>
                <a:latin typeface="Nunito" pitchFamily="2" charset="77"/>
              </a:rPr>
              <a:t>Können wir mit deiner Hilfe rechnen?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350" dirty="0">
                <a:latin typeface="Nunito" pitchFamily="2" charset="77"/>
              </a:rPr>
              <a:t>Anmeldungen an Steffen Wolter oder Sebastian </a:t>
            </a:r>
            <a:r>
              <a:rPr lang="de-DE" altLang="de-DE" sz="1350" dirty="0" err="1">
                <a:latin typeface="Nunito" pitchFamily="2" charset="77"/>
              </a:rPr>
              <a:t>Stattaus</a:t>
            </a:r>
            <a:r>
              <a:rPr lang="de-DE" altLang="de-DE" sz="1350" dirty="0">
                <a:latin typeface="Nunito" pitchFamily="2" charset="77"/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350" dirty="0" err="1">
                <a:latin typeface="Nunito" pitchFamily="2" charset="77"/>
              </a:rPr>
              <a:t>info@ec-dobel.de</a:t>
            </a:r>
            <a:endParaRPr lang="de-DE" altLang="de-DE" sz="1650" dirty="0">
              <a:solidFill>
                <a:srgbClr val="A60013"/>
              </a:solidFill>
              <a:latin typeface="Nunito" pitchFamily="2" charset="77"/>
            </a:endParaRPr>
          </a:p>
        </p:txBody>
      </p:sp>
      <p:pic>
        <p:nvPicPr>
          <p:cNvPr id="43012" name="Dobel.jpeg" descr="Dobel.jpg">
            <a:extLst>
              <a:ext uri="{FF2B5EF4-FFF2-40B4-BE49-F238E27FC236}">
                <a16:creationId xmlns:a16="http://schemas.microsoft.com/office/drawing/2014/main" id="{87283033-AE31-C542-80F6-C4A502E9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6888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196" name="Shape 140">
            <a:extLst>
              <a:ext uri="{FF2B5EF4-FFF2-40B4-BE49-F238E27FC236}">
                <a16:creationId xmlns:a16="http://schemas.microsoft.com/office/drawing/2014/main" id="{6D8A3B58-AD31-C54C-8900-1A1A5BE91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57188"/>
            <a:ext cx="6721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475" b="1" dirty="0">
                <a:solidFill>
                  <a:srgbClr val="535353"/>
                </a:solidFill>
                <a:latin typeface="Nunito" pitchFamily="2" charset="77"/>
                <a:sym typeface="Arial Bold"/>
              </a:rPr>
              <a:t>Brandschutz – 40er Stockwerk</a:t>
            </a:r>
          </a:p>
        </p:txBody>
      </p:sp>
      <p:pic>
        <p:nvPicPr>
          <p:cNvPr id="43014" name="Grafik 1">
            <a:extLst>
              <a:ext uri="{FF2B5EF4-FFF2-40B4-BE49-F238E27FC236}">
                <a16:creationId xmlns:a16="http://schemas.microsoft.com/office/drawing/2014/main" id="{49A52D11-BEA7-0047-95ED-DFFDC1A9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5" y="2016125"/>
            <a:ext cx="144145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Grafik 2">
            <a:extLst>
              <a:ext uri="{FF2B5EF4-FFF2-40B4-BE49-F238E27FC236}">
                <a16:creationId xmlns:a16="http://schemas.microsoft.com/office/drawing/2014/main" id="{1CEAEF53-2F52-3841-BE40-06DC1AD68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913" y="152400"/>
            <a:ext cx="26384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CA65A73-D317-1D48-89E8-DF9C0C1E9C8D}"/>
              </a:ext>
            </a:extLst>
          </p:cNvPr>
          <p:cNvSpPr/>
          <p:nvPr/>
        </p:nvSpPr>
        <p:spPr>
          <a:xfrm>
            <a:off x="0" y="0"/>
            <a:ext cx="9163050" cy="516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pic>
        <p:nvPicPr>
          <p:cNvPr id="44034" name="Bild 1">
            <a:extLst>
              <a:ext uri="{FF2B5EF4-FFF2-40B4-BE49-F238E27FC236}">
                <a16:creationId xmlns:a16="http://schemas.microsoft.com/office/drawing/2014/main" id="{9820A377-A822-4444-B3D4-D41582B5F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4308475"/>
            <a:ext cx="91503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Bild 2">
            <a:extLst>
              <a:ext uri="{FF2B5EF4-FFF2-40B4-BE49-F238E27FC236}">
                <a16:creationId xmlns:a16="http://schemas.microsoft.com/office/drawing/2014/main" id="{58B07A69-EFB4-3A4D-9426-44587FDB53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0" y="979488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Grafik 2">
            <a:extLst>
              <a:ext uri="{FF2B5EF4-FFF2-40B4-BE49-F238E27FC236}">
                <a16:creationId xmlns:a16="http://schemas.microsoft.com/office/drawing/2014/main" id="{786C2395-15CC-9647-AC42-2001CC90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7038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Grafik 4">
            <a:extLst>
              <a:ext uri="{FF2B5EF4-FFF2-40B4-BE49-F238E27FC236}">
                <a16:creationId xmlns:a16="http://schemas.microsoft.com/office/drawing/2014/main" id="{28A78ED1-DB46-FF43-9769-B7D740D7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50" y="7938"/>
            <a:ext cx="26733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Grafik 8">
            <a:extLst>
              <a:ext uri="{FF2B5EF4-FFF2-40B4-BE49-F238E27FC236}">
                <a16:creationId xmlns:a16="http://schemas.microsoft.com/office/drawing/2014/main" id="{06B2FBF7-B65D-BD44-AD87-DEB1175D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50" y="1362075"/>
            <a:ext cx="267335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Grafik 10">
            <a:extLst>
              <a:ext uri="{FF2B5EF4-FFF2-40B4-BE49-F238E27FC236}">
                <a16:creationId xmlns:a16="http://schemas.microsoft.com/office/drawing/2014/main" id="{0E912CE3-709E-CB44-B193-95FE9C76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50" y="2859088"/>
            <a:ext cx="26733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asted-image.pdf">
            <a:extLst>
              <a:ext uri="{FF2B5EF4-FFF2-40B4-BE49-F238E27FC236}">
                <a16:creationId xmlns:a16="http://schemas.microsoft.com/office/drawing/2014/main" id="{C2AD7548-C0BA-654F-A766-FAE95EAB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3"/>
          <a:stretch>
            <a:fillRect/>
          </a:stretch>
        </p:blipFill>
        <p:spPr bwMode="auto">
          <a:xfrm>
            <a:off x="4519613" y="3325813"/>
            <a:ext cx="46243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45062" name="Gruppieren 16">
            <a:extLst>
              <a:ext uri="{FF2B5EF4-FFF2-40B4-BE49-F238E27FC236}">
                <a16:creationId xmlns:a16="http://schemas.microsoft.com/office/drawing/2014/main" id="{4C469C50-4276-054E-A0B0-1ECB85C8B4EB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365375"/>
            <a:ext cx="3333750" cy="1301750"/>
            <a:chOff x="3377505" y="1932070"/>
            <a:chExt cx="3334381" cy="1301973"/>
          </a:xfrm>
        </p:grpSpPr>
        <p:pic>
          <p:nvPicPr>
            <p:cNvPr id="45069" name="Grafik 17">
              <a:extLst>
                <a:ext uri="{FF2B5EF4-FFF2-40B4-BE49-F238E27FC236}">
                  <a16:creationId xmlns:a16="http://schemas.microsoft.com/office/drawing/2014/main" id="{613255A5-9D37-924A-83FB-9DA87ED5C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14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Grafik 18">
              <a:extLst>
                <a:ext uri="{FF2B5EF4-FFF2-40B4-BE49-F238E27FC236}">
                  <a16:creationId xmlns:a16="http://schemas.microsoft.com/office/drawing/2014/main" id="{014B6EB8-45F6-6D41-AA4F-72B120C86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7711FE9-62B7-0A40-853F-213D4AF68663}"/>
                </a:ext>
              </a:extLst>
            </p:cNvPr>
            <p:cNvSpPr/>
            <p:nvPr/>
          </p:nvSpPr>
          <p:spPr>
            <a:xfrm>
              <a:off x="4044381" y="1932070"/>
              <a:ext cx="2006980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/>
            </a:p>
          </p:txBody>
        </p:sp>
      </p:grpSp>
      <p:sp>
        <p:nvSpPr>
          <p:cNvPr id="45063" name="Rectangle 2">
            <a:extLst>
              <a:ext uri="{FF2B5EF4-FFF2-40B4-BE49-F238E27FC236}">
                <a16:creationId xmlns:a16="http://schemas.microsoft.com/office/drawing/2014/main" id="{AF071A3B-7115-6048-8E21-A891267B8133}"/>
              </a:ext>
            </a:extLst>
          </p:cNvPr>
          <p:cNvSpPr>
            <a:spLocks/>
          </p:cNvSpPr>
          <p:nvPr/>
        </p:nvSpPr>
        <p:spPr bwMode="auto">
          <a:xfrm>
            <a:off x="725488" y="2562225"/>
            <a:ext cx="27114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FreiZweit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URLAUB FÜR PAARE</a:t>
            </a:r>
          </a:p>
        </p:txBody>
      </p:sp>
      <p:pic>
        <p:nvPicPr>
          <p:cNvPr id="45064" name="Grafik 21">
            <a:extLst>
              <a:ext uri="{FF2B5EF4-FFF2-40B4-BE49-F238E27FC236}">
                <a16:creationId xmlns:a16="http://schemas.microsoft.com/office/drawing/2014/main" id="{2E66BCD5-2326-9B4E-B1B8-1FE9CD50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975" y="3748088"/>
            <a:ext cx="11826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Grafik 22">
            <a:extLst>
              <a:ext uri="{FF2B5EF4-FFF2-40B4-BE49-F238E27FC236}">
                <a16:creationId xmlns:a16="http://schemas.microsoft.com/office/drawing/2014/main" id="{5C54301C-80B1-F140-8459-2B1F174D2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748088"/>
            <a:ext cx="11826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CDB9A39-81F1-5144-A8BD-61E6ED9D8F33}"/>
              </a:ext>
            </a:extLst>
          </p:cNvPr>
          <p:cNvSpPr/>
          <p:nvPr/>
        </p:nvSpPr>
        <p:spPr>
          <a:xfrm>
            <a:off x="1179513" y="3748088"/>
            <a:ext cx="2938462" cy="104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45067" name="Shape 92">
            <a:extLst>
              <a:ext uri="{FF2B5EF4-FFF2-40B4-BE49-F238E27FC236}">
                <a16:creationId xmlns:a16="http://schemas.microsoft.com/office/drawing/2014/main" id="{6A91A6A8-02E3-1444-8D88-48E4E8CE7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3" y="3987800"/>
            <a:ext cx="37687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17319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30. Mai – 06. Juni 2020 </a:t>
            </a:r>
            <a:br>
              <a:rPr lang="de-DE" altLang="de-DE" sz="2400" b="1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</a:br>
            <a:r>
              <a:rPr lang="de-DE" altLang="de-DE" sz="15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Süd-Toskana, Fonte Vetriana (Val D´Orcia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6495FE6-E330-DA49-9C69-0AD9D9A7EAA3}"/>
              </a:ext>
            </a:extLst>
          </p:cNvPr>
          <p:cNvCxnSpPr>
            <a:cxnSpLocks/>
          </p:cNvCxnSpPr>
          <p:nvPr/>
        </p:nvCxnSpPr>
        <p:spPr>
          <a:xfrm>
            <a:off x="6470650" y="0"/>
            <a:ext cx="0" cy="42148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Grafik 3">
            <a:extLst>
              <a:ext uri="{FF2B5EF4-FFF2-40B4-BE49-F238E27FC236}">
                <a16:creationId xmlns:a16="http://schemas.microsoft.com/office/drawing/2014/main" id="{C72CE02F-E66C-DF42-848D-634DF6B0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asted-image.pdf">
            <a:extLst>
              <a:ext uri="{FF2B5EF4-FFF2-40B4-BE49-F238E27FC236}">
                <a16:creationId xmlns:a16="http://schemas.microsoft.com/office/drawing/2014/main" id="{E657BB02-6C72-E741-B69B-BC32AD61E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3"/>
          <a:stretch>
            <a:fillRect/>
          </a:stretch>
        </p:blipFill>
        <p:spPr bwMode="auto">
          <a:xfrm>
            <a:off x="4519613" y="3317875"/>
            <a:ext cx="46243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46083" name="Gruppieren 16">
            <a:extLst>
              <a:ext uri="{FF2B5EF4-FFF2-40B4-BE49-F238E27FC236}">
                <a16:creationId xmlns:a16="http://schemas.microsoft.com/office/drawing/2014/main" id="{964E121A-F15E-554D-8A88-731B856BFB1E}"/>
              </a:ext>
            </a:extLst>
          </p:cNvPr>
          <p:cNvGrpSpPr>
            <a:grpSpLocks/>
          </p:cNvGrpSpPr>
          <p:nvPr/>
        </p:nvGrpSpPr>
        <p:grpSpPr bwMode="auto">
          <a:xfrm>
            <a:off x="3930650" y="2822575"/>
            <a:ext cx="4956175" cy="1301750"/>
            <a:chOff x="3377505" y="1932070"/>
            <a:chExt cx="4956060" cy="1301973"/>
          </a:xfrm>
        </p:grpSpPr>
        <p:pic>
          <p:nvPicPr>
            <p:cNvPr id="46090" name="Grafik 17">
              <a:extLst>
                <a:ext uri="{FF2B5EF4-FFF2-40B4-BE49-F238E27FC236}">
                  <a16:creationId xmlns:a16="http://schemas.microsoft.com/office/drawing/2014/main" id="{84B11885-D545-3445-9803-12AD06B72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693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1" name="Grafik 18">
              <a:extLst>
                <a:ext uri="{FF2B5EF4-FFF2-40B4-BE49-F238E27FC236}">
                  <a16:creationId xmlns:a16="http://schemas.microsoft.com/office/drawing/2014/main" id="{5998E1A2-20FF-5B42-BB6B-338CB92FB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5" y="1932070"/>
              <a:ext cx="1478872" cy="130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7711FE9-62B7-0A40-853F-213D4AF68663}"/>
                </a:ext>
              </a:extLst>
            </p:cNvPr>
            <p:cNvSpPr/>
            <p:nvPr/>
          </p:nvSpPr>
          <p:spPr>
            <a:xfrm>
              <a:off x="4044240" y="1932070"/>
              <a:ext cx="3811500" cy="1301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 dirty="0"/>
            </a:p>
          </p:txBody>
        </p:sp>
      </p:grpSp>
      <p:sp>
        <p:nvSpPr>
          <p:cNvPr id="46084" name="Rectangle 2">
            <a:extLst>
              <a:ext uri="{FF2B5EF4-FFF2-40B4-BE49-F238E27FC236}">
                <a16:creationId xmlns:a16="http://schemas.microsoft.com/office/drawing/2014/main" id="{D0E21BA7-B5D5-A745-A9AF-5CE21164BBDE}"/>
              </a:ext>
            </a:extLst>
          </p:cNvPr>
          <p:cNvSpPr>
            <a:spLocks/>
          </p:cNvSpPr>
          <p:nvPr/>
        </p:nvSpPr>
        <p:spPr bwMode="auto">
          <a:xfrm>
            <a:off x="4151313" y="3019425"/>
            <a:ext cx="439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Zeitraum zu 2weit</a:t>
            </a:r>
          </a:p>
          <a:p>
            <a:pPr algn="ctr" eaLnBrk="1" hangingPunct="1"/>
            <a:endParaRPr lang="de-DE" altLang="de-DE" sz="1400" b="1"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2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SEMINAR FÜR VERLIEBTE, VERLOBTE UND VERHEIRATETE</a:t>
            </a:r>
          </a:p>
        </p:txBody>
      </p:sp>
      <p:grpSp>
        <p:nvGrpSpPr>
          <p:cNvPr id="46085" name="Gruppieren 5">
            <a:extLst>
              <a:ext uri="{FF2B5EF4-FFF2-40B4-BE49-F238E27FC236}">
                <a16:creationId xmlns:a16="http://schemas.microsoft.com/office/drawing/2014/main" id="{14BD907A-EECB-BD42-AD9B-F1B3C30CCE14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3884613"/>
            <a:ext cx="4138613" cy="1041400"/>
            <a:chOff x="2059290" y="3544461"/>
            <a:chExt cx="4138627" cy="1041689"/>
          </a:xfrm>
        </p:grpSpPr>
        <p:pic>
          <p:nvPicPr>
            <p:cNvPr id="46086" name="Grafik 25">
              <a:extLst>
                <a:ext uri="{FF2B5EF4-FFF2-40B4-BE49-F238E27FC236}">
                  <a16:creationId xmlns:a16="http://schemas.microsoft.com/office/drawing/2014/main" id="{4C2E53D2-BB00-A645-B959-2CFFE9B9B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694" y="3544461"/>
              <a:ext cx="1183223" cy="104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Grafik 26">
              <a:extLst>
                <a:ext uri="{FF2B5EF4-FFF2-40B4-BE49-F238E27FC236}">
                  <a16:creationId xmlns:a16="http://schemas.microsoft.com/office/drawing/2014/main" id="{701ABF1A-2B15-174C-9AB3-C93D8C660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290" y="3544461"/>
              <a:ext cx="1183223" cy="104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28B69B92-F2F5-024A-91FB-6BA2C0E18FB9}"/>
                </a:ext>
              </a:extLst>
            </p:cNvPr>
            <p:cNvSpPr/>
            <p:nvPr/>
          </p:nvSpPr>
          <p:spPr>
            <a:xfrm>
              <a:off x="2553005" y="3544461"/>
              <a:ext cx="2938472" cy="1041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350" dirty="0"/>
            </a:p>
          </p:txBody>
        </p:sp>
        <p:sp>
          <p:nvSpPr>
            <p:cNvPr id="46089" name="Shape 92">
              <a:extLst>
                <a:ext uri="{FF2B5EF4-FFF2-40B4-BE49-F238E27FC236}">
                  <a16:creationId xmlns:a16="http://schemas.microsoft.com/office/drawing/2014/main" id="{6EA188E5-4253-2D4D-856A-02D7A9F15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896" y="3784078"/>
              <a:ext cx="390941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641350"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31800" algn="l"/>
                  <a:tab pos="1731963" algn="l"/>
                </a:tabLs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de-DE" altLang="de-DE" sz="2400" b="1">
                  <a:latin typeface="Nunito" pitchFamily="2" charset="77"/>
                  <a:ea typeface="Geneva" panose="020B0503030404040204" pitchFamily="34" charset="0"/>
                  <a:cs typeface="Geneva" panose="020B0503030404040204" pitchFamily="34" charset="0"/>
                  <a:sym typeface="Arial" panose="020B0604020202020204" pitchFamily="34" charset="0"/>
                </a:rPr>
                <a:t>02. – 06. Januar 2020 	</a:t>
              </a:r>
            </a:p>
            <a:p>
              <a:pPr algn="ctr" eaLnBrk="1" hangingPunct="1"/>
              <a:r>
                <a:rPr lang="de-DE" altLang="de-DE" sz="1500">
                  <a:latin typeface="Nunito" pitchFamily="2" charset="77"/>
                  <a:ea typeface="Geneva" panose="020B0503030404040204" pitchFamily="34" charset="0"/>
                  <a:cs typeface="Geneva" panose="020B0503030404040204" pitchFamily="34" charset="0"/>
                  <a:sym typeface="Arial" panose="020B0604020202020204" pitchFamily="34" charset="0"/>
                </a:rPr>
                <a:t>EC-Freizeit- und Schulungszentrum Dobel</a:t>
              </a:r>
            </a:p>
          </p:txBody>
        </p:sp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stefan-kunze-90443-unsplash.jpg">
            <a:extLst>
              <a:ext uri="{FF2B5EF4-FFF2-40B4-BE49-F238E27FC236}">
                <a16:creationId xmlns:a16="http://schemas.microsoft.com/office/drawing/2014/main" id="{1F9683AE-BF70-8C4D-93ED-4EE4CD23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Shape 303">
            <a:extLst>
              <a:ext uri="{FF2B5EF4-FFF2-40B4-BE49-F238E27FC236}">
                <a16:creationId xmlns:a16="http://schemas.microsoft.com/office/drawing/2014/main" id="{3EA29BDF-D5B6-304F-BEC0-E980B866E07C}"/>
              </a:ext>
            </a:extLst>
          </p:cNvPr>
          <p:cNvSpPr/>
          <p:nvPr/>
        </p:nvSpPr>
        <p:spPr>
          <a:xfrm>
            <a:off x="688975" y="793750"/>
            <a:ext cx="3692525" cy="94138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/>
          </a:extLst>
        </p:spPr>
        <p:txBody>
          <a:bodyPr wrap="none" lIns="45719" rIns="45719">
            <a:spAutoFit/>
          </a:bodyPr>
          <a:lstStyle>
            <a:lvl1pPr>
              <a:defRPr sz="5600">
                <a:solidFill>
                  <a:srgbClr val="FFFFFF"/>
                </a:solidFill>
                <a:latin typeface="Gloss And Bloom"/>
                <a:ea typeface="Gloss And Bloom"/>
                <a:cs typeface="Gloss And Bloom"/>
                <a:sym typeface="Gloss And Bloom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[R]</a:t>
            </a:r>
            <a:r>
              <a:rPr dirty="0" err="1"/>
              <a:t>auszeit</a:t>
            </a:r>
            <a:endParaRPr dirty="0"/>
          </a:p>
        </p:txBody>
      </p:sp>
      <p:sp>
        <p:nvSpPr>
          <p:cNvPr id="14" name="Shape 304">
            <a:extLst>
              <a:ext uri="{FF2B5EF4-FFF2-40B4-BE49-F238E27FC236}">
                <a16:creationId xmlns:a16="http://schemas.microsoft.com/office/drawing/2014/main" id="{D1B2CD86-C7DD-8F41-9F12-459AB4638656}"/>
              </a:ext>
            </a:extLst>
          </p:cNvPr>
          <p:cNvSpPr/>
          <p:nvPr/>
        </p:nvSpPr>
        <p:spPr>
          <a:xfrm>
            <a:off x="688975" y="1782763"/>
            <a:ext cx="4708525" cy="43497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/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/>
              <a:t>Raus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dem</a:t>
            </a:r>
            <a:r>
              <a:rPr dirty="0"/>
              <a:t> </a:t>
            </a:r>
            <a:r>
              <a:rPr dirty="0" err="1"/>
              <a:t>Alltag</a:t>
            </a:r>
            <a:r>
              <a:rPr dirty="0"/>
              <a:t> und Gott </a:t>
            </a:r>
            <a:r>
              <a:rPr dirty="0" err="1"/>
              <a:t>begegnen</a:t>
            </a:r>
            <a:endParaRPr dirty="0"/>
          </a:p>
        </p:txBody>
      </p:sp>
      <p:sp>
        <p:nvSpPr>
          <p:cNvPr id="47108" name="Shape 305">
            <a:extLst>
              <a:ext uri="{FF2B5EF4-FFF2-40B4-BE49-F238E27FC236}">
                <a16:creationId xmlns:a16="http://schemas.microsoft.com/office/drawing/2014/main" id="{8645A69A-28B6-A64A-BB58-63159DC43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3030538"/>
            <a:ext cx="6450013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800" b="1">
                <a:solidFill>
                  <a:srgbClr val="FFFFFF"/>
                </a:solidFill>
                <a:latin typeface="Nunito SemiBold" pitchFamily="2" charset="77"/>
                <a:ea typeface="Nunito SemiBold" pitchFamily="2" charset="77"/>
                <a:cs typeface="Nunito SemiBold" pitchFamily="2" charset="77"/>
                <a:sym typeface="Nunito SemiBold" pitchFamily="2" charset="77"/>
              </a:rPr>
              <a:t>VOLL</a:t>
            </a:r>
            <a:r>
              <a:rPr lang="de-DE" altLang="de-DE" sz="1800">
                <a:solidFill>
                  <a:srgbClr val="FFFFFF"/>
                </a:solidFill>
                <a:latin typeface="Nunito" pitchFamily="2" charset="77"/>
                <a:ea typeface="Nunito" pitchFamily="2" charset="77"/>
                <a:cs typeface="Nunito" pitchFamily="2" charset="77"/>
                <a:sym typeface="Nunito" pitchFamily="2" charset="77"/>
              </a:rPr>
              <a:t>versorgt Wochenenden</a:t>
            </a:r>
          </a:p>
          <a:p>
            <a:pPr eaLnBrk="1" hangingPunct="1"/>
            <a:r>
              <a:rPr lang="de-DE" altLang="de-DE" sz="1800" b="1">
                <a:solidFill>
                  <a:srgbClr val="FFFFFF"/>
                </a:solidFill>
                <a:latin typeface="Nunito SemiBold" pitchFamily="2" charset="77"/>
                <a:ea typeface="Nunito SemiBold" pitchFamily="2" charset="77"/>
                <a:cs typeface="Nunito SemiBold" pitchFamily="2" charset="77"/>
                <a:sym typeface="Nunito SemiBold" pitchFamily="2" charset="77"/>
              </a:rPr>
              <a:t>HALB</a:t>
            </a:r>
            <a:r>
              <a:rPr lang="de-DE" altLang="de-DE" sz="1800">
                <a:solidFill>
                  <a:srgbClr val="FFFFFF"/>
                </a:solidFill>
                <a:latin typeface="Nunito" pitchFamily="2" charset="77"/>
                <a:ea typeface="Nunito" pitchFamily="2" charset="77"/>
                <a:cs typeface="Nunito" pitchFamily="2" charset="77"/>
                <a:sym typeface="Nunito" pitchFamily="2" charset="77"/>
              </a:rPr>
              <a:t>versorgt Wochenenden</a:t>
            </a:r>
          </a:p>
          <a:p>
            <a:pPr eaLnBrk="1" hangingPunct="1"/>
            <a:r>
              <a:rPr lang="de-DE" altLang="de-DE" sz="1800" b="1">
                <a:solidFill>
                  <a:srgbClr val="FFFFFF"/>
                </a:solidFill>
                <a:latin typeface="Nunito SemiBold" pitchFamily="2" charset="77"/>
                <a:ea typeface="Nunito SemiBold" pitchFamily="2" charset="77"/>
                <a:cs typeface="Nunito SemiBold" pitchFamily="2" charset="77"/>
                <a:sym typeface="Nunito SemiBold" pitchFamily="2" charset="77"/>
              </a:rPr>
              <a:t>SELBST</a:t>
            </a:r>
            <a:r>
              <a:rPr lang="de-DE" altLang="de-DE" sz="1800">
                <a:solidFill>
                  <a:srgbClr val="FFFFFF"/>
                </a:solidFill>
                <a:latin typeface="Nunito" pitchFamily="2" charset="77"/>
                <a:ea typeface="Nunito" pitchFamily="2" charset="77"/>
                <a:cs typeface="Nunito" pitchFamily="2" charset="77"/>
                <a:sym typeface="Nunito" pitchFamily="2" charset="77"/>
              </a:rPr>
              <a:t>versorgt </a:t>
            </a:r>
            <a:br>
              <a:rPr lang="de-DE" altLang="de-DE" sz="1800">
                <a:solidFill>
                  <a:srgbClr val="FFFFFF"/>
                </a:solidFill>
                <a:latin typeface="Nunito" pitchFamily="2" charset="77"/>
                <a:ea typeface="Nunito" pitchFamily="2" charset="77"/>
                <a:cs typeface="Nunito" pitchFamily="2" charset="77"/>
                <a:sym typeface="Nunito" pitchFamily="2" charset="77"/>
              </a:rPr>
            </a:br>
            <a:r>
              <a:rPr lang="de-DE" altLang="de-DE" sz="1400">
                <a:solidFill>
                  <a:srgbClr val="FFFFFF"/>
                </a:solidFill>
                <a:latin typeface="Nunito" pitchFamily="2" charset="77"/>
                <a:ea typeface="Nunito" pitchFamily="2" charset="77"/>
                <a:cs typeface="Nunito" pitchFamily="2" charset="77"/>
                <a:sym typeface="Nunito" pitchFamily="2" charset="77"/>
              </a:rPr>
              <a:t>... auch unter der Woche möglich!</a:t>
            </a:r>
          </a:p>
          <a:p>
            <a:pPr eaLnBrk="1" hangingPunct="1"/>
            <a:endParaRPr lang="de-DE" altLang="de-DE" sz="1400">
              <a:solidFill>
                <a:srgbClr val="FFFFFF"/>
              </a:solidFill>
              <a:latin typeface="Nunito" pitchFamily="2" charset="77"/>
              <a:ea typeface="Nunito" pitchFamily="2" charset="77"/>
              <a:cs typeface="Nunito" pitchFamily="2" charset="77"/>
              <a:sym typeface="Nunito" pitchFamily="2" charset="77"/>
            </a:endParaRPr>
          </a:p>
          <a:p>
            <a:pPr eaLnBrk="1" hangingPunct="1"/>
            <a:r>
              <a:rPr lang="de-DE" altLang="de-DE" sz="1800">
                <a:solidFill>
                  <a:srgbClr val="FFFFFF"/>
                </a:solidFill>
                <a:latin typeface="Nunito" pitchFamily="2" charset="77"/>
                <a:ea typeface="Nunito" pitchFamily="2" charset="77"/>
                <a:cs typeface="Nunito" pitchFamily="2" charset="77"/>
                <a:sym typeface="Nunito" pitchFamily="2" charset="77"/>
              </a:rPr>
              <a:t>www.SWDEC.de/Rauszeit </a:t>
            </a:r>
          </a:p>
        </p:txBody>
      </p:sp>
      <p:pic>
        <p:nvPicPr>
          <p:cNvPr id="47109" name="pasted-image.pdf">
            <a:extLst>
              <a:ext uri="{FF2B5EF4-FFF2-40B4-BE49-F238E27FC236}">
                <a16:creationId xmlns:a16="http://schemas.microsoft.com/office/drawing/2014/main" id="{0C41E47D-23AA-B442-9472-85591EC8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3"/>
          <a:stretch>
            <a:fillRect/>
          </a:stretch>
        </p:blipFill>
        <p:spPr bwMode="auto">
          <a:xfrm>
            <a:off x="4519613" y="3317875"/>
            <a:ext cx="46243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1760D16-283A-0D4E-A624-2C4B5E2937B2}"/>
              </a:ext>
            </a:extLst>
          </p:cNvPr>
          <p:cNvSpPr/>
          <p:nvPr/>
        </p:nvSpPr>
        <p:spPr>
          <a:xfrm>
            <a:off x="1212850" y="2778125"/>
            <a:ext cx="4389438" cy="1514475"/>
          </a:xfrm>
          <a:prstGeom prst="rect">
            <a:avLst/>
          </a:prstGeom>
          <a:solidFill>
            <a:srgbClr val="F9B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pic>
        <p:nvPicPr>
          <p:cNvPr id="48130" name="Grafik 5">
            <a:extLst>
              <a:ext uri="{FF2B5EF4-FFF2-40B4-BE49-F238E27FC236}">
                <a16:creationId xmlns:a16="http://schemas.microsoft.com/office/drawing/2014/main" id="{D5CD970F-C3F8-A242-9482-FC87C2D1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2778125"/>
            <a:ext cx="17208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H1WAQ0.jpg">
            <a:extLst>
              <a:ext uri="{FF2B5EF4-FFF2-40B4-BE49-F238E27FC236}">
                <a16:creationId xmlns:a16="http://schemas.microsoft.com/office/drawing/2014/main" id="{EBBAFEDB-09BB-8649-92F4-7DDB103DEE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8150" y="498359"/>
            <a:ext cx="2369238" cy="4304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93" extrusionOk="0">
                <a:moveTo>
                  <a:pt x="13504" y="3"/>
                </a:moveTo>
                <a:cubicBezTo>
                  <a:pt x="13457" y="-7"/>
                  <a:pt x="13411" y="8"/>
                  <a:pt x="13366" y="49"/>
                </a:cubicBezTo>
                <a:cubicBezTo>
                  <a:pt x="13330" y="81"/>
                  <a:pt x="13190" y="88"/>
                  <a:pt x="12999" y="69"/>
                </a:cubicBezTo>
                <a:cubicBezTo>
                  <a:pt x="12492" y="19"/>
                  <a:pt x="12127" y="34"/>
                  <a:pt x="11970" y="112"/>
                </a:cubicBezTo>
                <a:cubicBezTo>
                  <a:pt x="11889" y="152"/>
                  <a:pt x="11709" y="185"/>
                  <a:pt x="11569" y="185"/>
                </a:cubicBezTo>
                <a:cubicBezTo>
                  <a:pt x="11430" y="185"/>
                  <a:pt x="11281" y="205"/>
                  <a:pt x="11236" y="229"/>
                </a:cubicBezTo>
                <a:cubicBezTo>
                  <a:pt x="11192" y="254"/>
                  <a:pt x="10891" y="297"/>
                  <a:pt x="10568" y="325"/>
                </a:cubicBezTo>
                <a:cubicBezTo>
                  <a:pt x="10246" y="354"/>
                  <a:pt x="9881" y="406"/>
                  <a:pt x="9758" y="443"/>
                </a:cubicBezTo>
                <a:cubicBezTo>
                  <a:pt x="9428" y="541"/>
                  <a:pt x="8639" y="964"/>
                  <a:pt x="8639" y="1042"/>
                </a:cubicBezTo>
                <a:cubicBezTo>
                  <a:pt x="8639" y="1079"/>
                  <a:pt x="8563" y="1148"/>
                  <a:pt x="8469" y="1195"/>
                </a:cubicBezTo>
                <a:cubicBezTo>
                  <a:pt x="8033" y="1412"/>
                  <a:pt x="7664" y="1961"/>
                  <a:pt x="7574" y="2527"/>
                </a:cubicBezTo>
                <a:cubicBezTo>
                  <a:pt x="7502" y="2980"/>
                  <a:pt x="7417" y="3096"/>
                  <a:pt x="7162" y="3096"/>
                </a:cubicBezTo>
                <a:cubicBezTo>
                  <a:pt x="7051" y="3096"/>
                  <a:pt x="6887" y="3141"/>
                  <a:pt x="6798" y="3196"/>
                </a:cubicBezTo>
                <a:cubicBezTo>
                  <a:pt x="6658" y="3281"/>
                  <a:pt x="6637" y="3361"/>
                  <a:pt x="6651" y="3778"/>
                </a:cubicBezTo>
                <a:cubicBezTo>
                  <a:pt x="6669" y="4344"/>
                  <a:pt x="6794" y="4524"/>
                  <a:pt x="7238" y="4626"/>
                </a:cubicBezTo>
                <a:lnTo>
                  <a:pt x="7531" y="4693"/>
                </a:lnTo>
                <a:lnTo>
                  <a:pt x="7529" y="5127"/>
                </a:lnTo>
                <a:cubicBezTo>
                  <a:pt x="7527" y="5743"/>
                  <a:pt x="7320" y="6844"/>
                  <a:pt x="7169" y="7042"/>
                </a:cubicBezTo>
                <a:cubicBezTo>
                  <a:pt x="7059" y="7186"/>
                  <a:pt x="6964" y="7225"/>
                  <a:pt x="6497" y="7318"/>
                </a:cubicBezTo>
                <a:cubicBezTo>
                  <a:pt x="5915" y="7434"/>
                  <a:pt x="5655" y="7531"/>
                  <a:pt x="5655" y="7635"/>
                </a:cubicBezTo>
                <a:cubicBezTo>
                  <a:pt x="5655" y="7702"/>
                  <a:pt x="4982" y="7884"/>
                  <a:pt x="4732" y="7885"/>
                </a:cubicBezTo>
                <a:cubicBezTo>
                  <a:pt x="4654" y="7885"/>
                  <a:pt x="4474" y="7927"/>
                  <a:pt x="4334" y="7979"/>
                </a:cubicBezTo>
                <a:cubicBezTo>
                  <a:pt x="4193" y="8030"/>
                  <a:pt x="3990" y="8072"/>
                  <a:pt x="3882" y="8072"/>
                </a:cubicBezTo>
                <a:cubicBezTo>
                  <a:pt x="3774" y="8072"/>
                  <a:pt x="3582" y="8102"/>
                  <a:pt x="3455" y="8137"/>
                </a:cubicBezTo>
                <a:cubicBezTo>
                  <a:pt x="3329" y="8173"/>
                  <a:pt x="3053" y="8218"/>
                  <a:pt x="2842" y="8237"/>
                </a:cubicBezTo>
                <a:cubicBezTo>
                  <a:pt x="2170" y="8298"/>
                  <a:pt x="1637" y="8468"/>
                  <a:pt x="953" y="8839"/>
                </a:cubicBezTo>
                <a:cubicBezTo>
                  <a:pt x="120" y="9291"/>
                  <a:pt x="-21" y="9488"/>
                  <a:pt x="3" y="10161"/>
                </a:cubicBezTo>
                <a:cubicBezTo>
                  <a:pt x="12" y="10419"/>
                  <a:pt x="63" y="10768"/>
                  <a:pt x="117" y="10936"/>
                </a:cubicBezTo>
                <a:cubicBezTo>
                  <a:pt x="170" y="11103"/>
                  <a:pt x="232" y="11663"/>
                  <a:pt x="256" y="12180"/>
                </a:cubicBezTo>
                <a:cubicBezTo>
                  <a:pt x="279" y="12696"/>
                  <a:pt x="332" y="13138"/>
                  <a:pt x="374" y="13162"/>
                </a:cubicBezTo>
                <a:cubicBezTo>
                  <a:pt x="416" y="13186"/>
                  <a:pt x="673" y="13210"/>
                  <a:pt x="944" y="13214"/>
                </a:cubicBezTo>
                <a:lnTo>
                  <a:pt x="1435" y="13222"/>
                </a:lnTo>
                <a:lnTo>
                  <a:pt x="1735" y="13687"/>
                </a:lnTo>
                <a:cubicBezTo>
                  <a:pt x="1900" y="13944"/>
                  <a:pt x="2160" y="14274"/>
                  <a:pt x="2310" y="14421"/>
                </a:cubicBezTo>
                <a:cubicBezTo>
                  <a:pt x="2530" y="14635"/>
                  <a:pt x="2568" y="14711"/>
                  <a:pt x="2505" y="14803"/>
                </a:cubicBezTo>
                <a:cubicBezTo>
                  <a:pt x="2461" y="14865"/>
                  <a:pt x="2444" y="14926"/>
                  <a:pt x="2465" y="14938"/>
                </a:cubicBezTo>
                <a:cubicBezTo>
                  <a:pt x="2487" y="14950"/>
                  <a:pt x="2447" y="15020"/>
                  <a:pt x="2377" y="15094"/>
                </a:cubicBezTo>
                <a:cubicBezTo>
                  <a:pt x="2213" y="15268"/>
                  <a:pt x="2271" y="15939"/>
                  <a:pt x="2460" y="16053"/>
                </a:cubicBezTo>
                <a:cubicBezTo>
                  <a:pt x="2530" y="16096"/>
                  <a:pt x="2586" y="16187"/>
                  <a:pt x="2586" y="16255"/>
                </a:cubicBezTo>
                <a:cubicBezTo>
                  <a:pt x="2586" y="16395"/>
                  <a:pt x="2814" y="16495"/>
                  <a:pt x="3246" y="16545"/>
                </a:cubicBezTo>
                <a:cubicBezTo>
                  <a:pt x="3398" y="16562"/>
                  <a:pt x="3537" y="16591"/>
                  <a:pt x="3556" y="16608"/>
                </a:cubicBezTo>
                <a:cubicBezTo>
                  <a:pt x="3645" y="16692"/>
                  <a:pt x="3247" y="17936"/>
                  <a:pt x="2936" y="18551"/>
                </a:cubicBezTo>
                <a:cubicBezTo>
                  <a:pt x="2375" y="19657"/>
                  <a:pt x="1961" y="20708"/>
                  <a:pt x="1851" y="21299"/>
                </a:cubicBezTo>
                <a:lnTo>
                  <a:pt x="1795" y="21593"/>
                </a:lnTo>
                <a:lnTo>
                  <a:pt x="10545" y="21593"/>
                </a:lnTo>
                <a:cubicBezTo>
                  <a:pt x="15358" y="21593"/>
                  <a:pt x="19297" y="21582"/>
                  <a:pt x="19297" y="21568"/>
                </a:cubicBezTo>
                <a:cubicBezTo>
                  <a:pt x="19297" y="21544"/>
                  <a:pt x="19042" y="21011"/>
                  <a:pt x="18827" y="20583"/>
                </a:cubicBezTo>
                <a:cubicBezTo>
                  <a:pt x="18762" y="20454"/>
                  <a:pt x="18682" y="20222"/>
                  <a:pt x="18650" y="20067"/>
                </a:cubicBezTo>
                <a:cubicBezTo>
                  <a:pt x="18618" y="19912"/>
                  <a:pt x="18554" y="19733"/>
                  <a:pt x="18509" y="19668"/>
                </a:cubicBezTo>
                <a:cubicBezTo>
                  <a:pt x="18436" y="19565"/>
                  <a:pt x="18366" y="18986"/>
                  <a:pt x="18328" y="18166"/>
                </a:cubicBezTo>
                <a:cubicBezTo>
                  <a:pt x="18317" y="17943"/>
                  <a:pt x="18338" y="17907"/>
                  <a:pt x="18487" y="17894"/>
                </a:cubicBezTo>
                <a:cubicBezTo>
                  <a:pt x="18915" y="17858"/>
                  <a:pt x="19029" y="17830"/>
                  <a:pt x="19246" y="17711"/>
                </a:cubicBezTo>
                <a:cubicBezTo>
                  <a:pt x="19812" y="17399"/>
                  <a:pt x="20324" y="16713"/>
                  <a:pt x="20831" y="15584"/>
                </a:cubicBezTo>
                <a:cubicBezTo>
                  <a:pt x="21229" y="14698"/>
                  <a:pt x="21367" y="14227"/>
                  <a:pt x="21376" y="13702"/>
                </a:cubicBezTo>
                <a:cubicBezTo>
                  <a:pt x="21383" y="13359"/>
                  <a:pt x="21422" y="13180"/>
                  <a:pt x="21502" y="13127"/>
                </a:cubicBezTo>
                <a:cubicBezTo>
                  <a:pt x="21547" y="13097"/>
                  <a:pt x="21571" y="13065"/>
                  <a:pt x="21575" y="13016"/>
                </a:cubicBezTo>
                <a:cubicBezTo>
                  <a:pt x="21579" y="12966"/>
                  <a:pt x="21562" y="12900"/>
                  <a:pt x="21527" y="12803"/>
                </a:cubicBezTo>
                <a:cubicBezTo>
                  <a:pt x="21479" y="12667"/>
                  <a:pt x="21357" y="12323"/>
                  <a:pt x="21257" y="12039"/>
                </a:cubicBezTo>
                <a:cubicBezTo>
                  <a:pt x="21156" y="11755"/>
                  <a:pt x="20957" y="11195"/>
                  <a:pt x="20815" y="10795"/>
                </a:cubicBezTo>
                <a:cubicBezTo>
                  <a:pt x="20523" y="9975"/>
                  <a:pt x="20200" y="9441"/>
                  <a:pt x="19764" y="9051"/>
                </a:cubicBezTo>
                <a:cubicBezTo>
                  <a:pt x="19600" y="8905"/>
                  <a:pt x="19467" y="8750"/>
                  <a:pt x="19467" y="8707"/>
                </a:cubicBezTo>
                <a:cubicBezTo>
                  <a:pt x="19467" y="8663"/>
                  <a:pt x="19381" y="8614"/>
                  <a:pt x="19275" y="8599"/>
                </a:cubicBezTo>
                <a:cubicBezTo>
                  <a:pt x="19170" y="8585"/>
                  <a:pt x="18796" y="8489"/>
                  <a:pt x="18445" y="8388"/>
                </a:cubicBezTo>
                <a:cubicBezTo>
                  <a:pt x="17602" y="8144"/>
                  <a:pt x="16534" y="7925"/>
                  <a:pt x="16055" y="7898"/>
                </a:cubicBezTo>
                <a:cubicBezTo>
                  <a:pt x="15821" y="7885"/>
                  <a:pt x="15290" y="7772"/>
                  <a:pt x="14691" y="7609"/>
                </a:cubicBezTo>
                <a:cubicBezTo>
                  <a:pt x="13803" y="7365"/>
                  <a:pt x="13710" y="7328"/>
                  <a:pt x="13684" y="7202"/>
                </a:cubicBezTo>
                <a:cubicBezTo>
                  <a:pt x="13646" y="7021"/>
                  <a:pt x="13539" y="6955"/>
                  <a:pt x="13258" y="6937"/>
                </a:cubicBezTo>
                <a:cubicBezTo>
                  <a:pt x="13063" y="6924"/>
                  <a:pt x="13034" y="6903"/>
                  <a:pt x="13056" y="6788"/>
                </a:cubicBezTo>
                <a:cubicBezTo>
                  <a:pt x="13070" y="6715"/>
                  <a:pt x="13014" y="6599"/>
                  <a:pt x="12932" y="6530"/>
                </a:cubicBezTo>
                <a:cubicBezTo>
                  <a:pt x="12720" y="6354"/>
                  <a:pt x="12783" y="6152"/>
                  <a:pt x="13109" y="5959"/>
                </a:cubicBezTo>
                <a:cubicBezTo>
                  <a:pt x="13262" y="5869"/>
                  <a:pt x="13470" y="5728"/>
                  <a:pt x="13572" y="5645"/>
                </a:cubicBezTo>
                <a:cubicBezTo>
                  <a:pt x="13690" y="5551"/>
                  <a:pt x="13844" y="5491"/>
                  <a:pt x="13991" y="5481"/>
                </a:cubicBezTo>
                <a:cubicBezTo>
                  <a:pt x="14194" y="5469"/>
                  <a:pt x="14244" y="5431"/>
                  <a:pt x="14381" y="5185"/>
                </a:cubicBezTo>
                <a:cubicBezTo>
                  <a:pt x="14468" y="5030"/>
                  <a:pt x="14615" y="4813"/>
                  <a:pt x="14709" y="4703"/>
                </a:cubicBezTo>
                <a:cubicBezTo>
                  <a:pt x="14803" y="4593"/>
                  <a:pt x="14899" y="4423"/>
                  <a:pt x="14923" y="4326"/>
                </a:cubicBezTo>
                <a:cubicBezTo>
                  <a:pt x="14961" y="4170"/>
                  <a:pt x="14940" y="4142"/>
                  <a:pt x="14747" y="4094"/>
                </a:cubicBezTo>
                <a:cubicBezTo>
                  <a:pt x="14555" y="4045"/>
                  <a:pt x="14539" y="4023"/>
                  <a:pt x="14609" y="3908"/>
                </a:cubicBezTo>
                <a:cubicBezTo>
                  <a:pt x="14716" y="3729"/>
                  <a:pt x="14950" y="2954"/>
                  <a:pt x="15002" y="2606"/>
                </a:cubicBezTo>
                <a:cubicBezTo>
                  <a:pt x="15043" y="2326"/>
                  <a:pt x="15141" y="2154"/>
                  <a:pt x="15341" y="2016"/>
                </a:cubicBezTo>
                <a:cubicBezTo>
                  <a:pt x="15397" y="1977"/>
                  <a:pt x="15462" y="1869"/>
                  <a:pt x="15484" y="1775"/>
                </a:cubicBezTo>
                <a:cubicBezTo>
                  <a:pt x="15507" y="1681"/>
                  <a:pt x="15553" y="1578"/>
                  <a:pt x="15588" y="1546"/>
                </a:cubicBezTo>
                <a:cubicBezTo>
                  <a:pt x="15623" y="1515"/>
                  <a:pt x="15649" y="1391"/>
                  <a:pt x="15645" y="1271"/>
                </a:cubicBezTo>
                <a:cubicBezTo>
                  <a:pt x="15639" y="1087"/>
                  <a:pt x="15594" y="1033"/>
                  <a:pt x="15356" y="916"/>
                </a:cubicBezTo>
                <a:cubicBezTo>
                  <a:pt x="15202" y="840"/>
                  <a:pt x="15037" y="703"/>
                  <a:pt x="14988" y="611"/>
                </a:cubicBezTo>
                <a:cubicBezTo>
                  <a:pt x="14920" y="482"/>
                  <a:pt x="14855" y="443"/>
                  <a:pt x="14702" y="442"/>
                </a:cubicBezTo>
                <a:cubicBezTo>
                  <a:pt x="14593" y="442"/>
                  <a:pt x="14411" y="382"/>
                  <a:pt x="14296" y="308"/>
                </a:cubicBezTo>
                <a:cubicBezTo>
                  <a:pt x="14153" y="217"/>
                  <a:pt x="14035" y="183"/>
                  <a:pt x="13916" y="200"/>
                </a:cubicBezTo>
                <a:cubicBezTo>
                  <a:pt x="13793" y="218"/>
                  <a:pt x="13719" y="193"/>
                  <a:pt x="13651" y="111"/>
                </a:cubicBezTo>
                <a:cubicBezTo>
                  <a:pt x="13600" y="50"/>
                  <a:pt x="13551" y="14"/>
                  <a:pt x="1350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8132" name="pasted-image.pdf">
            <a:extLst>
              <a:ext uri="{FF2B5EF4-FFF2-40B4-BE49-F238E27FC236}">
                <a16:creationId xmlns:a16="http://schemas.microsoft.com/office/drawing/2014/main" id="{C06F2D4B-D808-5648-9EB1-B3FB8B3E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3"/>
          <a:stretch>
            <a:fillRect/>
          </a:stretch>
        </p:blipFill>
        <p:spPr bwMode="auto">
          <a:xfrm>
            <a:off x="4519613" y="3317875"/>
            <a:ext cx="46243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8133" name="Shape 303">
            <a:extLst>
              <a:ext uri="{FF2B5EF4-FFF2-40B4-BE49-F238E27FC236}">
                <a16:creationId xmlns:a16="http://schemas.microsoft.com/office/drawing/2014/main" id="{4A330F44-5935-4D4E-87AC-5D9711C10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665163"/>
            <a:ext cx="37147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5600">
                <a:latin typeface="Gloss And Bloom" pitchFamily="2" charset="77"/>
                <a:ea typeface="Gloss And Bloom" pitchFamily="2" charset="77"/>
                <a:cs typeface="Gloss And Bloom" pitchFamily="2" charset="77"/>
                <a:sym typeface="Gloss And Bloom" pitchFamily="2" charset="77"/>
              </a:rPr>
              <a:t>Themen</a:t>
            </a:r>
          </a:p>
          <a:p>
            <a:pPr eaLnBrk="1" hangingPunct="1"/>
            <a:r>
              <a:rPr lang="de-DE" altLang="de-DE" sz="5600">
                <a:latin typeface="Gloss And Bloom" pitchFamily="2" charset="77"/>
                <a:ea typeface="Gloss And Bloom" pitchFamily="2" charset="77"/>
                <a:cs typeface="Gloss And Bloom" pitchFamily="2" charset="77"/>
                <a:sym typeface="Gloss And Bloom" pitchFamily="2" charset="77"/>
              </a:rPr>
              <a:t>[R]auszeit</a:t>
            </a:r>
          </a:p>
        </p:txBody>
      </p:sp>
      <p:pic>
        <p:nvPicPr>
          <p:cNvPr id="48134" name="Grafik 10">
            <a:extLst>
              <a:ext uri="{FF2B5EF4-FFF2-40B4-BE49-F238E27FC236}">
                <a16:creationId xmlns:a16="http://schemas.microsoft.com/office/drawing/2014/main" id="{4EDF6269-39CA-2444-A56B-7D06609C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13" y="2778125"/>
            <a:ext cx="17192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Shape 303">
            <a:extLst>
              <a:ext uri="{FF2B5EF4-FFF2-40B4-BE49-F238E27FC236}">
                <a16:creationId xmlns:a16="http://schemas.microsoft.com/office/drawing/2014/main" id="{E4F15FF5-0010-EB47-A95E-9A0084B38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3057525"/>
            <a:ext cx="50434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200" b="1">
                <a:latin typeface="Nunito" pitchFamily="2" charset="77"/>
                <a:ea typeface="Gloss And Bloom" pitchFamily="2" charset="77"/>
                <a:cs typeface="Gloss And Bloom" pitchFamily="2" charset="77"/>
                <a:sym typeface="Gloss And Bloom" pitchFamily="2" charset="77"/>
              </a:rPr>
              <a:t>IDENTITÄT – Wer bin ich?</a:t>
            </a:r>
          </a:p>
          <a:p>
            <a:pPr algn="ctr" eaLnBrk="1" hangingPunct="1"/>
            <a:r>
              <a:rPr lang="de-DE" altLang="de-DE" sz="2400">
                <a:latin typeface="Nunito" pitchFamily="2" charset="77"/>
                <a:ea typeface="Gloss And Bloom" pitchFamily="2" charset="77"/>
                <a:cs typeface="Gloss And Bloom" pitchFamily="2" charset="77"/>
                <a:sym typeface="Gloss And Bloom" pitchFamily="2" charset="77"/>
              </a:rPr>
              <a:t>08. – 10. November 2019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Grafik 5">
            <a:extLst>
              <a:ext uri="{FF2B5EF4-FFF2-40B4-BE49-F238E27FC236}">
                <a16:creationId xmlns:a16="http://schemas.microsoft.com/office/drawing/2014/main" id="{FDE62913-6942-8A4B-8A94-882909F54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784"/>
          <a:stretch>
            <a:fillRect/>
          </a:stretch>
        </p:blipFill>
        <p:spPr bwMode="auto">
          <a:xfrm>
            <a:off x="-244475" y="728663"/>
            <a:ext cx="3779838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Grafik 7">
            <a:extLst>
              <a:ext uri="{FF2B5EF4-FFF2-40B4-BE49-F238E27FC236}">
                <a16:creationId xmlns:a16="http://schemas.microsoft.com/office/drawing/2014/main" id="{63A9513D-159E-8742-91A4-55C75349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563" y="411163"/>
            <a:ext cx="20097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Grafik 8">
            <a:extLst>
              <a:ext uri="{FF2B5EF4-FFF2-40B4-BE49-F238E27FC236}">
                <a16:creationId xmlns:a16="http://schemas.microsoft.com/office/drawing/2014/main" id="{B70FA332-1E9B-E649-B494-B63D5534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025" y="412750"/>
            <a:ext cx="2008188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01F1871-5ADC-3449-84F2-3196990E6972}"/>
              </a:ext>
            </a:extLst>
          </p:cNvPr>
          <p:cNvSpPr/>
          <p:nvPr/>
        </p:nvSpPr>
        <p:spPr>
          <a:xfrm>
            <a:off x="3675063" y="412750"/>
            <a:ext cx="2992437" cy="1868488"/>
          </a:xfrm>
          <a:prstGeom prst="rect">
            <a:avLst/>
          </a:prstGeom>
          <a:solidFill>
            <a:srgbClr val="96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49157" name="Rectangle 2">
            <a:extLst>
              <a:ext uri="{FF2B5EF4-FFF2-40B4-BE49-F238E27FC236}">
                <a16:creationId xmlns:a16="http://schemas.microsoft.com/office/drawing/2014/main" id="{5B141B68-AA35-2443-BAF6-8949C4D28B65}"/>
              </a:ext>
            </a:extLst>
          </p:cNvPr>
          <p:cNvSpPr>
            <a:spLocks/>
          </p:cNvSpPr>
          <p:nvPr/>
        </p:nvSpPr>
        <p:spPr bwMode="auto">
          <a:xfrm>
            <a:off x="3495675" y="565150"/>
            <a:ext cx="32559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solidFill>
                  <a:schemeClr val="bg1"/>
                </a:solidFill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Kinder- und Jugendschutz</a:t>
            </a:r>
          </a:p>
          <a:p>
            <a:pPr algn="ctr" eaLnBrk="1" hangingPunct="1"/>
            <a:endParaRPr lang="de-DE" altLang="de-DE" sz="1400" b="1">
              <a:solidFill>
                <a:schemeClr val="bg1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algn="ctr" eaLnBrk="1" hangingPunct="1"/>
            <a:r>
              <a:rPr lang="de-DE" altLang="de-DE" sz="1400">
                <a:solidFill>
                  <a:schemeClr val="bg1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             IM SWD-EC-VERBAND</a:t>
            </a:r>
          </a:p>
        </p:txBody>
      </p:sp>
      <p:pic>
        <p:nvPicPr>
          <p:cNvPr id="49158" name="Grafik 12">
            <a:extLst>
              <a:ext uri="{FF2B5EF4-FFF2-40B4-BE49-F238E27FC236}">
                <a16:creationId xmlns:a16="http://schemas.microsoft.com/office/drawing/2014/main" id="{20F497DE-1A9B-E54F-990F-9D15821A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450" y="1458913"/>
            <a:ext cx="18732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Shape 106">
            <a:extLst>
              <a:ext uri="{FF2B5EF4-FFF2-40B4-BE49-F238E27FC236}">
                <a16:creationId xmlns:a16="http://schemas.microsoft.com/office/drawing/2014/main" id="{D61CFD52-D499-4144-AE09-FC7280B77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350" y="1831975"/>
            <a:ext cx="14827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698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98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98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98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98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98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98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98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98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1400">
                <a:solidFill>
                  <a:schemeClr val="bg1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Alle wichtigen Informationen dazu unter </a:t>
            </a:r>
            <a:r>
              <a:rPr lang="de-DE" altLang="de-DE" sz="1200" b="1">
                <a:solidFill>
                  <a:schemeClr val="bg1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www.SWDEC.de</a:t>
            </a:r>
            <a:endParaRPr lang="de-DE" altLang="de-DE" sz="1400" b="1">
              <a:solidFill>
                <a:schemeClr val="bg1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Grafik 4">
            <a:extLst>
              <a:ext uri="{FF2B5EF4-FFF2-40B4-BE49-F238E27FC236}">
                <a16:creationId xmlns:a16="http://schemas.microsoft.com/office/drawing/2014/main" id="{D5B86F27-2488-554D-9ACF-7FEA32A8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0" y="-371475"/>
            <a:ext cx="9271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Grafik 4">
            <a:extLst>
              <a:ext uri="{FF2B5EF4-FFF2-40B4-BE49-F238E27FC236}">
                <a16:creationId xmlns:a16="http://schemas.microsoft.com/office/drawing/2014/main" id="{396D0068-3852-F44D-9FF5-03D3C4C53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25" y="-371475"/>
            <a:ext cx="491807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feld 5">
            <a:extLst>
              <a:ext uri="{FF2B5EF4-FFF2-40B4-BE49-F238E27FC236}">
                <a16:creationId xmlns:a16="http://schemas.microsoft.com/office/drawing/2014/main" id="{CD324693-E9FB-444B-89D4-3AF3C176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3" y="365125"/>
            <a:ext cx="4822825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3600" b="1">
                <a:solidFill>
                  <a:schemeClr val="bg1"/>
                </a:solidFill>
                <a:latin typeface="Nunito" pitchFamily="2" charset="77"/>
              </a:rPr>
              <a:t>Bleib dran!</a:t>
            </a:r>
          </a:p>
          <a:p>
            <a:pPr eaLnBrk="1" hangingPunct="1"/>
            <a:endParaRPr lang="de-DE" altLang="de-DE" sz="900">
              <a:solidFill>
                <a:schemeClr val="bg1"/>
              </a:solidFill>
              <a:latin typeface="Nunito" pitchFamily="2" charset="77"/>
            </a:endParaRPr>
          </a:p>
          <a:p>
            <a:pPr lvl="2" indent="0" eaLnBrk="1" hangingPunct="1"/>
            <a:r>
              <a:rPr lang="de-DE" altLang="de-DE" sz="3600">
                <a:solidFill>
                  <a:schemeClr val="bg1"/>
                </a:solidFill>
                <a:latin typeface="Nunito" pitchFamily="2" charset="77"/>
              </a:rPr>
              <a:t>@swdec</a:t>
            </a:r>
          </a:p>
          <a:p>
            <a:pPr lvl="2" indent="0" eaLnBrk="1" hangingPunct="1">
              <a:lnSpc>
                <a:spcPct val="150000"/>
              </a:lnSpc>
            </a:pPr>
            <a:r>
              <a:rPr lang="de-DE" altLang="de-DE" sz="3600">
                <a:solidFill>
                  <a:schemeClr val="bg1"/>
                </a:solidFill>
                <a:latin typeface="Nunito" pitchFamily="2" charset="77"/>
              </a:rPr>
              <a:t>SWD-EC-Verband</a:t>
            </a:r>
          </a:p>
          <a:p>
            <a:pPr eaLnBrk="1" hangingPunct="1">
              <a:lnSpc>
                <a:spcPct val="150000"/>
              </a:lnSpc>
            </a:pPr>
            <a:endParaRPr lang="de-DE" altLang="de-DE" sz="3600" b="1">
              <a:solidFill>
                <a:schemeClr val="bg1"/>
              </a:solidFill>
              <a:latin typeface="Nunito" pitchFamily="2" charset="77"/>
            </a:endParaRPr>
          </a:p>
          <a:p>
            <a:pPr eaLnBrk="1" hangingPunct="1">
              <a:lnSpc>
                <a:spcPct val="150000"/>
              </a:lnSpc>
            </a:pPr>
            <a:r>
              <a:rPr lang="de-DE" altLang="de-DE" sz="3600" b="1">
                <a:solidFill>
                  <a:schemeClr val="bg1"/>
                </a:solidFill>
                <a:latin typeface="Nunito" pitchFamily="2" charset="77"/>
              </a:rPr>
              <a:t>Unterstütze uns!</a:t>
            </a:r>
          </a:p>
          <a:p>
            <a:pPr eaLnBrk="1" hangingPunct="1">
              <a:lnSpc>
                <a:spcPct val="150000"/>
              </a:lnSpc>
            </a:pPr>
            <a:endParaRPr lang="de-DE" altLang="de-DE" sz="3600">
              <a:solidFill>
                <a:schemeClr val="bg1"/>
              </a:solidFill>
              <a:latin typeface="Nunito" pitchFamily="2" charset="77"/>
            </a:endParaRPr>
          </a:p>
          <a:p>
            <a:pPr lvl="2" indent="0" eaLnBrk="1" hangingPunct="1">
              <a:lnSpc>
                <a:spcPct val="150000"/>
              </a:lnSpc>
            </a:pPr>
            <a:endParaRPr lang="de-DE" altLang="de-DE" sz="3600">
              <a:solidFill>
                <a:schemeClr val="bg1"/>
              </a:solidFill>
              <a:latin typeface="Nunito" pitchFamily="2" charset="77"/>
            </a:endParaRPr>
          </a:p>
        </p:txBody>
      </p:sp>
      <p:pic>
        <p:nvPicPr>
          <p:cNvPr id="50180" name="Grafik 7">
            <a:extLst>
              <a:ext uri="{FF2B5EF4-FFF2-40B4-BE49-F238E27FC236}">
                <a16:creationId xmlns:a16="http://schemas.microsoft.com/office/drawing/2014/main" id="{0252F617-7B95-1143-A9CF-5C18C9F5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25" y="1857375"/>
            <a:ext cx="522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Grafik 11">
            <a:extLst>
              <a:ext uri="{FF2B5EF4-FFF2-40B4-BE49-F238E27FC236}">
                <a16:creationId xmlns:a16="http://schemas.microsoft.com/office/drawing/2014/main" id="{F5F901F4-34A7-9C43-B281-FEB7D49FD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25" y="1119188"/>
            <a:ext cx="522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Grafik 13">
            <a:extLst>
              <a:ext uri="{FF2B5EF4-FFF2-40B4-BE49-F238E27FC236}">
                <a16:creationId xmlns:a16="http://schemas.microsoft.com/office/drawing/2014/main" id="{34A2B00A-6BB2-0E48-970F-D7907018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25" y="4019550"/>
            <a:ext cx="3165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feld 1">
            <a:extLst>
              <a:ext uri="{FF2B5EF4-FFF2-40B4-BE49-F238E27FC236}">
                <a16:creationId xmlns:a16="http://schemas.microsoft.com/office/drawing/2014/main" id="{FA3CDD41-468B-AC41-B49C-C6DA6766E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3" y="2955925"/>
            <a:ext cx="1841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de-DE" altLang="de-DE" sz="800">
              <a:solidFill>
                <a:srgbClr val="000000"/>
              </a:solidFill>
              <a:latin typeface="Arial" panose="020B0604020202020204" pitchFamily="34" charset="0"/>
              <a:ea typeface="Geneva" panose="020B0503030404040204" pitchFamily="34" charset="0"/>
              <a:cs typeface="Geneva" panose="020B0503030404040204" pitchFamily="34" charset="0"/>
              <a:sym typeface="Arial" panose="020B0604020202020204" pitchFamily="34" charset="0"/>
            </a:endParaRPr>
          </a:p>
        </p:txBody>
      </p:sp>
      <p:pic>
        <p:nvPicPr>
          <p:cNvPr id="17410" name="Bild 1">
            <a:extLst>
              <a:ext uri="{FF2B5EF4-FFF2-40B4-BE49-F238E27FC236}">
                <a16:creationId xmlns:a16="http://schemas.microsoft.com/office/drawing/2014/main" id="{51FB4747-3003-9444-B207-4F6E50A90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633413"/>
            <a:ext cx="30924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rafik 4">
            <a:extLst>
              <a:ext uri="{FF2B5EF4-FFF2-40B4-BE49-F238E27FC236}">
                <a16:creationId xmlns:a16="http://schemas.microsoft.com/office/drawing/2014/main" id="{312B6336-552C-6A44-8B68-AFE4F3B8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9413" y="633413"/>
            <a:ext cx="57689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>
            <a:extLst>
              <a:ext uri="{FF2B5EF4-FFF2-40B4-BE49-F238E27FC236}">
                <a16:creationId xmlns:a16="http://schemas.microsoft.com/office/drawing/2014/main" id="{5C0457FA-3E5B-5846-9411-9BC53D17FD68}"/>
              </a:ext>
            </a:extLst>
          </p:cNvPr>
          <p:cNvSpPr>
            <a:spLocks/>
          </p:cNvSpPr>
          <p:nvPr/>
        </p:nvSpPr>
        <p:spPr bwMode="auto">
          <a:xfrm>
            <a:off x="3836988" y="1843088"/>
            <a:ext cx="3816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8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28. Oktober – </a:t>
            </a: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03. November 2019</a:t>
            </a:r>
          </a:p>
          <a:p>
            <a:pPr eaLnBrk="1" hangingPunct="1"/>
            <a:r>
              <a:rPr lang="de-DE" altLang="de-DE" sz="1800" b="1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verschiedene Orte</a:t>
            </a: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AFF26499-0E38-9C42-A8A7-1BBAA8F43FFC}"/>
              </a:ext>
            </a:extLst>
          </p:cNvPr>
          <p:cNvSpPr>
            <a:spLocks/>
          </p:cNvSpPr>
          <p:nvPr/>
        </p:nvSpPr>
        <p:spPr bwMode="auto">
          <a:xfrm>
            <a:off x="481013" y="1870075"/>
            <a:ext cx="44005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8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07. – 12. Oktober 2019</a:t>
            </a:r>
          </a:p>
          <a:p>
            <a:pPr eaLnBrk="1" hangingPunct="1"/>
            <a:r>
              <a:rPr lang="de-DE" altLang="de-DE" sz="1800" b="1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KV Stuttgart // 22 Orte</a:t>
            </a:r>
            <a:br>
              <a:rPr lang="de-DE" altLang="de-DE" sz="14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</a:br>
            <a:endParaRPr lang="de-DE" altLang="de-DE" sz="1800">
              <a:solidFill>
                <a:srgbClr val="000000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21. – 26. Oktober 2019</a:t>
            </a:r>
          </a:p>
          <a:p>
            <a:pPr eaLnBrk="1" hangingPunct="1"/>
            <a:r>
              <a:rPr lang="de-DE" altLang="de-DE" sz="1800" b="1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KV Südbaden // 8 Orte</a:t>
            </a:r>
            <a:br>
              <a:rPr lang="de-DE" altLang="de-DE" sz="14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</a:br>
            <a:endParaRPr lang="de-DE" altLang="de-DE" sz="1800">
              <a:solidFill>
                <a:srgbClr val="000000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11. – 16. November 2019</a:t>
            </a:r>
          </a:p>
          <a:p>
            <a:pPr eaLnBrk="1" hangingPunct="1"/>
            <a:r>
              <a:rPr lang="de-DE" altLang="de-DE" sz="1800" b="1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KV Franken // 9 Orte</a:t>
            </a:r>
            <a:br>
              <a:rPr lang="de-DE" altLang="de-DE" sz="1800">
                <a:solidFill>
                  <a:srgbClr val="000000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</a:br>
            <a:endParaRPr lang="de-DE" altLang="de-DE" sz="1800">
              <a:solidFill>
                <a:srgbClr val="000000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 Bold"/>
            </a:endParaRPr>
          </a:p>
        </p:txBody>
      </p:sp>
      <p:pic>
        <p:nvPicPr>
          <p:cNvPr id="17414" name="Picture 3">
            <a:extLst>
              <a:ext uri="{FF2B5EF4-FFF2-40B4-BE49-F238E27FC236}">
                <a16:creationId xmlns:a16="http://schemas.microsoft.com/office/drawing/2014/main" id="{94FC7E8A-ECA0-064A-98D7-4C5475CAB9BB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575" y="512763"/>
            <a:ext cx="14668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rafik 8">
            <a:extLst>
              <a:ext uri="{FF2B5EF4-FFF2-40B4-BE49-F238E27FC236}">
                <a16:creationId xmlns:a16="http://schemas.microsoft.com/office/drawing/2014/main" id="{DF5D646D-13F3-C647-8187-5A7A1470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Grafik 9">
            <a:extLst>
              <a:ext uri="{FF2B5EF4-FFF2-40B4-BE49-F238E27FC236}">
                <a16:creationId xmlns:a16="http://schemas.microsoft.com/office/drawing/2014/main" id="{F55AFD6F-5C7E-4640-BAA2-B8BF4F083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075" y="3427413"/>
            <a:ext cx="144780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Shape 92">
            <a:extLst>
              <a:ext uri="{FF2B5EF4-FFF2-40B4-BE49-F238E27FC236}">
                <a16:creationId xmlns:a16="http://schemas.microsoft.com/office/drawing/2014/main" id="{F0A51D9F-B322-524F-9B0F-A17B1DC94E30}"/>
              </a:ext>
            </a:extLst>
          </p:cNvPr>
          <p:cNvSpPr>
            <a:spLocks noChangeArrowheads="1"/>
          </p:cNvSpPr>
          <p:nvPr/>
        </p:nvSpPr>
        <p:spPr bwMode="auto">
          <a:xfrm rot="-30657">
            <a:off x="5881688" y="3663950"/>
            <a:ext cx="10636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2308225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1600" b="1">
                <a:solidFill>
                  <a:schemeClr val="bg1"/>
                </a:solidFill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Vielen Dank für‘s Mitbeten!</a:t>
            </a:r>
            <a:endParaRPr lang="de-DE" altLang="de-DE" sz="2000" b="1">
              <a:solidFill>
                <a:schemeClr val="bg1"/>
              </a:solidFill>
              <a:latin typeface="Nunito" pitchFamily="2" charset="77"/>
              <a:ea typeface="Geneva" panose="020B0503030404040204" pitchFamily="34" charset="0"/>
              <a:cs typeface="Geneva" panose="020B050303040404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d 2">
            <a:extLst>
              <a:ext uri="{FF2B5EF4-FFF2-40B4-BE49-F238E27FC236}">
                <a16:creationId xmlns:a16="http://schemas.microsoft.com/office/drawing/2014/main" id="{58137802-9C77-4A46-B979-B968D84A9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63" y="-17463"/>
            <a:ext cx="9174163" cy="51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feld 1">
            <a:extLst>
              <a:ext uri="{FF2B5EF4-FFF2-40B4-BE49-F238E27FC236}">
                <a16:creationId xmlns:a16="http://schemas.microsoft.com/office/drawing/2014/main" id="{FA2E816B-68E5-A54B-BA11-B40B6EF8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4276725"/>
            <a:ext cx="35274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650">
                <a:solidFill>
                  <a:schemeClr val="bg1"/>
                </a:solidFill>
                <a:ea typeface="Frutiger 57 Condensed" pitchFamily="2" charset="0"/>
                <a:cs typeface="Frutiger 57 Condensed" pitchFamily="2" charset="0"/>
                <a:sym typeface="Arial Bold" pitchFamily="124" charset="0"/>
              </a:rPr>
              <a:t>WWW.EC-MENTORING.DE</a:t>
            </a:r>
            <a:endParaRPr lang="de-DE" altLang="de-DE" sz="1650">
              <a:solidFill>
                <a:schemeClr val="bg1"/>
              </a:solidFill>
            </a:endParaRPr>
          </a:p>
        </p:txBody>
      </p:sp>
      <p:pic>
        <p:nvPicPr>
          <p:cNvPr id="18435" name="Bild 3">
            <a:extLst>
              <a:ext uri="{FF2B5EF4-FFF2-40B4-BE49-F238E27FC236}">
                <a16:creationId xmlns:a16="http://schemas.microsoft.com/office/drawing/2014/main" id="{D32B1188-D52C-5245-96D2-D62F393F4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24608">
            <a:off x="-115888" y="3049588"/>
            <a:ext cx="1227138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Bild 4">
            <a:extLst>
              <a:ext uri="{FF2B5EF4-FFF2-40B4-BE49-F238E27FC236}">
                <a16:creationId xmlns:a16="http://schemas.microsoft.com/office/drawing/2014/main" id="{4FB9FBF5-BC2F-BA4E-9471-E664453E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9967">
            <a:off x="1036638" y="3841750"/>
            <a:ext cx="122555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F6381FCA-14CA-BA43-B21B-EB30B5E59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3378">
            <a:off x="2135188" y="1976438"/>
            <a:ext cx="5775325" cy="2025650"/>
          </a:xfrm>
          <a:prstGeom prst="rect">
            <a:avLst/>
          </a:prstGeom>
          <a:ln>
            <a:solidFill>
              <a:srgbClr val="96B421"/>
            </a:solidFill>
          </a:ln>
          <a:effectLst>
            <a:outerShdw blurRad="177800" dist="127000" dir="1920000" sx="98000" sy="98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Shape 92">
            <a:extLst>
              <a:ext uri="{FF2B5EF4-FFF2-40B4-BE49-F238E27FC236}">
                <a16:creationId xmlns:a16="http://schemas.microsoft.com/office/drawing/2014/main" id="{D8C5CCE2-D047-D140-B09E-FAE17542D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100" y="4230688"/>
            <a:ext cx="36274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dirty="0">
                <a:latin typeface="Nunito" pitchFamily="2" charset="77"/>
              </a:rPr>
              <a:t>über 40 Orte in ganz Deutschland zum Start ins Wintersemester 2019/20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750" dirty="0">
              <a:latin typeface="Nunito" pitchFamily="2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200" dirty="0">
                <a:latin typeface="Nunito" pitchFamily="2" charset="77"/>
                <a:sym typeface="Arial Bold" pitchFamily="124" charset="0"/>
              </a:rPr>
              <a:t>Alle Informationen unter </a:t>
            </a:r>
            <a:r>
              <a:rPr lang="de-DE" altLang="de-DE" sz="1200" dirty="0" err="1">
                <a:latin typeface="Nunito" pitchFamily="2" charset="77"/>
                <a:sym typeface="Arial Bold" pitchFamily="124" charset="0"/>
              </a:rPr>
              <a:t>www.studiec.de</a:t>
            </a:r>
            <a:endParaRPr lang="de-DE" altLang="de-DE" sz="1200" dirty="0">
              <a:latin typeface="Nunito" pitchFamily="2" charset="77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745D309-32F3-5B48-8C22-63399D0C632F}"/>
              </a:ext>
            </a:extLst>
          </p:cNvPr>
          <p:cNvSpPr/>
          <p:nvPr/>
        </p:nvSpPr>
        <p:spPr>
          <a:xfrm>
            <a:off x="1973263" y="412750"/>
            <a:ext cx="4479925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pic>
        <p:nvPicPr>
          <p:cNvPr id="19460" name="Grafik 22">
            <a:extLst>
              <a:ext uri="{FF2B5EF4-FFF2-40B4-BE49-F238E27FC236}">
                <a16:creationId xmlns:a16="http://schemas.microsoft.com/office/drawing/2014/main" id="{566E6C4F-5969-A34C-8D4E-755DB67E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00" y="411163"/>
            <a:ext cx="14097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Grafik 23">
            <a:extLst>
              <a:ext uri="{FF2B5EF4-FFF2-40B4-BE49-F238E27FC236}">
                <a16:creationId xmlns:a16="http://schemas.microsoft.com/office/drawing/2014/main" id="{D91E93F0-810E-1246-979B-DFCC8370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412750"/>
            <a:ext cx="14097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7C45393A-70C9-0C41-97C1-F8B58E816AC7}"/>
              </a:ext>
            </a:extLst>
          </p:cNvPr>
          <p:cNvSpPr/>
          <p:nvPr/>
        </p:nvSpPr>
        <p:spPr>
          <a:xfrm>
            <a:off x="647700" y="412750"/>
            <a:ext cx="6029325" cy="1244600"/>
          </a:xfrm>
          <a:prstGeom prst="rect">
            <a:avLst/>
          </a:prstGeom>
          <a:solidFill>
            <a:srgbClr val="96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19463" name="Rectangle 2">
            <a:extLst>
              <a:ext uri="{FF2B5EF4-FFF2-40B4-BE49-F238E27FC236}">
                <a16:creationId xmlns:a16="http://schemas.microsoft.com/office/drawing/2014/main" id="{75E98700-E9EA-C540-B72D-0F7F5CA0B85E}"/>
              </a:ext>
            </a:extLst>
          </p:cNvPr>
          <p:cNvSpPr>
            <a:spLocks/>
          </p:cNvSpPr>
          <p:nvPr/>
        </p:nvSpPr>
        <p:spPr bwMode="auto">
          <a:xfrm>
            <a:off x="468313" y="720725"/>
            <a:ext cx="6889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solidFill>
                  <a:schemeClr val="bg1"/>
                </a:solidFill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Von Studenten. Für Studenten.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C109525-27DC-2B41-88D1-E6045D200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693" y="1069606"/>
            <a:ext cx="1603747" cy="1390532"/>
          </a:xfrm>
          <a:prstGeom prst="hexagon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E8BD5C8-FCA7-EB4C-B62D-ED05263425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489">
            <a:off x="593725" y="1938338"/>
            <a:ext cx="1871663" cy="2636837"/>
          </a:xfrm>
          <a:prstGeom prst="rect">
            <a:avLst/>
          </a:prstGeom>
          <a:effectLst>
            <a:outerShdw blurRad="177800" dist="38100" dir="1920000" sx="98000" sy="98000" algn="ctr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Grafik 2">
            <a:extLst>
              <a:ext uri="{FF2B5EF4-FFF2-40B4-BE49-F238E27FC236}">
                <a16:creationId xmlns:a16="http://schemas.microsoft.com/office/drawing/2014/main" id="{2B50B155-EEE3-3249-93CC-6C0F69A0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"/>
          <a:stretch>
            <a:fillRect/>
          </a:stretch>
        </p:blipFill>
        <p:spPr bwMode="auto">
          <a:xfrm>
            <a:off x="-3175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Grafik 13">
            <a:extLst>
              <a:ext uri="{FF2B5EF4-FFF2-40B4-BE49-F238E27FC236}">
                <a16:creationId xmlns:a16="http://schemas.microsoft.com/office/drawing/2014/main" id="{20022F0B-82CF-F34A-99DF-9C71AF20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Grafik 15">
            <a:extLst>
              <a:ext uri="{FF2B5EF4-FFF2-40B4-BE49-F238E27FC236}">
                <a16:creationId xmlns:a16="http://schemas.microsoft.com/office/drawing/2014/main" id="{A7B5735B-42E4-BF45-B9B9-CA5BFA3D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275" y="4468813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Grafik 16">
            <a:extLst>
              <a:ext uri="{FF2B5EF4-FFF2-40B4-BE49-F238E27FC236}">
                <a16:creationId xmlns:a16="http://schemas.microsoft.com/office/drawing/2014/main" id="{650CDADF-CCA2-1447-AB39-485E98C4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4468813"/>
            <a:ext cx="6175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E1D73D23-5089-C246-B619-25B09D8F2C71}"/>
              </a:ext>
            </a:extLst>
          </p:cNvPr>
          <p:cNvSpPr/>
          <p:nvPr/>
        </p:nvSpPr>
        <p:spPr>
          <a:xfrm>
            <a:off x="673100" y="4468813"/>
            <a:ext cx="305752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0486" name="Shape 92">
            <a:extLst>
              <a:ext uri="{FF2B5EF4-FFF2-40B4-BE49-F238E27FC236}">
                <a16:creationId xmlns:a16="http://schemas.microsoft.com/office/drawing/2014/main" id="{657C9B68-1D64-6B4E-8A7C-2F4E4A47D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4630738"/>
            <a:ext cx="3470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1800">
                <a:latin typeface="Nunito" pitchFamily="2" charset="77"/>
                <a:ea typeface="Geneva" panose="020B0503030404040204" pitchFamily="34" charset="0"/>
                <a:cs typeface="Geneva" panose="020B0503030404040204" pitchFamily="34" charset="0"/>
                <a:sym typeface="Arial" panose="020B0604020202020204" pitchFamily="34" charset="0"/>
              </a:rPr>
              <a:t>SWD-EC-Mitarbeiter 2019/2020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6B4D6A-23BE-9B45-A315-DE2F736BF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2" b="897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33BE2C6-4CD8-1146-9A02-368D53B14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11" y="4205286"/>
            <a:ext cx="2536651" cy="9593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B06A332-E0E9-1540-A850-56BAD25BA3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085970" y="4468688"/>
            <a:ext cx="616855" cy="5430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067BF53-A0A0-6241-AF73-C6259A0FCD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61995" y="4468688"/>
            <a:ext cx="616855" cy="543068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E1D73D23-5089-C246-B619-25B09D8F2C71}"/>
              </a:ext>
            </a:extLst>
          </p:cNvPr>
          <p:cNvSpPr/>
          <p:nvPr/>
        </p:nvSpPr>
        <p:spPr>
          <a:xfrm>
            <a:off x="672897" y="4468688"/>
            <a:ext cx="1833540" cy="54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Shape 92">
            <a:extLst>
              <a:ext uri="{FF2B5EF4-FFF2-40B4-BE49-F238E27FC236}">
                <a16:creationId xmlns:a16="http://schemas.microsoft.com/office/drawing/2014/main" id="{AEB3EAFB-25C7-8C4B-BC77-FF015FD7B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75" y="4630892"/>
            <a:ext cx="19480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1pPr>
            <a:lvl2pPr marL="742950" indent="-28575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2pPr>
            <a:lvl3pPr marL="11430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3pPr>
            <a:lvl4pPr marL="16002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4pPr>
            <a:lvl5pPr marL="2057400" indent="-228600" defTabSz="641350"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Geneva" panose="020B0503030404040204" pitchFamily="34" charset="0"/>
                <a:sym typeface="Arial" panose="020B0604020202020204" pitchFamily="34" charset="0"/>
              </a:defRPr>
            </a:lvl9pPr>
          </a:lstStyle>
          <a:p>
            <a:r>
              <a:rPr lang="de-DE" altLang="de-DE" sz="1800" dirty="0" err="1">
                <a:solidFill>
                  <a:schemeClr val="tx1"/>
                </a:solidFill>
                <a:latin typeface="Nunito" pitchFamily="2" charset="77"/>
              </a:rPr>
              <a:t>FSJ‘ler</a:t>
            </a:r>
            <a:r>
              <a:rPr lang="de-DE" altLang="de-DE" sz="1800" dirty="0">
                <a:solidFill>
                  <a:schemeClr val="tx1"/>
                </a:solidFill>
                <a:latin typeface="Nunito" pitchFamily="2" charset="77"/>
              </a:rPr>
              <a:t> 2019/2020</a:t>
            </a:r>
          </a:p>
        </p:txBody>
      </p:sp>
    </p:spTree>
    <p:extLst>
      <p:ext uri="{BB962C8B-B14F-4D97-AF65-F5344CB8AC3E}">
        <p14:creationId xmlns:p14="http://schemas.microsoft.com/office/powerpoint/2010/main" val="7469012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10D1D51-61D0-8740-B122-2273F09B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506" name="Grafik 3">
            <a:extLst>
              <a:ext uri="{FF2B5EF4-FFF2-40B4-BE49-F238E27FC236}">
                <a16:creationId xmlns:a16="http://schemas.microsoft.com/office/drawing/2014/main" id="{AE7A9B03-6713-C142-ADCC-7E55550CA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205288"/>
            <a:ext cx="25368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Grafik 7">
            <a:extLst>
              <a:ext uri="{FF2B5EF4-FFF2-40B4-BE49-F238E27FC236}">
                <a16:creationId xmlns:a16="http://schemas.microsoft.com/office/drawing/2014/main" id="{FC23221C-ADC0-BA46-8E70-F8CC7747F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" y="2070100"/>
            <a:ext cx="367823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Grafik 9">
            <a:extLst>
              <a:ext uri="{FF2B5EF4-FFF2-40B4-BE49-F238E27FC236}">
                <a16:creationId xmlns:a16="http://schemas.microsoft.com/office/drawing/2014/main" id="{C19859E8-124A-CF4C-9999-BEFE3DF9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138" y="2693988"/>
            <a:ext cx="367823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Grafik 11">
            <a:extLst>
              <a:ext uri="{FF2B5EF4-FFF2-40B4-BE49-F238E27FC236}">
                <a16:creationId xmlns:a16="http://schemas.microsoft.com/office/drawing/2014/main" id="{6747CA5A-5D33-3044-81BA-221FF515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" y="3336925"/>
            <a:ext cx="367823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Grafik 18">
            <a:extLst>
              <a:ext uri="{FF2B5EF4-FFF2-40B4-BE49-F238E27FC236}">
                <a16:creationId xmlns:a16="http://schemas.microsoft.com/office/drawing/2014/main" id="{59999D7E-02DB-684F-A765-006A93A4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913" y="412750"/>
            <a:ext cx="14144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Grafik 19">
            <a:extLst>
              <a:ext uri="{FF2B5EF4-FFF2-40B4-BE49-F238E27FC236}">
                <a16:creationId xmlns:a16="http://schemas.microsoft.com/office/drawing/2014/main" id="{692E074F-C124-F445-A2F8-C7FD39DA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150" y="412750"/>
            <a:ext cx="141446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27ED93AE-23B5-3B40-B780-35A8C5ADE334}"/>
              </a:ext>
            </a:extLst>
          </p:cNvPr>
          <p:cNvSpPr/>
          <p:nvPr/>
        </p:nvSpPr>
        <p:spPr>
          <a:xfrm>
            <a:off x="1973263" y="412750"/>
            <a:ext cx="4479925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/>
          </a:p>
        </p:txBody>
      </p:sp>
      <p:sp>
        <p:nvSpPr>
          <p:cNvPr id="21513" name="Rectangle 2">
            <a:extLst>
              <a:ext uri="{FF2B5EF4-FFF2-40B4-BE49-F238E27FC236}">
                <a16:creationId xmlns:a16="http://schemas.microsoft.com/office/drawing/2014/main" id="{32260078-BEB8-7447-A497-65B30CE015A8}"/>
              </a:ext>
            </a:extLst>
          </p:cNvPr>
          <p:cNvSpPr>
            <a:spLocks/>
          </p:cNvSpPr>
          <p:nvPr/>
        </p:nvSpPr>
        <p:spPr bwMode="auto">
          <a:xfrm>
            <a:off x="1589088" y="660400"/>
            <a:ext cx="54086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de-DE" altLang="de-DE" sz="3600">
                <a:latin typeface="Gloss And Bloom" pitchFamily="2" charset="77"/>
                <a:ea typeface="Geneva" panose="020B0503030404040204" pitchFamily="34" charset="0"/>
                <a:cs typeface="Geneva" panose="020B0503030404040204" pitchFamily="34" charset="0"/>
                <a:sym typeface="Arial Bold"/>
              </a:rPr>
              <a:t>Neue Jugendreferenten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DEC_Infos_2019-04_web" id="{1BEB2C79-6586-C54E-B693-E93098584CDE}" vid="{50C781EC-0162-834F-8741-2717570804E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635</Words>
  <Application>Microsoft Macintosh PowerPoint</Application>
  <PresentationFormat>Bildschirmpräsentation (16:9)</PresentationFormat>
  <Paragraphs>206</Paragraphs>
  <Slides>37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9" baseType="lpstr">
      <vt:lpstr>Frutiger 57 Condensed</vt:lpstr>
      <vt:lpstr>Calibri Light</vt:lpstr>
      <vt:lpstr>Nunito SemiBold</vt:lpstr>
      <vt:lpstr>Arial Bold</vt:lpstr>
      <vt:lpstr>Gloss And Bloom</vt:lpstr>
      <vt:lpstr>Nunito</vt:lpstr>
      <vt:lpstr>Calibri</vt:lpstr>
      <vt:lpstr>Arial</vt:lpstr>
      <vt:lpstr>ヒラギノ角ゴ ProN W3</vt:lpstr>
      <vt:lpstr>Helvetica Light</vt:lpstr>
      <vt:lpstr>Geneva</vt:lpstr>
      <vt:lpstr>Office</vt:lpstr>
      <vt:lpstr>Informationen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Sonstige Informationen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 Schwips</dc:creator>
  <cp:lastModifiedBy>Microsoft Office User</cp:lastModifiedBy>
  <cp:revision>126</cp:revision>
  <cp:lastPrinted>2019-09-24T09:21:19Z</cp:lastPrinted>
  <dcterms:created xsi:type="dcterms:W3CDTF">2018-08-02T14:41:01Z</dcterms:created>
  <dcterms:modified xsi:type="dcterms:W3CDTF">2019-10-02T07:47:10Z</dcterms:modified>
</cp:coreProperties>
</file>