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1"/>
  </p:sldMasterIdLst>
  <p:notesMasterIdLst>
    <p:notesMasterId r:id="rId25"/>
  </p:notesMasterIdLst>
  <p:sldIdLst>
    <p:sldId id="256" r:id="rId2"/>
    <p:sldId id="448" r:id="rId3"/>
    <p:sldId id="259" r:id="rId4"/>
    <p:sldId id="456" r:id="rId5"/>
    <p:sldId id="261" r:id="rId6"/>
    <p:sldId id="449" r:id="rId7"/>
    <p:sldId id="450" r:id="rId8"/>
    <p:sldId id="458" r:id="rId9"/>
    <p:sldId id="455" r:id="rId10"/>
    <p:sldId id="447" r:id="rId11"/>
    <p:sldId id="451" r:id="rId12"/>
    <p:sldId id="454" r:id="rId13"/>
    <p:sldId id="264" r:id="rId14"/>
    <p:sldId id="452" r:id="rId15"/>
    <p:sldId id="269" r:id="rId16"/>
    <p:sldId id="375" r:id="rId17"/>
    <p:sldId id="406" r:id="rId18"/>
    <p:sldId id="453" r:id="rId19"/>
    <p:sldId id="443" r:id="rId20"/>
    <p:sldId id="444" r:id="rId21"/>
    <p:sldId id="445" r:id="rId22"/>
    <p:sldId id="457" r:id="rId23"/>
    <p:sldId id="355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Gloss And Bloom" pitchFamily="2" charset="77"/>
      <p:regular r:id="rId32"/>
    </p:embeddedFont>
    <p:embeddedFont>
      <p:font typeface="Nunito" pitchFamily="2" charset="77"/>
      <p:regular r:id="rId33"/>
      <p:bold r:id="rId34"/>
      <p:italic r:id="rId35"/>
      <p:boldItalic r:id="rId36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411"/>
    <a:srgbClr val="B1CA33"/>
    <a:srgbClr val="F9B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3"/>
    <p:restoredTop sz="94744"/>
  </p:normalViewPr>
  <p:slideViewPr>
    <p:cSldViewPr snapToGrid="0" snapToObjects="1">
      <p:cViewPr varScale="1">
        <p:scale>
          <a:sx n="133" d="100"/>
          <a:sy n="133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2AD5-DC88-9949-A639-36A0E8366334}" type="datetimeFigureOut">
              <a:rPr lang="de-DE" smtClean="0"/>
              <a:t>24.01.19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4AC3-88CE-5A43-A879-9FFAD27DF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89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94AC3-88CE-5A43-A879-9FFAD27DF15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11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t>24.01.19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5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pPr/>
              <a:t>24.01.19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www.swdec.de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1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pPr/>
              <a:t>24.01.19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www.swdec.de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94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3195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55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t>24.01.19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46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pPr/>
              <a:t>24.01.19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www.swdec.de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07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t>24.01.19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81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pPr/>
              <a:t>24.01.19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www.swdec.de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3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t>24.01.19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13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t>24.01.19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30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pPr/>
              <a:t>24.01.19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www.swdec.de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93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92F-C611-FD43-9367-600CDC1916A1}" type="datetimeFigureOut">
              <a:rPr lang="de-DE" smtClean="0"/>
              <a:pPr/>
              <a:t>24.01.19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www.swdec.de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356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F92F-C611-FD43-9367-600CDC1916A1}" type="datetimeFigureOut">
              <a:rPr lang="de-DE" smtClean="0"/>
              <a:pPr/>
              <a:t>24.01.19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www.swdec.de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65B9-E55C-9B4B-A100-F416327B5BA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C60157-19C5-C947-8C7B-14091173B0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de/url?sa=i&amp;rct=j&amp;q=&amp;esrc=s&amp;source=images&amp;cd=&amp;cad=rja&amp;uact=8&amp;ved=2ahUKEwjd4ZvMj-jeAhUkMewKHTz-AEgQjRx6BAgBEAU&amp;url=http://www.junker-joerg.net/team/steffen-wolter/&amp;psig=AOvVaw1G78KaNGCnAPru-NimpUnA&amp;ust=154298024116272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376AA-209A-2B4B-814C-771798702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Gloss And Bloom" pitchFamily="2" charset="77"/>
              </a:rPr>
              <a:t>Informationen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715D39-DDC9-F14E-9836-53D1D2E9A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Nunito" pitchFamily="2" charset="77"/>
              </a:rPr>
              <a:t>aus dem SWD-EC-Verband </a:t>
            </a:r>
          </a:p>
          <a:p>
            <a:r>
              <a:rPr lang="de-DE" dirty="0">
                <a:latin typeface="Nunito" pitchFamily="2" charset="77"/>
              </a:rPr>
              <a:t>01/2019</a:t>
            </a:r>
          </a:p>
        </p:txBody>
      </p:sp>
    </p:spTree>
    <p:extLst>
      <p:ext uri="{BB962C8B-B14F-4D97-AF65-F5344CB8AC3E}">
        <p14:creationId xmlns:p14="http://schemas.microsoft.com/office/powerpoint/2010/main" val="34118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7A37C8E-2CFC-8846-9233-A8CE0415C5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3699">
            <a:off x="2846034" y="1939121"/>
            <a:ext cx="5244610" cy="252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7"/>
            <a:ext cx="12233672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Gloss And Bloom" pitchFamily="2" charset="77"/>
                <a:sym typeface="Arial Bold" pitchFamily="124" charset="0"/>
              </a:rPr>
              <a:t>Ein Jahr für Gott</a:t>
            </a:r>
          </a:p>
          <a:p>
            <a:endParaRPr lang="de-DE" altLang="de-DE" sz="2400" dirty="0"/>
          </a:p>
          <a:p>
            <a:r>
              <a:rPr lang="de-DE" altLang="de-DE" sz="2400" dirty="0">
                <a:latin typeface="Nunito" pitchFamily="2" charset="77"/>
              </a:rPr>
              <a:t>10. Februar 2019</a:t>
            </a:r>
          </a:p>
          <a:p>
            <a:r>
              <a:rPr lang="de-DE" altLang="de-DE" sz="2400" dirty="0">
                <a:latin typeface="Nunito" pitchFamily="2" charset="77"/>
              </a:rPr>
              <a:t>18. Mai 2019</a:t>
            </a:r>
          </a:p>
          <a:p>
            <a:r>
              <a:rPr lang="de-DE" altLang="de-DE" sz="1500" dirty="0">
                <a:latin typeface="Nunito" pitchFamily="2" charset="77"/>
              </a:rPr>
              <a:t>SWD-EC-Geschäftsstelle</a:t>
            </a: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6617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FSJ-INFOTAGE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E72803-9CAB-C24E-BB10-F7B6DA5E9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9047">
            <a:off x="5833629" y="410441"/>
            <a:ext cx="2358506" cy="333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chseck 5">
            <a:extLst>
              <a:ext uri="{FF2B5EF4-FFF2-40B4-BE49-F238E27FC236}">
                <a16:creationId xmlns:a16="http://schemas.microsoft.com/office/drawing/2014/main" id="{B88038D3-DD81-444F-BEE5-365BA22DD8A0}"/>
              </a:ext>
            </a:extLst>
          </p:cNvPr>
          <p:cNvSpPr/>
          <p:nvPr/>
        </p:nvSpPr>
        <p:spPr>
          <a:xfrm rot="21157133">
            <a:off x="4195546" y="717131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AEF04C-05A9-2744-90FF-2AB19E7FFB7C}"/>
              </a:ext>
            </a:extLst>
          </p:cNvPr>
          <p:cNvSpPr txBox="1"/>
          <p:nvPr/>
        </p:nvSpPr>
        <p:spPr>
          <a:xfrm rot="21157133">
            <a:off x="4200598" y="879488"/>
            <a:ext cx="163543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Online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anmelden: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endParaRPr lang="de-DE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556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7"/>
            <a:ext cx="1223367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Nunito" pitchFamily="2" charset="77"/>
              </a:rPr>
              <a:t>31. Mai – 02. Juni 2019</a:t>
            </a:r>
          </a:p>
          <a:p>
            <a:r>
              <a:rPr lang="de-DE" altLang="de-DE" sz="1500" dirty="0" err="1">
                <a:latin typeface="Nunito" pitchFamily="2" charset="77"/>
              </a:rPr>
              <a:t>Monbachtal</a:t>
            </a:r>
            <a:r>
              <a:rPr lang="de-DE" altLang="de-DE" sz="1500" dirty="0">
                <a:latin typeface="Nunito" pitchFamily="2" charset="77"/>
              </a:rPr>
              <a:t>, Bad </a:t>
            </a:r>
            <a:r>
              <a:rPr lang="de-DE" altLang="de-DE" sz="1500" dirty="0" err="1">
                <a:latin typeface="Nunito" pitchFamily="2" charset="77"/>
              </a:rPr>
              <a:t>Liebenzell</a:t>
            </a:r>
            <a:endParaRPr lang="de-DE" altLang="de-DE" sz="1500" dirty="0">
              <a:latin typeface="Nunito" pitchFamily="2" charset="77"/>
            </a:endParaRP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7220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TEENAGERMISSIONSTREFFEN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927EF30-281B-6C40-B3DB-4F2113450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2768">
            <a:off x="921123" y="1942687"/>
            <a:ext cx="6804212" cy="238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D28A93-0A08-624A-878D-EB6EDF4D1B77}"/>
              </a:ext>
            </a:extLst>
          </p:cNvPr>
          <p:cNvGrpSpPr/>
          <p:nvPr/>
        </p:nvGrpSpPr>
        <p:grpSpPr>
          <a:xfrm rot="500904">
            <a:off x="4134433" y="1298083"/>
            <a:ext cx="2294469" cy="3211736"/>
            <a:chOff x="6380092" y="1096376"/>
            <a:chExt cx="2294469" cy="321173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AE4D0A0-016A-8A44-8695-7A8A550C8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24" b="-590"/>
            <a:stretch/>
          </p:blipFill>
          <p:spPr>
            <a:xfrm>
              <a:off x="6380092" y="1096376"/>
              <a:ext cx="2236782" cy="3211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51462A3-15B4-D941-87E4-661CF257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2002" y="1096376"/>
              <a:ext cx="210312" cy="321173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C75184D-6D50-2B4C-A5E7-3F31E12B1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57032" y="1096376"/>
              <a:ext cx="219456" cy="3211736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AD4B68B-89AB-B546-A660-7804050E4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83212" y="1096376"/>
              <a:ext cx="191349" cy="3211736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3C756A8-892D-2742-8DAF-892EE5765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2314" y="1096376"/>
              <a:ext cx="1413862" cy="3211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25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7"/>
            <a:ext cx="1223367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Nunito" pitchFamily="2" charset="77"/>
              </a:rPr>
              <a:t>15. – 23. August 2019</a:t>
            </a:r>
          </a:p>
          <a:p>
            <a:r>
              <a:rPr lang="de-DE" altLang="de-DE" sz="1500" dirty="0">
                <a:latin typeface="Nunito" pitchFamily="2" charset="77"/>
              </a:rPr>
              <a:t>Sulz am Eck</a:t>
            </a: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7220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PROCAMP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94759F-34F8-7846-9937-41BADE661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4975">
            <a:off x="792782" y="2220800"/>
            <a:ext cx="6546797" cy="226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A54418-8FE8-0342-B15C-F59C245908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4633">
            <a:off x="5217459" y="659963"/>
            <a:ext cx="3165822" cy="316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echseck 16">
            <a:extLst>
              <a:ext uri="{FF2B5EF4-FFF2-40B4-BE49-F238E27FC236}">
                <a16:creationId xmlns:a16="http://schemas.microsoft.com/office/drawing/2014/main" id="{2AD218E3-2A98-5741-AA64-1DBB4CD7CEF5}"/>
              </a:ext>
            </a:extLst>
          </p:cNvPr>
          <p:cNvSpPr/>
          <p:nvPr/>
        </p:nvSpPr>
        <p:spPr>
          <a:xfrm rot="21157133">
            <a:off x="3872817" y="1215134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B79862C-762C-6145-BB74-3FDFB33EF127}"/>
              </a:ext>
            </a:extLst>
          </p:cNvPr>
          <p:cNvSpPr txBox="1"/>
          <p:nvPr/>
        </p:nvSpPr>
        <p:spPr>
          <a:xfrm rot="21157133">
            <a:off x="3877869" y="1377491"/>
            <a:ext cx="163543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Online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anmelden: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www.procamp.org</a:t>
            </a:r>
            <a:endParaRPr lang="de-DE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821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65E11-452E-5740-BF10-39B606526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Nunito" pitchFamily="2" charset="77"/>
              </a:rPr>
              <a:t>Sonstige Informationen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9CFAED-0796-B34E-B1D7-98B2E4717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83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CF93A7A-489C-404C-981C-DB593707A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768574-623F-EA44-A60C-42CC8B7192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47687B5C-8740-C449-AA39-824EE1BE01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6699" y="1324368"/>
            <a:ext cx="3061666" cy="1247564"/>
          </a:xfrm>
          <a:prstGeom prst="bentConnector3">
            <a:avLst>
              <a:gd name="adj1" fmla="val 50000"/>
            </a:avLst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chseck 6">
            <a:extLst>
              <a:ext uri="{FF2B5EF4-FFF2-40B4-BE49-F238E27FC236}">
                <a16:creationId xmlns:a16="http://schemas.microsoft.com/office/drawing/2014/main" id="{5E2ECB7E-9859-3A4C-A418-51841B6E380B}"/>
              </a:ext>
            </a:extLst>
          </p:cNvPr>
          <p:cNvSpPr/>
          <p:nvPr/>
        </p:nvSpPr>
        <p:spPr>
          <a:xfrm>
            <a:off x="2677885" y="1009920"/>
            <a:ext cx="3784387" cy="3262403"/>
          </a:xfrm>
          <a:prstGeom prst="hexagon">
            <a:avLst/>
          </a:prstGeom>
          <a:solidFill>
            <a:srgbClr val="B1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hape 92">
            <a:extLst>
              <a:ext uri="{FF2B5EF4-FFF2-40B4-BE49-F238E27FC236}">
                <a16:creationId xmlns:a16="http://schemas.microsoft.com/office/drawing/2014/main" id="{2E61F725-CCD7-6444-8892-93C00965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884" y="2114792"/>
            <a:ext cx="3784387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de-DE" altLang="de-DE" sz="2400" b="1" dirty="0">
                <a:solidFill>
                  <a:schemeClr val="bg1"/>
                </a:solidFill>
                <a:latin typeface="Nunito" pitchFamily="2" charset="77"/>
              </a:rPr>
              <a:t>Jetzt einfach</a:t>
            </a:r>
          </a:p>
          <a:p>
            <a:pPr algn="ctr"/>
            <a:r>
              <a:rPr lang="de-DE" altLang="de-DE" sz="2400" b="1" dirty="0">
                <a:solidFill>
                  <a:schemeClr val="bg1"/>
                </a:solidFill>
                <a:latin typeface="Nunito" pitchFamily="2" charset="77"/>
              </a:rPr>
              <a:t>online spenden!</a:t>
            </a:r>
          </a:p>
          <a:p>
            <a:pPr algn="ctr"/>
            <a:r>
              <a:rPr lang="de-DE" altLang="de-DE" sz="1500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endParaRPr lang="de-DE" altLang="de-DE" sz="1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endParaRPr lang="de-DE" altLang="de-DE" sz="3000" dirty="0">
              <a:solidFill>
                <a:schemeClr val="bg1"/>
              </a:solidFill>
            </a:endParaRPr>
          </a:p>
          <a:p>
            <a:pPr algn="ctr"/>
            <a:endParaRPr lang="de-DE" altLang="de-DE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6BB1323C-D9B1-CF4F-97AC-0FCEDD17A112}"/>
              </a:ext>
            </a:extLst>
          </p:cNvPr>
          <p:cNvCxnSpPr/>
          <p:nvPr/>
        </p:nvCxnSpPr>
        <p:spPr bwMode="auto">
          <a:xfrm>
            <a:off x="1459654" y="4240175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84FFF9F2-28C0-C746-9A46-804D1DD9F2E5}"/>
              </a:ext>
            </a:extLst>
          </p:cNvPr>
          <p:cNvCxnSpPr/>
          <p:nvPr/>
        </p:nvCxnSpPr>
        <p:spPr bwMode="auto">
          <a:xfrm>
            <a:off x="1459654" y="3914737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1FD4182C-93A6-D340-8FEB-AE8EAF5EDDF5}"/>
              </a:ext>
            </a:extLst>
          </p:cNvPr>
          <p:cNvCxnSpPr/>
          <p:nvPr/>
        </p:nvCxnSpPr>
        <p:spPr bwMode="auto">
          <a:xfrm>
            <a:off x="1459654" y="3587712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9240F656-D8DA-1842-ACB0-04DD071FEAFC}"/>
              </a:ext>
            </a:extLst>
          </p:cNvPr>
          <p:cNvCxnSpPr/>
          <p:nvPr/>
        </p:nvCxnSpPr>
        <p:spPr bwMode="auto">
          <a:xfrm>
            <a:off x="1459654" y="3262275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8F6A6285-C2F5-1E4B-98A1-A4739B6CE880}"/>
              </a:ext>
            </a:extLst>
          </p:cNvPr>
          <p:cNvCxnSpPr/>
          <p:nvPr/>
        </p:nvCxnSpPr>
        <p:spPr bwMode="auto">
          <a:xfrm>
            <a:off x="1459654" y="2936837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8C714ADE-AB58-3A4B-8E6C-542F184E320D}"/>
              </a:ext>
            </a:extLst>
          </p:cNvPr>
          <p:cNvCxnSpPr/>
          <p:nvPr/>
        </p:nvCxnSpPr>
        <p:spPr bwMode="auto">
          <a:xfrm>
            <a:off x="1459654" y="2611400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679FA195-3C37-034C-9D83-A9D7BB4589DE}"/>
              </a:ext>
            </a:extLst>
          </p:cNvPr>
          <p:cNvCxnSpPr/>
          <p:nvPr/>
        </p:nvCxnSpPr>
        <p:spPr bwMode="auto">
          <a:xfrm>
            <a:off x="1459654" y="2285962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EBB8C16C-C9D0-114A-BECF-17157AE536C8}"/>
              </a:ext>
            </a:extLst>
          </p:cNvPr>
          <p:cNvCxnSpPr/>
          <p:nvPr/>
        </p:nvCxnSpPr>
        <p:spPr bwMode="auto">
          <a:xfrm>
            <a:off x="1459654" y="1960525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0432701F-22C3-B74D-8BF2-44C2AC7B3F7A}"/>
              </a:ext>
            </a:extLst>
          </p:cNvPr>
          <p:cNvCxnSpPr/>
          <p:nvPr/>
        </p:nvCxnSpPr>
        <p:spPr bwMode="auto">
          <a:xfrm>
            <a:off x="1459654" y="1633500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7475701E-F836-A044-AAFF-2D199B71B335}"/>
              </a:ext>
            </a:extLst>
          </p:cNvPr>
          <p:cNvCxnSpPr/>
          <p:nvPr/>
        </p:nvCxnSpPr>
        <p:spPr bwMode="auto">
          <a:xfrm>
            <a:off x="1459654" y="1308062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A8A56C48-523E-8946-A674-523A924B057D}"/>
              </a:ext>
            </a:extLst>
          </p:cNvPr>
          <p:cNvCxnSpPr/>
          <p:nvPr/>
        </p:nvCxnSpPr>
        <p:spPr bwMode="auto">
          <a:xfrm>
            <a:off x="1459654" y="982625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04E0484D-5928-D54B-AA6C-4289C408323E}"/>
              </a:ext>
            </a:extLst>
          </p:cNvPr>
          <p:cNvSpPr txBox="1"/>
          <p:nvPr/>
        </p:nvSpPr>
        <p:spPr>
          <a:xfrm>
            <a:off x="332529" y="3863937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100.000 €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F4E8ADA1-056B-2949-894B-0C1B18FD282D}"/>
              </a:ext>
            </a:extLst>
          </p:cNvPr>
          <p:cNvSpPr txBox="1"/>
          <p:nvPr/>
        </p:nvSpPr>
        <p:spPr>
          <a:xfrm>
            <a:off x="332529" y="3532150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200.000 €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8BCCCA59-E8E6-9C47-B8AC-779E0A2717F4}"/>
              </a:ext>
            </a:extLst>
          </p:cNvPr>
          <p:cNvSpPr txBox="1"/>
          <p:nvPr/>
        </p:nvSpPr>
        <p:spPr>
          <a:xfrm>
            <a:off x="332529" y="3201950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300.000 €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E6FBD02-B825-7548-9A8F-8FD34594A983}"/>
              </a:ext>
            </a:extLst>
          </p:cNvPr>
          <p:cNvSpPr txBox="1"/>
          <p:nvPr/>
        </p:nvSpPr>
        <p:spPr>
          <a:xfrm>
            <a:off x="332529" y="2870162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400.000 €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CEDF6344-642F-3B4C-9FC9-51909D647B5D}"/>
              </a:ext>
            </a:extLst>
          </p:cNvPr>
          <p:cNvSpPr txBox="1"/>
          <p:nvPr/>
        </p:nvSpPr>
        <p:spPr>
          <a:xfrm>
            <a:off x="332529" y="2538375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500.000 €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18E2E5A1-D118-4041-B18D-FDBF73F1CD74}"/>
              </a:ext>
            </a:extLst>
          </p:cNvPr>
          <p:cNvSpPr txBox="1"/>
          <p:nvPr/>
        </p:nvSpPr>
        <p:spPr>
          <a:xfrm>
            <a:off x="332529" y="2206587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600.000 €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EC4E578-01B5-044B-AB28-127D8D05B255}"/>
              </a:ext>
            </a:extLst>
          </p:cNvPr>
          <p:cNvSpPr txBox="1"/>
          <p:nvPr/>
        </p:nvSpPr>
        <p:spPr>
          <a:xfrm>
            <a:off x="332529" y="1874800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700.000 €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3012D7DE-9BF4-3D48-9534-22CB55DFF25D}"/>
              </a:ext>
            </a:extLst>
          </p:cNvPr>
          <p:cNvSpPr txBox="1"/>
          <p:nvPr/>
        </p:nvSpPr>
        <p:spPr>
          <a:xfrm>
            <a:off x="332529" y="1544600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800.000 €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E5D665D4-26B9-5C4C-8851-93231107D2A2}"/>
              </a:ext>
            </a:extLst>
          </p:cNvPr>
          <p:cNvSpPr txBox="1"/>
          <p:nvPr/>
        </p:nvSpPr>
        <p:spPr>
          <a:xfrm>
            <a:off x="332529" y="1212812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900.000 €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F3E6BA7B-3D60-0A44-AE16-69EA0FAD94FE}"/>
              </a:ext>
            </a:extLst>
          </p:cNvPr>
          <p:cNvSpPr txBox="1"/>
          <p:nvPr/>
        </p:nvSpPr>
        <p:spPr>
          <a:xfrm>
            <a:off x="332529" y="881025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1.000.000 €</a:t>
            </a:r>
          </a:p>
        </p:txBody>
      </p:sp>
      <p:grpSp>
        <p:nvGrpSpPr>
          <p:cNvPr id="89" name="Gruppierung 2">
            <a:extLst>
              <a:ext uri="{FF2B5EF4-FFF2-40B4-BE49-F238E27FC236}">
                <a16:creationId xmlns:a16="http://schemas.microsoft.com/office/drawing/2014/main" id="{9E032F2F-9152-6E4C-B878-61C65EA7937A}"/>
              </a:ext>
            </a:extLst>
          </p:cNvPr>
          <p:cNvGrpSpPr>
            <a:grpSpLocks/>
          </p:cNvGrpSpPr>
          <p:nvPr/>
        </p:nvGrpSpPr>
        <p:grpSpPr bwMode="auto">
          <a:xfrm>
            <a:off x="1756516" y="1044297"/>
            <a:ext cx="2058988" cy="3195879"/>
            <a:chOff x="5641148" y="3927384"/>
            <a:chExt cx="3096150" cy="7545311"/>
          </a:xfrm>
        </p:grpSpPr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F89EB07A-DF19-2543-ACC7-D791A8763691}"/>
                </a:ext>
              </a:extLst>
            </p:cNvPr>
            <p:cNvSpPr/>
            <p:nvPr/>
          </p:nvSpPr>
          <p:spPr bwMode="auto">
            <a:xfrm>
              <a:off x="5641148" y="3927384"/>
              <a:ext cx="3096150" cy="7545311"/>
            </a:xfrm>
            <a:prstGeom prst="rect">
              <a:avLst/>
            </a:prstGeom>
            <a:solidFill>
              <a:srgbClr val="14370E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lIns="21527" tIns="10764" rIns="21527" bIns="10764" anchor="ctr"/>
            <a:lstStyle/>
            <a:p>
              <a:pPr algn="ctr" eaLnBrk="1">
                <a:defRPr/>
              </a:pPr>
              <a:r>
                <a:rPr lang="de-DE" sz="1500" dirty="0">
                  <a:solidFill>
                    <a:schemeClr val="bg1"/>
                  </a:solidFill>
                  <a:latin typeface="Arial"/>
                  <a:ea typeface="ヒラギノ角ゴ ProN W3" charset="-128"/>
                </a:rPr>
                <a:t>                      </a:t>
              </a:r>
              <a:endParaRPr lang="de-DE" sz="1050" dirty="0">
                <a:solidFill>
                  <a:schemeClr val="bg1"/>
                </a:solidFill>
                <a:latin typeface="Arial"/>
                <a:ea typeface="ヒラギノ角ゴ ProN W3" charset="-128"/>
              </a:endParaRPr>
            </a:p>
          </p:txBody>
        </p:sp>
        <p:sp>
          <p:nvSpPr>
            <p:cNvPr id="91" name="Textfeld 6">
              <a:extLst>
                <a:ext uri="{FF2B5EF4-FFF2-40B4-BE49-F238E27FC236}">
                  <a16:creationId xmlns:a16="http://schemas.microsoft.com/office/drawing/2014/main" id="{1470C824-9CD9-F845-9691-CF5ADFCAA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1148" y="7153247"/>
              <a:ext cx="3077053" cy="149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500" dirty="0">
                  <a:solidFill>
                    <a:schemeClr val="bg1"/>
                  </a:solidFill>
                  <a:latin typeface="Nunito" pitchFamily="2" charset="77"/>
                </a:rPr>
                <a:t>Spendenbedarf</a:t>
              </a:r>
              <a:br>
                <a:rPr lang="de-DE" altLang="de-DE" sz="1500" dirty="0">
                  <a:solidFill>
                    <a:schemeClr val="bg1"/>
                  </a:solidFill>
                  <a:latin typeface="Nunito" pitchFamily="2" charset="77"/>
                </a:rPr>
              </a:br>
              <a:r>
                <a:rPr lang="de-DE" altLang="de-DE" sz="2025" dirty="0">
                  <a:solidFill>
                    <a:schemeClr val="bg1"/>
                  </a:solidFill>
                  <a:latin typeface="Nunito" pitchFamily="2" charset="77"/>
                </a:rPr>
                <a:t>987.000 €</a:t>
              </a:r>
              <a:endParaRPr lang="de-DE" altLang="de-DE" sz="1500" dirty="0">
                <a:solidFill>
                  <a:schemeClr val="bg1"/>
                </a:solidFill>
                <a:latin typeface="Nunito" pitchFamily="2" charset="77"/>
              </a:endParaRPr>
            </a:p>
          </p:txBody>
        </p:sp>
      </p:grpSp>
      <p:cxnSp>
        <p:nvCxnSpPr>
          <p:cNvPr id="92" name="Gerade Verbindung 57">
            <a:extLst>
              <a:ext uri="{FF2B5EF4-FFF2-40B4-BE49-F238E27FC236}">
                <a16:creationId xmlns:a16="http://schemas.microsoft.com/office/drawing/2014/main" id="{1E80781E-AF6A-F54D-9549-B2434DD845A1}"/>
              </a:ext>
            </a:extLst>
          </p:cNvPr>
          <p:cNvCxnSpPr/>
          <p:nvPr/>
        </p:nvCxnSpPr>
        <p:spPr bwMode="auto">
          <a:xfrm>
            <a:off x="1459654" y="686249"/>
            <a:ext cx="70200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ysDash"/>
            <a:bevel/>
            <a:headEnd type="none" w="med" len="med"/>
            <a:tailEnd type="none" w="med" len="med"/>
          </a:ln>
          <a:effectLst/>
          <a:extLst/>
        </p:spPr>
      </p:cxnSp>
      <p:sp>
        <p:nvSpPr>
          <p:cNvPr id="93" name="Rechteck 92">
            <a:extLst>
              <a:ext uri="{FF2B5EF4-FFF2-40B4-BE49-F238E27FC236}">
                <a16:creationId xmlns:a16="http://schemas.microsoft.com/office/drawing/2014/main" id="{8FC2BB9C-0BD5-0843-B1C7-64E90200CFAF}"/>
              </a:ext>
            </a:extLst>
          </p:cNvPr>
          <p:cNvSpPr/>
          <p:nvPr/>
        </p:nvSpPr>
        <p:spPr bwMode="auto">
          <a:xfrm>
            <a:off x="6293592" y="634489"/>
            <a:ext cx="2052000" cy="3604500"/>
          </a:xfrm>
          <a:prstGeom prst="rect">
            <a:avLst/>
          </a:prstGeom>
          <a:solidFill>
            <a:srgbClr val="F392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57405" tIns="28703" rIns="57405" bIns="28703" anchor="ctr"/>
          <a:lstStyle/>
          <a:p>
            <a:pPr algn="ctr" defTabSz="3429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dirty="0">
                <a:solidFill>
                  <a:srgbClr val="FFFFFF"/>
                </a:solidFill>
                <a:latin typeface="Arial"/>
                <a:ea typeface="ヒラギノ角ゴ ProN W3" charset="-128"/>
                <a:cs typeface="Arial"/>
                <a:sym typeface="Arial" charset="0"/>
              </a:rPr>
              <a:t>                      </a:t>
            </a:r>
            <a:endParaRPr lang="de-DE" sz="1050" dirty="0">
              <a:solidFill>
                <a:srgbClr val="FFFFFF"/>
              </a:solidFill>
              <a:latin typeface="Arial"/>
              <a:ea typeface="ヒラギノ角ゴ ProN W3" charset="-128"/>
              <a:cs typeface="Arial"/>
              <a:sym typeface="Arial" charset="0"/>
            </a:endParaRPr>
          </a:p>
        </p:txBody>
      </p:sp>
      <p:sp>
        <p:nvSpPr>
          <p:cNvPr id="94" name="Textfeld 6">
            <a:extLst>
              <a:ext uri="{FF2B5EF4-FFF2-40B4-BE49-F238E27FC236}">
                <a16:creationId xmlns:a16="http://schemas.microsoft.com/office/drawing/2014/main" id="{795B2D1B-EDBF-B54A-9678-6645A882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03" y="2285838"/>
            <a:ext cx="1815802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sym typeface="Arial" panose="020B0604020202020204" pitchFamily="34" charset="0"/>
              </a:defRPr>
            </a:lvl9pPr>
          </a:lstStyle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500" dirty="0">
                <a:solidFill>
                  <a:srgbClr val="FFFFFF"/>
                </a:solidFill>
                <a:latin typeface="Nunito" panose="00000500000000000000" pitchFamily="2" charset="0"/>
                <a:cs typeface="Arial"/>
              </a:rPr>
              <a:t>Spendenbedarf</a:t>
            </a:r>
            <a:br>
              <a:rPr lang="de-DE" altLang="de-DE" sz="1500" dirty="0">
                <a:solidFill>
                  <a:srgbClr val="FFFFFF"/>
                </a:solidFill>
                <a:latin typeface="Nunito" panose="00000500000000000000" pitchFamily="2" charset="0"/>
                <a:cs typeface="Arial"/>
              </a:rPr>
            </a:br>
            <a:r>
              <a:rPr lang="de-DE" altLang="de-DE" sz="1500" b="1" dirty="0">
                <a:solidFill>
                  <a:srgbClr val="FFFFFF"/>
                </a:solidFill>
                <a:latin typeface="Nunito" panose="00000500000000000000" pitchFamily="2" charset="0"/>
                <a:cs typeface="Arial"/>
              </a:rPr>
              <a:t>2019</a:t>
            </a:r>
            <a:br>
              <a:rPr lang="de-DE" altLang="de-DE" sz="1500" dirty="0">
                <a:solidFill>
                  <a:srgbClr val="FFFFFF"/>
                </a:solidFill>
                <a:latin typeface="Nunito" panose="00000500000000000000" pitchFamily="2" charset="0"/>
                <a:cs typeface="Arial"/>
              </a:rPr>
            </a:br>
            <a:r>
              <a:rPr lang="de-DE" altLang="de-DE" sz="2025" dirty="0">
                <a:solidFill>
                  <a:srgbClr val="FFFFFF"/>
                </a:solidFill>
                <a:latin typeface="Nunito" panose="00000500000000000000" pitchFamily="2" charset="0"/>
                <a:cs typeface="Arial"/>
              </a:rPr>
              <a:t>1.115.000 €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F126D07-5ECF-CE49-AB09-82FAC04E7F12}"/>
              </a:ext>
            </a:extLst>
          </p:cNvPr>
          <p:cNvSpPr txBox="1"/>
          <p:nvPr/>
        </p:nvSpPr>
        <p:spPr>
          <a:xfrm>
            <a:off x="332529" y="584649"/>
            <a:ext cx="1052512" cy="253914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1.100.000 €</a:t>
            </a:r>
          </a:p>
        </p:txBody>
      </p:sp>
      <p:grpSp>
        <p:nvGrpSpPr>
          <p:cNvPr id="96" name="Gruppierung 47">
            <a:extLst>
              <a:ext uri="{FF2B5EF4-FFF2-40B4-BE49-F238E27FC236}">
                <a16:creationId xmlns:a16="http://schemas.microsoft.com/office/drawing/2014/main" id="{C56E5B3C-A967-F04A-BBBF-6C6C033376E3}"/>
              </a:ext>
            </a:extLst>
          </p:cNvPr>
          <p:cNvGrpSpPr>
            <a:grpSpLocks/>
          </p:cNvGrpSpPr>
          <p:nvPr/>
        </p:nvGrpSpPr>
        <p:grpSpPr bwMode="auto">
          <a:xfrm>
            <a:off x="4025252" y="821973"/>
            <a:ext cx="2057400" cy="3413140"/>
            <a:chOff x="10733944" y="5982568"/>
            <a:chExt cx="5486768" cy="5390459"/>
          </a:xfrm>
          <a:solidFill>
            <a:srgbClr val="B1CA33"/>
          </a:solidFill>
        </p:grpSpPr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A46B2CA9-2B35-0340-84B2-9BFE642D1D4A}"/>
                </a:ext>
              </a:extLst>
            </p:cNvPr>
            <p:cNvSpPr/>
            <p:nvPr/>
          </p:nvSpPr>
          <p:spPr bwMode="auto">
            <a:xfrm>
              <a:off x="10733944" y="5982568"/>
              <a:ext cx="5486768" cy="5390459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lIns="57405" tIns="28703" rIns="57405" bIns="28703" anchor="ctr"/>
            <a:lstStyle/>
            <a:p>
              <a:pPr algn="ctr" eaLnBrk="1">
                <a:lnSpc>
                  <a:spcPts val="1688"/>
                </a:lnSpc>
                <a:defRPr/>
              </a:pPr>
              <a:endParaRPr lang="de-DE" sz="1500" dirty="0">
                <a:solidFill>
                  <a:srgbClr val="14370E"/>
                </a:solidFill>
                <a:latin typeface="Arial"/>
                <a:ea typeface="ヒラギノ角ゴ ProN W3" charset="-128"/>
                <a:sym typeface="Arial" charset="0"/>
              </a:endParaRPr>
            </a:p>
          </p:txBody>
        </p:sp>
        <p:sp>
          <p:nvSpPr>
            <p:cNvPr id="98" name="Textfeld 6">
              <a:extLst>
                <a:ext uri="{FF2B5EF4-FFF2-40B4-BE49-F238E27FC236}">
                  <a16:creationId xmlns:a16="http://schemas.microsoft.com/office/drawing/2014/main" id="{6C0459AC-CE9F-A24F-897F-0FADEC06A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3944" y="8445275"/>
              <a:ext cx="5486768" cy="1018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  <a:ea typeface="Geneva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500" dirty="0">
                  <a:solidFill>
                    <a:schemeClr val="bg1"/>
                  </a:solidFill>
                  <a:latin typeface="Nunito" pitchFamily="2" charset="77"/>
                </a:rPr>
                <a:t>Spendeneingänge</a:t>
              </a:r>
            </a:p>
            <a:p>
              <a:pPr algn="ctr">
                <a:defRPr/>
              </a:pPr>
              <a:r>
                <a:rPr lang="de-DE" altLang="de-DE" sz="2025" dirty="0">
                  <a:solidFill>
                    <a:schemeClr val="bg1"/>
                  </a:solidFill>
                  <a:latin typeface="Nunito" pitchFamily="2" charset="77"/>
                </a:rPr>
                <a:t>ca. 1.040.000 €</a:t>
              </a:r>
            </a:p>
          </p:txBody>
        </p:sp>
      </p:grpSp>
      <p:sp>
        <p:nvSpPr>
          <p:cNvPr id="99" name="Rechteck 98">
            <a:extLst>
              <a:ext uri="{FF2B5EF4-FFF2-40B4-BE49-F238E27FC236}">
                <a16:creationId xmlns:a16="http://schemas.microsoft.com/office/drawing/2014/main" id="{A5FCFBB2-2A4B-B84E-8A02-AD9E4313B1B2}"/>
              </a:ext>
            </a:extLst>
          </p:cNvPr>
          <p:cNvSpPr/>
          <p:nvPr/>
        </p:nvSpPr>
        <p:spPr>
          <a:xfrm>
            <a:off x="5091462" y="4365473"/>
            <a:ext cx="1244251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675" dirty="0">
                <a:solidFill>
                  <a:schemeClr val="bg1">
                    <a:lumMod val="50000"/>
                  </a:schemeClr>
                </a:solidFill>
                <a:latin typeface="Nunito" pitchFamily="2" charset="77"/>
                <a:ea typeface="Geneva" charset="0"/>
                <a:sym typeface="Arial" charset="0"/>
              </a:rPr>
              <a:t>Stand:  31. Dezember 2018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B1ACFE24-1025-4D4C-9FE6-83C3F4D84E26}"/>
              </a:ext>
            </a:extLst>
          </p:cNvPr>
          <p:cNvSpPr/>
          <p:nvPr/>
        </p:nvSpPr>
        <p:spPr bwMode="auto">
          <a:xfrm>
            <a:off x="4023452" y="796038"/>
            <a:ext cx="2059200" cy="246987"/>
          </a:xfrm>
          <a:prstGeom prst="rect">
            <a:avLst/>
          </a:prstGeom>
          <a:solidFill>
            <a:srgbClr val="F392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57405" tIns="28703" rIns="57405" bIns="28703" anchor="ctr"/>
          <a:lstStyle/>
          <a:p>
            <a:pPr algn="ctr" defTabSz="3429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00" dirty="0">
                <a:solidFill>
                  <a:srgbClr val="FFFFFF"/>
                </a:solidFill>
                <a:latin typeface="Arial"/>
                <a:ea typeface="ヒラギノ角ゴ ProN W3" charset="-128"/>
                <a:cs typeface="Arial"/>
                <a:sym typeface="Arial" charset="0"/>
              </a:rPr>
              <a:t>                      </a:t>
            </a:r>
            <a:endParaRPr lang="de-DE" sz="1050" dirty="0">
              <a:solidFill>
                <a:srgbClr val="FFFFFF"/>
              </a:solidFill>
              <a:latin typeface="Arial"/>
              <a:ea typeface="ヒラギノ角ゴ ProN W3" charset="-128"/>
              <a:cs typeface="Arial"/>
              <a:sym typeface="Arial" charset="0"/>
            </a:endParaRPr>
          </a:p>
        </p:txBody>
      </p:sp>
      <p:sp>
        <p:nvSpPr>
          <p:cNvPr id="101" name="Textfeld 6">
            <a:extLst>
              <a:ext uri="{FF2B5EF4-FFF2-40B4-BE49-F238E27FC236}">
                <a16:creationId xmlns:a16="http://schemas.microsoft.com/office/drawing/2014/main" id="{D3C51A17-3228-BF46-8D1D-3643D718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750" y="798409"/>
            <a:ext cx="1196803" cy="769441"/>
          </a:xfrm>
          <a:prstGeom prst="rect">
            <a:avLst/>
          </a:prstGeom>
          <a:solidFill>
            <a:srgbClr val="F392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de-DE" altLang="de-DE" sz="1100" b="1" dirty="0">
                <a:solidFill>
                  <a:schemeClr val="bg1"/>
                </a:solidFill>
                <a:latin typeface="Nunito" pitchFamily="2" charset="77"/>
              </a:rPr>
              <a:t>Spenden Dobel </a:t>
            </a:r>
          </a:p>
          <a:p>
            <a:pPr algn="ctr">
              <a:defRPr/>
            </a:pPr>
            <a:r>
              <a:rPr lang="de-DE" altLang="de-DE" sz="1100" b="1" dirty="0">
                <a:solidFill>
                  <a:schemeClr val="bg1"/>
                </a:solidFill>
                <a:latin typeface="Nunito" pitchFamily="2" charset="77"/>
              </a:rPr>
              <a:t>44.000 €</a:t>
            </a:r>
          </a:p>
          <a:p>
            <a:pPr algn="ctr">
              <a:defRPr/>
            </a:pPr>
            <a:r>
              <a:rPr lang="de-DE" altLang="de-DE" sz="1100" b="1" dirty="0">
                <a:solidFill>
                  <a:schemeClr val="bg1"/>
                </a:solidFill>
                <a:latin typeface="Nunito" pitchFamily="2" charset="77"/>
              </a:rPr>
              <a:t>Rücklagen</a:t>
            </a:r>
            <a:br>
              <a:rPr lang="de-DE" altLang="de-DE" sz="1100" b="1" dirty="0">
                <a:solidFill>
                  <a:schemeClr val="bg1"/>
                </a:solidFill>
                <a:latin typeface="Nunito" pitchFamily="2" charset="77"/>
              </a:rPr>
            </a:br>
            <a:r>
              <a:rPr lang="de-DE" altLang="de-DE" sz="1100" b="1" dirty="0">
                <a:solidFill>
                  <a:schemeClr val="bg1"/>
                </a:solidFill>
                <a:latin typeface="Nunito" pitchFamily="2" charset="77"/>
              </a:rPr>
              <a:t>9.000 €</a:t>
            </a:r>
          </a:p>
        </p:txBody>
      </p:sp>
    </p:spTree>
    <p:extLst>
      <p:ext uri="{BB962C8B-B14F-4D97-AF65-F5344CB8AC3E}">
        <p14:creationId xmlns:p14="http://schemas.microsoft.com/office/powerpoint/2010/main" val="397401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Dobel.jpeg" descr="Dobel.jpg">
            <a:extLst>
              <a:ext uri="{FF2B5EF4-FFF2-40B4-BE49-F238E27FC236}">
                <a16:creationId xmlns:a16="http://schemas.microsoft.com/office/drawing/2014/main" id="{DFAB1697-6658-9E4F-AA06-981A0BD77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933" y="4306491"/>
            <a:ext cx="91963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5" name="Bild 1">
            <a:extLst>
              <a:ext uri="{FF2B5EF4-FFF2-40B4-BE49-F238E27FC236}">
                <a16:creationId xmlns:a16="http://schemas.microsoft.com/office/drawing/2014/main" id="{F185D5CB-A21D-8844-8F41-156AF0D38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233488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450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2">
            <a:extLst>
              <a:ext uri="{FF2B5EF4-FFF2-40B4-BE49-F238E27FC236}">
                <a16:creationId xmlns:a16="http://schemas.microsoft.com/office/drawing/2014/main" id="{98A63AE1-890E-614C-BD4D-9419C39FC4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30" y="1423934"/>
            <a:ext cx="4464900" cy="272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Bild 7" descr="EC-FSZ-PPT.jpg">
            <a:extLst>
              <a:ext uri="{FF2B5EF4-FFF2-40B4-BE49-F238E27FC236}">
                <a16:creationId xmlns:a16="http://schemas.microsoft.com/office/drawing/2014/main" id="{1A5ED317-139D-0A49-973A-A0676FE31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20" y="4305301"/>
            <a:ext cx="9166622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5">
            <a:extLst>
              <a:ext uri="{FF2B5EF4-FFF2-40B4-BE49-F238E27FC236}">
                <a16:creationId xmlns:a16="http://schemas.microsoft.com/office/drawing/2014/main" id="{16BA94CE-736F-3143-938F-C3E923D93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64" y="346716"/>
            <a:ext cx="21817012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b="1" dirty="0">
                <a:solidFill>
                  <a:srgbClr val="A60013"/>
                </a:solidFill>
                <a:latin typeface="Nunito" pitchFamily="2" charset="77"/>
              </a:rPr>
              <a:t>Belegung</a:t>
            </a:r>
          </a:p>
          <a:p>
            <a:pPr eaLnBrk="1" hangingPunct="1">
              <a:defRPr/>
            </a:pPr>
            <a:r>
              <a:rPr lang="de-DE" altLang="de-DE" sz="3200" dirty="0">
                <a:solidFill>
                  <a:srgbClr val="A60013"/>
                </a:solidFill>
                <a:latin typeface="Nunito" pitchFamily="2" charset="77"/>
              </a:rPr>
              <a:t>2018: 	25.200 Übernachtungen</a:t>
            </a:r>
          </a:p>
        </p:txBody>
      </p:sp>
      <p:sp>
        <p:nvSpPr>
          <p:cNvPr id="13" name="Rechteck 4">
            <a:extLst>
              <a:ext uri="{FF2B5EF4-FFF2-40B4-BE49-F238E27FC236}">
                <a16:creationId xmlns:a16="http://schemas.microsoft.com/office/drawing/2014/main" id="{27A692C4-7400-8644-AE98-CB0188C4D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2450" y="1654175"/>
            <a:ext cx="74882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5400" dirty="0">
                <a:solidFill>
                  <a:srgbClr val="A60013"/>
                </a:solidFill>
              </a:rPr>
              <a:t>Freie Kapazität in den Herbstferien 2020 </a:t>
            </a:r>
          </a:p>
          <a:p>
            <a:pPr eaLnBrk="1" hangingPunct="1"/>
            <a:r>
              <a:rPr lang="de-DE" altLang="de-DE" sz="5400" dirty="0">
                <a:solidFill>
                  <a:srgbClr val="A60013"/>
                </a:solidFill>
              </a:rPr>
              <a:t>(26.-30.10.2020)</a:t>
            </a:r>
          </a:p>
          <a:p>
            <a:pPr eaLnBrk="1" hangingPunct="1"/>
            <a:endParaRPr lang="de-DE" altLang="de-DE" sz="5400" dirty="0">
              <a:solidFill>
                <a:srgbClr val="A60013"/>
              </a:solidFill>
            </a:endParaRPr>
          </a:p>
          <a:p>
            <a:pPr eaLnBrk="1" hangingPunct="1"/>
            <a:r>
              <a:rPr lang="de-DE" altLang="de-DE" sz="5400" dirty="0">
                <a:solidFill>
                  <a:srgbClr val="A60013"/>
                </a:solidFill>
              </a:rPr>
              <a:t>Mehr Infos unter:</a:t>
            </a:r>
          </a:p>
          <a:p>
            <a:pPr eaLnBrk="1" hangingPunct="1"/>
            <a:r>
              <a:rPr lang="de-DE" altLang="de-DE" sz="5400" dirty="0" err="1">
                <a:solidFill>
                  <a:srgbClr val="A60013"/>
                </a:solidFill>
              </a:rPr>
              <a:t>info@ec-dobel.de</a:t>
            </a:r>
            <a:endParaRPr lang="de-DE" altLang="de-DE" sz="5400" dirty="0">
              <a:solidFill>
                <a:srgbClr val="A60013"/>
              </a:solidFill>
            </a:endParaRPr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B94A3967-1E4E-BC4C-9F35-00846B4BC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4850" y="1806575"/>
            <a:ext cx="74882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5400" dirty="0">
                <a:solidFill>
                  <a:srgbClr val="A60013"/>
                </a:solidFill>
              </a:rPr>
              <a:t>Freie Kapazität in den Herbstferien 2020 </a:t>
            </a:r>
          </a:p>
          <a:p>
            <a:pPr eaLnBrk="1" hangingPunct="1"/>
            <a:r>
              <a:rPr lang="de-DE" altLang="de-DE" sz="5400" dirty="0">
                <a:solidFill>
                  <a:srgbClr val="A60013"/>
                </a:solidFill>
              </a:rPr>
              <a:t>(26.-30.10.2020)</a:t>
            </a:r>
          </a:p>
          <a:p>
            <a:pPr eaLnBrk="1" hangingPunct="1"/>
            <a:endParaRPr lang="de-DE" altLang="de-DE" sz="5400" dirty="0">
              <a:solidFill>
                <a:srgbClr val="A60013"/>
              </a:solidFill>
            </a:endParaRPr>
          </a:p>
          <a:p>
            <a:pPr eaLnBrk="1" hangingPunct="1"/>
            <a:r>
              <a:rPr lang="de-DE" altLang="de-DE" sz="5400" dirty="0">
                <a:solidFill>
                  <a:srgbClr val="A60013"/>
                </a:solidFill>
              </a:rPr>
              <a:t>Mehr Infos unter:</a:t>
            </a:r>
          </a:p>
          <a:p>
            <a:pPr eaLnBrk="1" hangingPunct="1"/>
            <a:r>
              <a:rPr lang="de-DE" altLang="de-DE" sz="5400" dirty="0" err="1">
                <a:solidFill>
                  <a:srgbClr val="A60013"/>
                </a:solidFill>
              </a:rPr>
              <a:t>info@ec-dobel.de</a:t>
            </a:r>
            <a:endParaRPr lang="de-DE" altLang="de-DE" sz="5400" dirty="0">
              <a:solidFill>
                <a:srgbClr val="A60013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D7E156-71BB-E143-8FB8-ABD22A67C548}"/>
              </a:ext>
            </a:extLst>
          </p:cNvPr>
          <p:cNvSpPr txBox="1"/>
          <p:nvPr/>
        </p:nvSpPr>
        <p:spPr>
          <a:xfrm>
            <a:off x="6238754" y="1630021"/>
            <a:ext cx="2470548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800" dirty="0">
                <a:solidFill>
                  <a:srgbClr val="A60013"/>
                </a:solidFill>
                <a:latin typeface="Nunito" pitchFamily="2" charset="77"/>
              </a:rPr>
              <a:t>Freie Kapazität in den </a:t>
            </a:r>
          </a:p>
          <a:p>
            <a:r>
              <a:rPr lang="de-DE" altLang="de-DE" sz="1800" dirty="0">
                <a:solidFill>
                  <a:srgbClr val="A60013"/>
                </a:solidFill>
                <a:latin typeface="Nunito" pitchFamily="2" charset="77"/>
              </a:rPr>
              <a:t>Herbstferien 2020 </a:t>
            </a:r>
          </a:p>
          <a:p>
            <a:r>
              <a:rPr lang="de-DE" altLang="de-DE" sz="1800" dirty="0">
                <a:solidFill>
                  <a:srgbClr val="A60013"/>
                </a:solidFill>
                <a:latin typeface="Nunito" pitchFamily="2" charset="77"/>
              </a:rPr>
              <a:t>(26.-30.10.2020)</a:t>
            </a:r>
          </a:p>
          <a:p>
            <a:endParaRPr lang="de-DE" altLang="de-DE" sz="1800" dirty="0">
              <a:solidFill>
                <a:srgbClr val="A60013"/>
              </a:solidFill>
              <a:latin typeface="Nunito" pitchFamily="2" charset="77"/>
            </a:endParaRPr>
          </a:p>
          <a:p>
            <a:r>
              <a:rPr lang="de-DE" altLang="de-DE" sz="1800" dirty="0">
                <a:solidFill>
                  <a:srgbClr val="A60013"/>
                </a:solidFill>
                <a:latin typeface="Nunito" pitchFamily="2" charset="77"/>
              </a:rPr>
              <a:t>Mehr Infos unter:</a:t>
            </a:r>
          </a:p>
          <a:p>
            <a:r>
              <a:rPr lang="de-DE" altLang="de-DE" sz="1800" dirty="0" err="1">
                <a:solidFill>
                  <a:srgbClr val="A60013"/>
                </a:solidFill>
                <a:latin typeface="Nunito" pitchFamily="2" charset="77"/>
              </a:rPr>
              <a:t>info@ec-dobel.de</a:t>
            </a:r>
            <a:endParaRPr lang="de-DE" altLang="de-DE" sz="1800" dirty="0">
              <a:solidFill>
                <a:srgbClr val="A60013"/>
              </a:solidFill>
              <a:latin typeface="Nunito" pitchFamily="2" charset="77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7467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Bild 7" descr="EC-FSZ-PPT.jpg">
            <a:extLst>
              <a:ext uri="{FF2B5EF4-FFF2-40B4-BE49-F238E27FC236}">
                <a16:creationId xmlns:a16="http://schemas.microsoft.com/office/drawing/2014/main" id="{1A5ED317-139D-0A49-973A-A0676FE31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20" y="4305301"/>
            <a:ext cx="9166622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5">
            <a:extLst>
              <a:ext uri="{FF2B5EF4-FFF2-40B4-BE49-F238E27FC236}">
                <a16:creationId xmlns:a16="http://schemas.microsoft.com/office/drawing/2014/main" id="{16BA94CE-736F-3143-938F-C3E923D93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64" y="346716"/>
            <a:ext cx="21817012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charset="0"/>
                <a:ea typeface="Geneva" charset="0"/>
                <a:sym typeface="Arial" charset="0"/>
              </a:defRPr>
            </a:lvl9pPr>
          </a:lstStyle>
          <a:p>
            <a:r>
              <a:rPr lang="de-DE" altLang="de-DE" sz="3200" b="1" dirty="0">
                <a:solidFill>
                  <a:srgbClr val="A60013"/>
                </a:solidFill>
              </a:rPr>
              <a:t>Neu in der Verantwortung: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D7E156-71BB-E143-8FB8-ABD22A67C548}"/>
              </a:ext>
            </a:extLst>
          </p:cNvPr>
          <p:cNvSpPr txBox="1"/>
          <p:nvPr/>
        </p:nvSpPr>
        <p:spPr>
          <a:xfrm>
            <a:off x="2943580" y="2810843"/>
            <a:ext cx="184858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800" b="1" dirty="0">
                <a:solidFill>
                  <a:srgbClr val="A60013"/>
                </a:solidFill>
                <a:latin typeface="Nunito" pitchFamily="2" charset="77"/>
              </a:rPr>
              <a:t>Sabrina Winter</a:t>
            </a:r>
          </a:p>
          <a:p>
            <a:r>
              <a:rPr lang="de-DE" altLang="de-DE" sz="1800" dirty="0">
                <a:solidFill>
                  <a:srgbClr val="A60013"/>
                </a:solidFill>
                <a:latin typeface="Nunito" pitchFamily="2" charset="77"/>
              </a:rPr>
              <a:t>Gästebetreuung</a:t>
            </a:r>
          </a:p>
          <a:p>
            <a:endParaRPr lang="de-DE" dirty="0"/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046A978E-618A-B043-B19C-815837FF14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1284">
            <a:off x="840803" y="1451720"/>
            <a:ext cx="1837701" cy="231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Bildergebnis für &quot;Steffen Wolter&quot;">
            <a:hlinkClick r:id="rId4"/>
            <a:extLst>
              <a:ext uri="{FF2B5EF4-FFF2-40B4-BE49-F238E27FC236}">
                <a16:creationId xmlns:a16="http://schemas.microsoft.com/office/drawing/2014/main" id="{1C4B8F16-E37B-744C-A15A-690EE4DF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603">
            <a:off x="6408467" y="1328144"/>
            <a:ext cx="1924633" cy="247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6A0A4A7-DE69-554A-9709-4B8F57DC7DA7}"/>
              </a:ext>
            </a:extLst>
          </p:cNvPr>
          <p:cNvSpPr txBox="1"/>
          <p:nvPr/>
        </p:nvSpPr>
        <p:spPr>
          <a:xfrm>
            <a:off x="4573191" y="1811863"/>
            <a:ext cx="176843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800" b="1" dirty="0">
                <a:solidFill>
                  <a:srgbClr val="A60013"/>
                </a:solidFill>
                <a:latin typeface="Nunito" pitchFamily="2" charset="77"/>
              </a:rPr>
              <a:t>Steffen Wolter</a:t>
            </a:r>
          </a:p>
          <a:p>
            <a:r>
              <a:rPr lang="de-DE" altLang="de-DE" sz="1800" dirty="0">
                <a:solidFill>
                  <a:srgbClr val="A60013"/>
                </a:solidFill>
                <a:latin typeface="Nunito" pitchFamily="2" charset="77"/>
              </a:rPr>
              <a:t>Technik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7769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>
            <a:extLst>
              <a:ext uri="{FF2B5EF4-FFF2-40B4-BE49-F238E27FC236}">
                <a16:creationId xmlns:a16="http://schemas.microsoft.com/office/drawing/2014/main" id="{8FB26676-323F-4643-9A69-5021686E7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49" y="4308277"/>
            <a:ext cx="9150549" cy="8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Bild 2">
            <a:extLst>
              <a:ext uri="{FF2B5EF4-FFF2-40B4-BE49-F238E27FC236}">
                <a16:creationId xmlns:a16="http://schemas.microsoft.com/office/drawing/2014/main" id="{58097EEE-0224-784E-BBEC-A1DF53F649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978695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504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F1E06C0-F864-BE4E-95AB-34A5FE62A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4906">
            <a:off x="3797521" y="1592138"/>
            <a:ext cx="3725149" cy="265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8"/>
            <a:ext cx="12233672" cy="24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Gloss And Bloom" pitchFamily="2" charset="77"/>
                <a:sym typeface="Arial Bold" pitchFamily="124" charset="0"/>
              </a:rPr>
              <a:t>8ung!</a:t>
            </a:r>
          </a:p>
          <a:p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Hab Acht auf dich und die Lehre!</a:t>
            </a:r>
          </a:p>
          <a:p>
            <a:endParaRPr lang="de-DE" altLang="de-DE" sz="2400" dirty="0">
              <a:latin typeface="Nunito" pitchFamily="2" charset="77"/>
            </a:endParaRPr>
          </a:p>
          <a:p>
            <a:r>
              <a:rPr lang="de-DE" altLang="de-DE" sz="2400" dirty="0">
                <a:latin typeface="Nunito" pitchFamily="2" charset="77"/>
              </a:rPr>
              <a:t>09. Februar 2019</a:t>
            </a:r>
          </a:p>
          <a:p>
            <a:r>
              <a:rPr lang="de-DE" altLang="de-DE" sz="1500" dirty="0" err="1">
                <a:latin typeface="Nunito" pitchFamily="2" charset="77"/>
              </a:rPr>
              <a:t>Liebenzeller</a:t>
            </a:r>
            <a:r>
              <a:rPr lang="de-DE" altLang="de-DE" sz="1500" dirty="0">
                <a:latin typeface="Nunito" pitchFamily="2" charset="77"/>
              </a:rPr>
              <a:t> Gemeinschaft</a:t>
            </a:r>
          </a:p>
          <a:p>
            <a:r>
              <a:rPr lang="de-DE" altLang="de-DE" sz="1500" dirty="0" err="1">
                <a:latin typeface="Nunito" pitchFamily="2" charset="77"/>
              </a:rPr>
              <a:t>Remchingen</a:t>
            </a:r>
            <a:endParaRPr lang="de-DE" altLang="de-DE" sz="1500" dirty="0">
              <a:latin typeface="Nunito" pitchFamily="2" charset="77"/>
            </a:endParaRP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6617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LEITERTAG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9A58EA-C28A-4F4C-BF6B-3649FAD407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59113">
            <a:off x="6190112" y="232680"/>
            <a:ext cx="1982952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echseck 8">
            <a:extLst>
              <a:ext uri="{FF2B5EF4-FFF2-40B4-BE49-F238E27FC236}">
                <a16:creationId xmlns:a16="http://schemas.microsoft.com/office/drawing/2014/main" id="{78DE458B-91EB-7C42-BBCA-3213649EEF46}"/>
              </a:ext>
            </a:extLst>
          </p:cNvPr>
          <p:cNvSpPr/>
          <p:nvPr/>
        </p:nvSpPr>
        <p:spPr>
          <a:xfrm rot="21157133">
            <a:off x="1590658" y="3117835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7B28BD-1210-FE4A-AAC5-B7FD29FC1614}"/>
              </a:ext>
            </a:extLst>
          </p:cNvPr>
          <p:cNvSpPr txBox="1"/>
          <p:nvPr/>
        </p:nvSpPr>
        <p:spPr>
          <a:xfrm rot="21157133">
            <a:off x="1792875" y="3377971"/>
            <a:ext cx="12980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Bitte melde dich online an!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/Leitertag</a:t>
            </a:r>
          </a:p>
        </p:txBody>
      </p:sp>
    </p:spTree>
    <p:extLst>
      <p:ext uri="{BB962C8B-B14F-4D97-AF65-F5344CB8AC3E}">
        <p14:creationId xmlns:p14="http://schemas.microsoft.com/office/powerpoint/2010/main" val="321358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13">
            <a:extLst>
              <a:ext uri="{FF2B5EF4-FFF2-40B4-BE49-F238E27FC236}">
                <a16:creationId xmlns:a16="http://schemas.microsoft.com/office/drawing/2014/main" id="{6F08DB0B-D3AC-3F43-AC41-95ACCFF4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50" y="1165028"/>
            <a:ext cx="481191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457200"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28600" algn="l"/>
                <a:tab pos="914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025" b="1" dirty="0">
                <a:latin typeface="Nunito" pitchFamily="2" charset="77"/>
                <a:sym typeface="Arial Bold" pitchFamily="124" charset="0"/>
              </a:rPr>
              <a:t>FREIZWEIT</a:t>
            </a:r>
          </a:p>
          <a:p>
            <a:r>
              <a:rPr lang="de-DE" altLang="de-DE" sz="2025" dirty="0">
                <a:latin typeface="Nunito" pitchFamily="2" charset="77"/>
                <a:sym typeface="Arial Bold" pitchFamily="124" charset="0"/>
              </a:rPr>
              <a:t>für Verliebte und Verlobte </a:t>
            </a:r>
          </a:p>
        </p:txBody>
      </p:sp>
      <p:sp>
        <p:nvSpPr>
          <p:cNvPr id="31746" name="Shape 114">
            <a:extLst>
              <a:ext uri="{FF2B5EF4-FFF2-40B4-BE49-F238E27FC236}">
                <a16:creationId xmlns:a16="http://schemas.microsoft.com/office/drawing/2014/main" id="{156BF388-D0D9-FB49-A1E2-F7AC7D8AF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50" y="2019032"/>
            <a:ext cx="375880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1650" b="1" dirty="0">
                <a:latin typeface="Nunito" pitchFamily="2" charset="77"/>
              </a:rPr>
              <a:t>399 €</a:t>
            </a:r>
          </a:p>
          <a:p>
            <a:r>
              <a:rPr lang="de-DE" altLang="de-DE" sz="1650" dirty="0">
                <a:latin typeface="Nunito" pitchFamily="2" charset="77"/>
              </a:rPr>
              <a:t>Inkl. Halbpension, 2/3-Bettzimmer, eigene Anreise, ab 18 Jahren</a:t>
            </a:r>
          </a:p>
          <a:p>
            <a:endParaRPr lang="de-DE" altLang="de-DE" sz="1650" dirty="0">
              <a:latin typeface="Nunito" pitchFamily="2" charset="77"/>
            </a:endParaRPr>
          </a:p>
          <a:p>
            <a:r>
              <a:rPr lang="de-DE" altLang="de-DE" sz="1650" b="1" dirty="0">
                <a:latin typeface="Nunito" pitchFamily="2" charset="77"/>
              </a:rPr>
              <a:t>15. – 22. Juni 2019</a:t>
            </a:r>
          </a:p>
          <a:p>
            <a:r>
              <a:rPr lang="de-DE" altLang="de-DE" sz="1650" dirty="0">
                <a:latin typeface="Nunito" pitchFamily="2" charset="77"/>
              </a:rPr>
              <a:t>Toskana</a:t>
            </a:r>
          </a:p>
        </p:txBody>
      </p:sp>
      <p:pic>
        <p:nvPicPr>
          <p:cNvPr id="31748" name="Bild 8">
            <a:extLst>
              <a:ext uri="{FF2B5EF4-FFF2-40B4-BE49-F238E27FC236}">
                <a16:creationId xmlns:a16="http://schemas.microsoft.com/office/drawing/2014/main" id="{55E4D8AC-DCAA-074D-9FE6-8F165BD27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49" y="4308277"/>
            <a:ext cx="9150549" cy="8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6904EB-162F-F84D-9CC4-B12FAC6472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4368">
            <a:off x="4387584" y="1000515"/>
            <a:ext cx="4356446" cy="219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echseck 6">
            <a:extLst>
              <a:ext uri="{FF2B5EF4-FFF2-40B4-BE49-F238E27FC236}">
                <a16:creationId xmlns:a16="http://schemas.microsoft.com/office/drawing/2014/main" id="{028A3422-C64C-214C-8CB3-ADAB182C03C3}"/>
              </a:ext>
            </a:extLst>
          </p:cNvPr>
          <p:cNvSpPr/>
          <p:nvPr/>
        </p:nvSpPr>
        <p:spPr>
          <a:xfrm rot="21157133">
            <a:off x="3599396" y="3039456"/>
            <a:ext cx="1702474" cy="1467650"/>
          </a:xfrm>
          <a:prstGeom prst="hexagon">
            <a:avLst/>
          </a:prstGeom>
          <a:solidFill>
            <a:srgbClr val="B99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045A2E-08CC-8F49-9223-3BCEBD18BD10}"/>
              </a:ext>
            </a:extLst>
          </p:cNvPr>
          <p:cNvSpPr txBox="1"/>
          <p:nvPr/>
        </p:nvSpPr>
        <p:spPr>
          <a:xfrm rot="21157133">
            <a:off x="3604448" y="3136411"/>
            <a:ext cx="163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Mehr </a:t>
            </a:r>
            <a:br>
              <a:rPr lang="de-DE" dirty="0">
                <a:solidFill>
                  <a:schemeClr val="bg1"/>
                </a:solidFill>
                <a:latin typeface="Nunito" pitchFamily="2" charset="77"/>
              </a:rPr>
            </a:br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Infos zeitnah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Online unter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endParaRPr lang="de-DE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31005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 descr="Kinderschutz.png">
            <a:extLst>
              <a:ext uri="{FF2B5EF4-FFF2-40B4-BE49-F238E27FC236}">
                <a16:creationId xmlns:a16="http://schemas.microsoft.com/office/drawing/2014/main" id="{DA2D2017-8389-B843-A11C-801359E91E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206" y="90578"/>
            <a:ext cx="4188023" cy="42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06">
            <a:extLst>
              <a:ext uri="{FF2B5EF4-FFF2-40B4-BE49-F238E27FC236}">
                <a16:creationId xmlns:a16="http://schemas.microsoft.com/office/drawing/2014/main" id="{24AD965B-7CAA-1240-AA32-4BCC09B41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08" y="1949426"/>
            <a:ext cx="42808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71446">
              <a:defRPr sz="1800"/>
            </a:pPr>
            <a:r>
              <a:rPr lang="de-DE" sz="1650" dirty="0">
                <a:latin typeface="Nunito" pitchFamily="2" charset="77"/>
                <a:ea typeface="Geneva" charset="0"/>
                <a:sym typeface="Arial" charset="0"/>
              </a:rPr>
              <a:t>Alle wichtigen Informationen dazu unter </a:t>
            </a:r>
            <a:r>
              <a:rPr lang="de-DE" sz="16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  <a:ea typeface="Geneva" charset="0"/>
                <a:sym typeface="Arial" charset="0"/>
              </a:rPr>
              <a:t>www.SWDEC.de</a:t>
            </a:r>
            <a:endParaRPr lang="de-DE" sz="1650" b="1" dirty="0">
              <a:solidFill>
                <a:schemeClr val="tx1">
                  <a:lumMod val="85000"/>
                  <a:lumOff val="15000"/>
                </a:schemeClr>
              </a:solidFill>
              <a:latin typeface="Nunito" pitchFamily="2" charset="77"/>
              <a:ea typeface="Geneva" charset="0"/>
              <a:sym typeface="Arial" charset="0"/>
            </a:endParaRPr>
          </a:p>
        </p:txBody>
      </p:sp>
      <p:sp>
        <p:nvSpPr>
          <p:cNvPr id="4" name="Shape 107">
            <a:extLst>
              <a:ext uri="{FF2B5EF4-FFF2-40B4-BE49-F238E27FC236}">
                <a16:creationId xmlns:a16="http://schemas.microsoft.com/office/drawing/2014/main" id="{2B9AF02A-DDD9-6D45-AE57-BD62CF5AD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07" y="535781"/>
            <a:ext cx="57602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8175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8175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8175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8175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8175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700" b="1" dirty="0">
                <a:solidFill>
                  <a:srgbClr val="535353"/>
                </a:solidFill>
                <a:latin typeface="Nunito" pitchFamily="2" charset="77"/>
                <a:sym typeface="Arial Bold" pitchFamily="124" charset="0"/>
              </a:rPr>
              <a:t>KINDER- UND </a:t>
            </a:r>
          </a:p>
          <a:p>
            <a:r>
              <a:rPr lang="de-DE" altLang="de-DE" sz="2700" b="1" dirty="0">
                <a:solidFill>
                  <a:srgbClr val="535353"/>
                </a:solidFill>
                <a:latin typeface="Nunito" pitchFamily="2" charset="77"/>
                <a:sym typeface="Arial Bold" pitchFamily="124" charset="0"/>
              </a:rPr>
              <a:t>JUGENDSCHUTZ</a:t>
            </a:r>
          </a:p>
          <a:p>
            <a:r>
              <a:rPr lang="de-DE" altLang="de-DE" sz="1800" dirty="0">
                <a:solidFill>
                  <a:srgbClr val="535353"/>
                </a:solidFill>
                <a:latin typeface="Nunito" pitchFamily="2" charset="77"/>
                <a:sym typeface="Arial Bold" pitchFamily="124" charset="0"/>
              </a:rPr>
              <a:t>im SWD-EC-Verband</a:t>
            </a:r>
            <a:endParaRPr lang="de-DE" altLang="de-DE" sz="8963" dirty="0">
              <a:solidFill>
                <a:srgbClr val="535353"/>
              </a:solidFill>
              <a:latin typeface="Nunito" pitchFamily="2" charset="77"/>
              <a:sym typeface="Arial Bold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6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60D06BC-98B7-2A4F-AA49-1B1B5DB6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1669" y="2955133"/>
            <a:ext cx="18473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endParaRPr lang="de-DE" altLang="de-DE" sz="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3A92306-40E5-F344-82D4-427FA8774805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782" y="512763"/>
            <a:ext cx="1466850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1">
            <a:extLst>
              <a:ext uri="{FF2B5EF4-FFF2-40B4-BE49-F238E27FC236}">
                <a16:creationId xmlns:a16="http://schemas.microsoft.com/office/drawing/2014/main" id="{AFCADE11-1BEA-7646-B089-DA4850638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632619"/>
            <a:ext cx="3091657" cy="82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506FC1-3965-9F48-A9C7-33AC32A1B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4" y="632619"/>
            <a:ext cx="5769429" cy="51435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8ACE3E9-1C4B-6347-BA59-9C1FD2FE082A}"/>
              </a:ext>
            </a:extLst>
          </p:cNvPr>
          <p:cNvSpPr>
            <a:spLocks/>
          </p:cNvSpPr>
          <p:nvPr/>
        </p:nvSpPr>
        <p:spPr bwMode="auto">
          <a:xfrm>
            <a:off x="3836987" y="1843728"/>
            <a:ext cx="3816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1800" dirty="0">
                <a:latin typeface="Nunito" pitchFamily="2" charset="77"/>
                <a:sym typeface="Arial Bold" pitchFamily="124" charset="0"/>
              </a:rPr>
              <a:t>02. – 10. März 2019</a:t>
            </a:r>
          </a:p>
          <a:p>
            <a:r>
              <a:rPr lang="de-DE" altLang="de-DE" sz="1800" b="1" dirty="0">
                <a:latin typeface="Nunito" pitchFamily="2" charset="77"/>
                <a:sym typeface="Arial Bold" pitchFamily="124" charset="0"/>
              </a:rPr>
              <a:t>verschiedene Orte</a:t>
            </a:r>
          </a:p>
          <a:p>
            <a:endParaRPr lang="de-DE" altLang="de-DE" sz="1800" dirty="0">
              <a:latin typeface="Nunito" pitchFamily="2" charset="77"/>
              <a:sym typeface="Arial Bold" pitchFamily="124" charset="0"/>
            </a:endParaRPr>
          </a:p>
          <a:p>
            <a:endParaRPr lang="de-DE" altLang="de-DE" sz="1800" dirty="0">
              <a:latin typeface="Nunito" pitchFamily="2" charset="77"/>
              <a:sym typeface="Arial Bold" pitchFamily="124" charset="0"/>
            </a:endParaRPr>
          </a:p>
          <a:p>
            <a:r>
              <a:rPr lang="de-DE" altLang="de-DE" sz="1800" dirty="0">
                <a:latin typeface="Nunito" pitchFamily="2" charset="77"/>
                <a:sym typeface="Arial Bold" pitchFamily="124" charset="0"/>
              </a:rPr>
              <a:t>28. Oktober – </a:t>
            </a:r>
          </a:p>
          <a:p>
            <a:r>
              <a:rPr lang="de-DE" altLang="de-DE" sz="1800" dirty="0">
                <a:latin typeface="Nunito" pitchFamily="2" charset="77"/>
                <a:sym typeface="Arial Bold" pitchFamily="124" charset="0"/>
              </a:rPr>
              <a:t>03. November 2019</a:t>
            </a:r>
          </a:p>
          <a:p>
            <a:r>
              <a:rPr lang="de-DE" altLang="de-DE" sz="1800" b="1" dirty="0">
                <a:latin typeface="Nunito" pitchFamily="2" charset="77"/>
                <a:sym typeface="Arial Bold" pitchFamily="124" charset="0"/>
              </a:rPr>
              <a:t>verschiedene Orte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B060359-7397-3E4B-A764-CAFEF460CFA0}"/>
              </a:ext>
            </a:extLst>
          </p:cNvPr>
          <p:cNvSpPr>
            <a:spLocks/>
          </p:cNvSpPr>
          <p:nvPr/>
        </p:nvSpPr>
        <p:spPr bwMode="auto">
          <a:xfrm>
            <a:off x="480219" y="1870221"/>
            <a:ext cx="44013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1800" dirty="0">
                <a:latin typeface="Nunito" pitchFamily="2" charset="77"/>
                <a:sym typeface="Arial Bold" pitchFamily="124" charset="0"/>
              </a:rPr>
              <a:t>07. – 12. Oktober 2019</a:t>
            </a:r>
          </a:p>
          <a:p>
            <a:r>
              <a:rPr lang="de-DE" altLang="de-DE" sz="1800" b="1" dirty="0">
                <a:latin typeface="Nunito" pitchFamily="2" charset="77"/>
                <a:sym typeface="Arial Bold" pitchFamily="124" charset="0"/>
              </a:rPr>
              <a:t>KV Stuttgart // ca. 20 Orte</a:t>
            </a:r>
            <a:br>
              <a:rPr lang="de-DE" altLang="de-DE" sz="1400" dirty="0">
                <a:latin typeface="Nunito" pitchFamily="2" charset="77"/>
                <a:sym typeface="Arial Bold" pitchFamily="124" charset="0"/>
              </a:rPr>
            </a:br>
            <a:endParaRPr lang="de-DE" altLang="de-DE" sz="1800" dirty="0">
              <a:latin typeface="Nunito" pitchFamily="2" charset="77"/>
              <a:sym typeface="Arial Bold" pitchFamily="124" charset="0"/>
            </a:endParaRPr>
          </a:p>
          <a:p>
            <a:r>
              <a:rPr lang="de-DE" altLang="de-DE" sz="1800" dirty="0">
                <a:latin typeface="Nunito" pitchFamily="2" charset="77"/>
                <a:sym typeface="Arial Bold" pitchFamily="124" charset="0"/>
              </a:rPr>
              <a:t>21. – 26. Oktober 2019</a:t>
            </a:r>
          </a:p>
          <a:p>
            <a:r>
              <a:rPr lang="de-DE" altLang="de-DE" sz="1800" b="1" dirty="0">
                <a:latin typeface="Nunito" pitchFamily="2" charset="77"/>
                <a:sym typeface="Arial Bold" pitchFamily="124" charset="0"/>
              </a:rPr>
              <a:t>KV Südbaden // ca. 10 Orte</a:t>
            </a:r>
            <a:br>
              <a:rPr lang="de-DE" altLang="de-DE" sz="1400" dirty="0">
                <a:latin typeface="Nunito" pitchFamily="2" charset="77"/>
                <a:sym typeface="Arial Bold" pitchFamily="124" charset="0"/>
              </a:rPr>
            </a:br>
            <a:endParaRPr lang="de-DE" altLang="de-DE" sz="1800" dirty="0">
              <a:latin typeface="Nunito" pitchFamily="2" charset="77"/>
              <a:sym typeface="Arial Bold" pitchFamily="124" charset="0"/>
            </a:endParaRPr>
          </a:p>
          <a:p>
            <a:r>
              <a:rPr lang="de-DE" altLang="de-DE" sz="1800" dirty="0">
                <a:latin typeface="Nunito" pitchFamily="2" charset="77"/>
                <a:sym typeface="Arial Bold" pitchFamily="124" charset="0"/>
              </a:rPr>
              <a:t>11. – 16. November 2019</a:t>
            </a:r>
          </a:p>
          <a:p>
            <a:r>
              <a:rPr lang="de-DE" altLang="de-DE" sz="1800" b="1" dirty="0">
                <a:latin typeface="Nunito" pitchFamily="2" charset="77"/>
                <a:sym typeface="Arial Bold" pitchFamily="124" charset="0"/>
              </a:rPr>
              <a:t>KV Bayern // ca. 8 Orte</a:t>
            </a:r>
            <a:br>
              <a:rPr lang="de-DE" altLang="de-DE" sz="1800" dirty="0">
                <a:latin typeface="Nunito" pitchFamily="2" charset="77"/>
                <a:sym typeface="Arial Bold" pitchFamily="124" charset="0"/>
              </a:rPr>
            </a:br>
            <a:endParaRPr lang="de-DE" altLang="de-DE" sz="1800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AA113F-ED44-4547-914C-2E85F50499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675" y="4133850"/>
            <a:ext cx="29813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Grafik 4">
            <a:extLst>
              <a:ext uri="{FF2B5EF4-FFF2-40B4-BE49-F238E27FC236}">
                <a16:creationId xmlns:a16="http://schemas.microsoft.com/office/drawing/2014/main" id="{20D444A1-D076-FB43-9718-63F89FB5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802" y="-371475"/>
            <a:ext cx="9270802" cy="61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CF7A7CC-AE91-E446-BD90-12A9889132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490" y="-371475"/>
            <a:ext cx="4918161" cy="61811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F2BC922-5179-C14F-AE22-6BDC65D9F5F5}"/>
              </a:ext>
            </a:extLst>
          </p:cNvPr>
          <p:cNvSpPr txBox="1"/>
          <p:nvPr/>
        </p:nvSpPr>
        <p:spPr>
          <a:xfrm>
            <a:off x="4100361" y="365760"/>
            <a:ext cx="4822257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Nunito" pitchFamily="2" charset="77"/>
              </a:rPr>
              <a:t>Bleib dran!</a:t>
            </a:r>
          </a:p>
          <a:p>
            <a:endParaRPr lang="de-DE" sz="900" dirty="0">
              <a:solidFill>
                <a:schemeClr val="bg1"/>
              </a:solidFill>
              <a:latin typeface="Nunito" pitchFamily="2" charset="77"/>
            </a:endParaRPr>
          </a:p>
          <a:p>
            <a:pPr lvl="2"/>
            <a:r>
              <a:rPr lang="de-DE" sz="3600" dirty="0">
                <a:solidFill>
                  <a:schemeClr val="bg1"/>
                </a:solidFill>
                <a:latin typeface="Nunito" pitchFamily="2" charset="77"/>
              </a:rPr>
              <a:t>@</a:t>
            </a:r>
            <a:r>
              <a:rPr lang="de-DE" sz="3600" dirty="0" err="1">
                <a:solidFill>
                  <a:schemeClr val="bg1"/>
                </a:solidFill>
                <a:latin typeface="Nunito" pitchFamily="2" charset="77"/>
              </a:rPr>
              <a:t>swdec</a:t>
            </a:r>
            <a:endParaRPr lang="de-DE" sz="3600" dirty="0">
              <a:solidFill>
                <a:schemeClr val="bg1"/>
              </a:solidFill>
              <a:latin typeface="Nunito" pitchFamily="2" charset="77"/>
            </a:endParaRPr>
          </a:p>
          <a:p>
            <a:pPr lvl="2">
              <a:lnSpc>
                <a:spcPct val="150000"/>
              </a:lnSpc>
            </a:pPr>
            <a:r>
              <a:rPr lang="de-DE" sz="3600" dirty="0">
                <a:solidFill>
                  <a:schemeClr val="bg1"/>
                </a:solidFill>
                <a:latin typeface="Nunito" pitchFamily="2" charset="77"/>
              </a:rPr>
              <a:t>SWD-EC-Verband</a:t>
            </a:r>
          </a:p>
          <a:p>
            <a:pPr>
              <a:lnSpc>
                <a:spcPct val="150000"/>
              </a:lnSpc>
            </a:pPr>
            <a:endParaRPr lang="de-DE" sz="3600" b="1" dirty="0">
              <a:solidFill>
                <a:schemeClr val="bg1"/>
              </a:solidFill>
              <a:latin typeface="Nunito" pitchFamily="2" charset="77"/>
            </a:endParaRPr>
          </a:p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bg1"/>
                </a:solidFill>
                <a:latin typeface="Nunito" pitchFamily="2" charset="77"/>
              </a:rPr>
              <a:t>Unterstütze uns!</a:t>
            </a:r>
          </a:p>
          <a:p>
            <a:pPr>
              <a:lnSpc>
                <a:spcPct val="150000"/>
              </a:lnSpc>
            </a:pPr>
            <a:endParaRPr lang="de-DE" sz="3600" dirty="0">
              <a:solidFill>
                <a:schemeClr val="bg1"/>
              </a:solidFill>
              <a:latin typeface="Nunito" pitchFamily="2" charset="77"/>
            </a:endParaRPr>
          </a:p>
          <a:p>
            <a:pPr lvl="2">
              <a:lnSpc>
                <a:spcPct val="150000"/>
              </a:lnSpc>
            </a:pPr>
            <a:endParaRPr lang="de-DE" sz="3600" dirty="0">
              <a:solidFill>
                <a:schemeClr val="bg1"/>
              </a:solidFill>
              <a:latin typeface="Nunito" pitchFamily="2" charset="77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D2EBFA-FED5-4842-ACA8-D8CBBA47A8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141" y="1856642"/>
            <a:ext cx="523374" cy="52337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7C97AD-09BD-E44F-A246-2CAA84809D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141" y="1119407"/>
            <a:ext cx="523374" cy="5233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ADA63-E7E4-A24C-B704-5A1F471AA2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141" y="4020211"/>
            <a:ext cx="3166712" cy="7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07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091806"/>
            <a:ext cx="12233672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b="1" dirty="0">
                <a:latin typeface="Nunito" pitchFamily="2" charset="77"/>
                <a:sym typeface="Arial Bold" pitchFamily="124" charset="0"/>
              </a:rPr>
              <a:t>Schulungswochenende MÄRZ 2019</a:t>
            </a:r>
          </a:p>
          <a:p>
            <a:r>
              <a:rPr lang="de-DE" altLang="de-DE" sz="2400" dirty="0">
                <a:latin typeface="Nunito" pitchFamily="2" charset="77"/>
              </a:rPr>
              <a:t>29. – 31. März 2019</a:t>
            </a:r>
          </a:p>
          <a:p>
            <a:r>
              <a:rPr lang="de-DE" altLang="de-DE" sz="1500" dirty="0">
                <a:latin typeface="Nunito" pitchFamily="2" charset="77"/>
              </a:rPr>
              <a:t>EC-Freizeit- und Schulungszentrum</a:t>
            </a:r>
          </a:p>
          <a:p>
            <a:endParaRPr lang="de-DE" altLang="de-DE" sz="2400" dirty="0">
              <a:latin typeface="Nunito" pitchFamily="2" charset="77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Nunito" pitchFamily="2" charset="77"/>
                <a:sym typeface="Arial Bold" pitchFamily="124" charset="0"/>
              </a:rPr>
              <a:t> EC Grundlagen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Nunito" pitchFamily="2" charset="77"/>
                <a:sym typeface="Arial Bold" pitchFamily="124" charset="0"/>
              </a:rPr>
              <a:t> Leiterkurs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Nunito" pitchFamily="2" charset="77"/>
                <a:sym typeface="Arial Bold" pitchFamily="124" charset="0"/>
              </a:rPr>
              <a:t> Jungschar-Andachten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Nunito" pitchFamily="2" charset="77"/>
                <a:sym typeface="Arial Bold" pitchFamily="124" charset="0"/>
              </a:rPr>
              <a:t> Hermeneutik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Nunito" pitchFamily="2" charset="77"/>
                <a:sym typeface="Arial Bold" pitchFamily="124" charset="0"/>
              </a:rPr>
              <a:t> Jugendgottesdienst</a:t>
            </a:r>
            <a:endParaRPr lang="de-DE" altLang="de-DE" sz="2400" dirty="0">
              <a:latin typeface="Nunito" pitchFamily="2" charset="77"/>
            </a:endParaRPr>
          </a:p>
          <a:p>
            <a:endParaRPr lang="de-DE" altLang="de-DE" sz="2400" dirty="0">
              <a:latin typeface="Nunito" pitchFamily="2" charset="77"/>
            </a:endParaRPr>
          </a:p>
          <a:p>
            <a:endParaRPr lang="de-DE" altLang="de-DE" sz="3600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4" name="knotenpunkte-Logo-neu.png" descr="knotenpunkte-Logo-neu.png">
            <a:extLst>
              <a:ext uri="{FF2B5EF4-FFF2-40B4-BE49-F238E27FC236}">
                <a16:creationId xmlns:a16="http://schemas.microsoft.com/office/drawing/2014/main" id="{5AEDE8DE-4618-6444-B02F-F58BFD3B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12" y="363142"/>
            <a:ext cx="3064669" cy="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BE785B-4BD1-324B-A1C9-B1F2CFBC10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458">
            <a:off x="3708947" y="1979920"/>
            <a:ext cx="4663440" cy="224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CD38DA-4526-C945-8491-B5833404CE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8506">
            <a:off x="6651100" y="556260"/>
            <a:ext cx="2050941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98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8"/>
            <a:ext cx="12233672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Gloss And Bloom" pitchFamily="2" charset="77"/>
                <a:sym typeface="Arial Bold" pitchFamily="124" charset="0"/>
              </a:rPr>
              <a:t>Kassiers</a:t>
            </a:r>
          </a:p>
          <a:p>
            <a:endParaRPr lang="de-DE" altLang="de-DE" sz="2400" dirty="0">
              <a:latin typeface="Nunito" pitchFamily="2" charset="77"/>
            </a:endParaRPr>
          </a:p>
          <a:p>
            <a:r>
              <a:rPr lang="de-DE" altLang="de-DE" sz="2400" dirty="0">
                <a:latin typeface="Nunito" pitchFamily="2" charset="77"/>
              </a:rPr>
              <a:t>06. April 2019</a:t>
            </a:r>
          </a:p>
          <a:p>
            <a:r>
              <a:rPr lang="de-DE" altLang="de-DE" sz="1500" dirty="0">
                <a:latin typeface="Nunito" pitchFamily="2" charset="77"/>
              </a:rPr>
              <a:t>Ev. Gemeindehaus</a:t>
            </a:r>
          </a:p>
          <a:p>
            <a:r>
              <a:rPr lang="de-DE" altLang="de-DE" sz="1500" dirty="0" err="1">
                <a:latin typeface="Nunito" pitchFamily="2" charset="77"/>
              </a:rPr>
              <a:t>Sielmingen</a:t>
            </a:r>
            <a:endParaRPr lang="de-DE" altLang="de-DE" sz="1500" dirty="0">
              <a:latin typeface="Nunito" pitchFamily="2" charset="77"/>
            </a:endParaRP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6617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SCHULUNGSTAG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DAC311-B460-534B-9248-45CB6D21D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5621">
            <a:off x="4316321" y="1002323"/>
            <a:ext cx="2479285" cy="344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echseck 8">
            <a:extLst>
              <a:ext uri="{FF2B5EF4-FFF2-40B4-BE49-F238E27FC236}">
                <a16:creationId xmlns:a16="http://schemas.microsoft.com/office/drawing/2014/main" id="{78DE458B-91EB-7C42-BBCA-3213649EEF46}"/>
              </a:ext>
            </a:extLst>
          </p:cNvPr>
          <p:cNvSpPr/>
          <p:nvPr/>
        </p:nvSpPr>
        <p:spPr>
          <a:xfrm rot="21157133">
            <a:off x="2774001" y="2661230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7B28BD-1210-FE4A-AAC5-B7FD29FC1614}"/>
              </a:ext>
            </a:extLst>
          </p:cNvPr>
          <p:cNvSpPr txBox="1"/>
          <p:nvPr/>
        </p:nvSpPr>
        <p:spPr>
          <a:xfrm rot="21157133">
            <a:off x="2823141" y="2931076"/>
            <a:ext cx="158882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Mehr </a:t>
            </a:r>
            <a:br>
              <a:rPr lang="de-DE" dirty="0">
                <a:solidFill>
                  <a:schemeClr val="bg1"/>
                </a:solidFill>
                <a:latin typeface="Nunito" pitchFamily="2" charset="77"/>
              </a:rPr>
            </a:br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Infos online: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endParaRPr lang="de-DE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176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8"/>
            <a:ext cx="12233672" cy="24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 err="1">
                <a:latin typeface="Gloss And Bloom" pitchFamily="2" charset="77"/>
                <a:sym typeface="Arial Bold" pitchFamily="124" charset="0"/>
              </a:rPr>
              <a:t>OKuBiSchu</a:t>
            </a:r>
            <a:endParaRPr lang="de-DE" altLang="de-DE" sz="2400" dirty="0">
              <a:latin typeface="Gloss And Bloom" pitchFamily="2" charset="77"/>
              <a:sym typeface="Arial Bold" pitchFamily="124" charset="0"/>
            </a:endParaRPr>
          </a:p>
          <a:p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Osterkurzbibelschule </a:t>
            </a:r>
            <a:br>
              <a:rPr lang="de-DE" altLang="de-DE" sz="1500" dirty="0">
                <a:latin typeface="Nunito" pitchFamily="2" charset="77"/>
                <a:sym typeface="Arial Bold" pitchFamily="124" charset="0"/>
              </a:rPr>
            </a:br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für junge Erwachsene</a:t>
            </a:r>
          </a:p>
          <a:p>
            <a:endParaRPr lang="de-DE" altLang="de-DE" sz="2400" dirty="0">
              <a:latin typeface="Nunito" pitchFamily="2" charset="77"/>
            </a:endParaRPr>
          </a:p>
          <a:p>
            <a:r>
              <a:rPr lang="de-DE" altLang="de-DE" sz="2400" dirty="0">
                <a:latin typeface="Nunito" pitchFamily="2" charset="77"/>
              </a:rPr>
              <a:t>18. – 22. April 2019</a:t>
            </a:r>
          </a:p>
          <a:p>
            <a:r>
              <a:rPr lang="de-DE" altLang="de-DE" sz="1500" dirty="0">
                <a:latin typeface="Nunito" pitchFamily="2" charset="77"/>
              </a:rPr>
              <a:t>EC-Freizeit- und Schulungszentrum</a:t>
            </a: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6617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FREIZEITEN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E21F4F-487C-8249-9B2B-F949607416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4294">
            <a:off x="3854623" y="1889760"/>
            <a:ext cx="3454796" cy="246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86810AF-3773-E64E-A8CD-6D4A0A35B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1490">
            <a:off x="6464304" y="431541"/>
            <a:ext cx="2000012" cy="284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chseck 6">
            <a:extLst>
              <a:ext uri="{FF2B5EF4-FFF2-40B4-BE49-F238E27FC236}">
                <a16:creationId xmlns:a16="http://schemas.microsoft.com/office/drawing/2014/main" id="{BE0CD980-47F9-4240-BA6D-B89797160E7A}"/>
              </a:ext>
            </a:extLst>
          </p:cNvPr>
          <p:cNvSpPr/>
          <p:nvPr/>
        </p:nvSpPr>
        <p:spPr>
          <a:xfrm rot="21157133">
            <a:off x="4748796" y="549494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BFE3F1-1368-D649-B673-95022997697C}"/>
              </a:ext>
            </a:extLst>
          </p:cNvPr>
          <p:cNvSpPr txBox="1"/>
          <p:nvPr/>
        </p:nvSpPr>
        <p:spPr>
          <a:xfrm rot="21157133">
            <a:off x="4753848" y="711851"/>
            <a:ext cx="163543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Online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anmelden: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endParaRPr lang="de-DE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220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8"/>
            <a:ext cx="12233672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Gloss And Bloom" pitchFamily="2" charset="77"/>
                <a:sym typeface="Arial Bold" pitchFamily="124" charset="0"/>
              </a:rPr>
              <a:t>Fußball-Camp</a:t>
            </a:r>
          </a:p>
          <a:p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Für 9- bis 14-jährige Jungs und Mädels</a:t>
            </a:r>
          </a:p>
          <a:p>
            <a:endParaRPr lang="de-DE" altLang="de-DE" sz="2400" dirty="0">
              <a:latin typeface="Nunito" pitchFamily="2" charset="77"/>
            </a:endParaRPr>
          </a:p>
          <a:p>
            <a:r>
              <a:rPr lang="de-DE" altLang="de-DE" sz="2400" dirty="0">
                <a:latin typeface="Nunito" pitchFamily="2" charset="77"/>
              </a:rPr>
              <a:t>10. – 14. Juni 2019</a:t>
            </a:r>
          </a:p>
          <a:p>
            <a:r>
              <a:rPr lang="de-DE" altLang="de-DE" sz="1500" dirty="0">
                <a:latin typeface="Nunito" pitchFamily="2" charset="77"/>
              </a:rPr>
              <a:t>EC-Freizeit- und Schulungszentrum</a:t>
            </a: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6617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FREIZEITEN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C68CBF-2DB1-F34F-8E17-26B1B99D9D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4129">
            <a:off x="4087906" y="1470010"/>
            <a:ext cx="3855776" cy="274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750690-78A0-C246-A4B9-A9694BA63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9913">
            <a:off x="6072296" y="416668"/>
            <a:ext cx="2002419" cy="294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chseck 5">
            <a:extLst>
              <a:ext uri="{FF2B5EF4-FFF2-40B4-BE49-F238E27FC236}">
                <a16:creationId xmlns:a16="http://schemas.microsoft.com/office/drawing/2014/main" id="{87B15A8C-B87F-4948-98F9-88EA605EC3B0}"/>
              </a:ext>
            </a:extLst>
          </p:cNvPr>
          <p:cNvSpPr/>
          <p:nvPr/>
        </p:nvSpPr>
        <p:spPr>
          <a:xfrm rot="21157133">
            <a:off x="2704843" y="3168339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20BA5C-FC16-D545-AC45-096E6A77EEB6}"/>
              </a:ext>
            </a:extLst>
          </p:cNvPr>
          <p:cNvSpPr txBox="1"/>
          <p:nvPr/>
        </p:nvSpPr>
        <p:spPr>
          <a:xfrm rot="21157133">
            <a:off x="2709895" y="3330696"/>
            <a:ext cx="163543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Online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anmelden: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endParaRPr lang="de-DE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923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8"/>
            <a:ext cx="12233672" cy="29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 err="1">
                <a:latin typeface="Gloss And Bloom" pitchFamily="2" charset="77"/>
                <a:sym typeface="Arial Bold" pitchFamily="124" charset="0"/>
              </a:rPr>
              <a:t>SPORTcamp</a:t>
            </a:r>
            <a:endParaRPr lang="de-DE" altLang="de-DE" sz="2400" dirty="0">
              <a:latin typeface="Gloss And Bloom" pitchFamily="2" charset="77"/>
              <a:sym typeface="Arial Bold" pitchFamily="124" charset="0"/>
            </a:endParaRPr>
          </a:p>
          <a:p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Für junge Erwachsene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Volleyball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Fußball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Mountainbike</a:t>
            </a:r>
          </a:p>
          <a:p>
            <a:endParaRPr lang="de-DE" altLang="de-DE" sz="2400" dirty="0">
              <a:latin typeface="Nunito" pitchFamily="2" charset="77"/>
            </a:endParaRPr>
          </a:p>
          <a:p>
            <a:r>
              <a:rPr lang="de-DE" altLang="de-DE" sz="2400" dirty="0">
                <a:latin typeface="Nunito" pitchFamily="2" charset="77"/>
              </a:rPr>
              <a:t>20. – 23. Juni 2019</a:t>
            </a:r>
          </a:p>
          <a:p>
            <a:r>
              <a:rPr lang="de-DE" altLang="de-DE" sz="1500" dirty="0">
                <a:latin typeface="Nunito" pitchFamily="2" charset="77"/>
              </a:rPr>
              <a:t>EC-Freizeit- und Schulungszentrum</a:t>
            </a: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6617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FREIZEITEN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4439442-60D9-B34B-9F93-C0F8519735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693">
            <a:off x="3667234" y="1611401"/>
            <a:ext cx="4869728" cy="234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514C8D-6A93-4946-A41B-1EAAA8F96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167">
            <a:off x="4196937" y="513332"/>
            <a:ext cx="1844200" cy="272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chseck 5">
            <a:extLst>
              <a:ext uri="{FF2B5EF4-FFF2-40B4-BE49-F238E27FC236}">
                <a16:creationId xmlns:a16="http://schemas.microsoft.com/office/drawing/2014/main" id="{EFA34027-EEB4-0D4A-9AE5-B6DC53CE47EA}"/>
              </a:ext>
            </a:extLst>
          </p:cNvPr>
          <p:cNvSpPr/>
          <p:nvPr/>
        </p:nvSpPr>
        <p:spPr>
          <a:xfrm rot="21157133">
            <a:off x="5914319" y="211982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79C813-BADA-6F4D-93CE-3E68B333CDB7}"/>
              </a:ext>
            </a:extLst>
          </p:cNvPr>
          <p:cNvSpPr txBox="1"/>
          <p:nvPr/>
        </p:nvSpPr>
        <p:spPr>
          <a:xfrm rot="21157133">
            <a:off x="5919371" y="374339"/>
            <a:ext cx="163543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Online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anmelden: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www.SWDEC.de</a:t>
            </a:r>
            <a:endParaRPr lang="de-DE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03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BE3706-28D4-EF41-B5D4-F57D4D8DEC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44" y="1922769"/>
            <a:ext cx="4302493" cy="76500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E81D09F-7B85-D74A-A6C3-85521038D0A9}"/>
              </a:ext>
            </a:extLst>
          </p:cNvPr>
          <p:cNvSpPr txBox="1"/>
          <p:nvPr/>
        </p:nvSpPr>
        <p:spPr>
          <a:xfrm>
            <a:off x="2543144" y="2570382"/>
            <a:ext cx="533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Nunito" pitchFamily="2" charset="77"/>
              </a:rPr>
              <a:t>28. Juni 2019 </a:t>
            </a:r>
          </a:p>
        </p:txBody>
      </p:sp>
    </p:spTree>
    <p:extLst>
      <p:ext uri="{BB962C8B-B14F-4D97-AF65-F5344CB8AC3E}">
        <p14:creationId xmlns:p14="http://schemas.microsoft.com/office/powerpoint/2010/main" val="129089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D8C5CCE2-D047-D140-B09E-FAE1754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2" y="1283318"/>
            <a:ext cx="12233672" cy="35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41350"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Gloss And Bloom" pitchFamily="2" charset="77"/>
                <a:sym typeface="Arial Bold" pitchFamily="124" charset="0"/>
              </a:rPr>
              <a:t>Mitarbeiter</a:t>
            </a:r>
          </a:p>
          <a:p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Mach es möglich, dass über 400</a:t>
            </a:r>
          </a:p>
          <a:p>
            <a:r>
              <a:rPr lang="de-DE" altLang="de-DE" sz="1500" dirty="0">
                <a:latin typeface="Nunito" pitchFamily="2" charset="77"/>
                <a:sym typeface="Arial Bold" pitchFamily="124" charset="0"/>
              </a:rPr>
              <a:t>Konfirmanden von Jesus hören können!</a:t>
            </a:r>
          </a:p>
          <a:p>
            <a:endParaRPr lang="de-DE" altLang="de-DE" sz="2400" dirty="0">
              <a:latin typeface="Nunito" pitchFamily="2" charset="77"/>
            </a:endParaRPr>
          </a:p>
          <a:p>
            <a:r>
              <a:rPr lang="de-DE" altLang="de-DE" sz="2400" dirty="0">
                <a:latin typeface="Nunito" pitchFamily="2" charset="77"/>
              </a:rPr>
              <a:t>09. – 11. Juli 2019 	</a:t>
            </a:r>
            <a:r>
              <a:rPr lang="de-DE" altLang="de-DE" sz="2400" b="1" dirty="0">
                <a:latin typeface="Nunito" pitchFamily="2" charset="77"/>
              </a:rPr>
              <a:t>Aufbautage</a:t>
            </a:r>
          </a:p>
          <a:p>
            <a:r>
              <a:rPr lang="de-DE" altLang="de-DE" sz="2400" dirty="0">
                <a:latin typeface="Nunito" pitchFamily="2" charset="77"/>
              </a:rPr>
              <a:t>11.– 14. Juli 2019 	</a:t>
            </a:r>
            <a:r>
              <a:rPr lang="de-DE" altLang="de-DE" sz="2400" b="1" dirty="0" err="1">
                <a:latin typeface="Nunito" pitchFamily="2" charset="77"/>
              </a:rPr>
              <a:t>Konficamp</a:t>
            </a:r>
            <a:r>
              <a:rPr lang="de-DE" altLang="de-DE" sz="2400" b="1" dirty="0">
                <a:latin typeface="Nunito" pitchFamily="2" charset="77"/>
              </a:rPr>
              <a:t> 1</a:t>
            </a:r>
          </a:p>
          <a:p>
            <a:r>
              <a:rPr lang="de-DE" altLang="de-DE" sz="2400" dirty="0">
                <a:latin typeface="Nunito" pitchFamily="2" charset="77"/>
              </a:rPr>
              <a:t>18. – 21. Juli 2019 	</a:t>
            </a:r>
            <a:r>
              <a:rPr lang="de-DE" altLang="de-DE" sz="2400" b="1" dirty="0" err="1">
                <a:latin typeface="Nunito" pitchFamily="2" charset="77"/>
              </a:rPr>
              <a:t>Konficamp</a:t>
            </a:r>
            <a:r>
              <a:rPr lang="de-DE" altLang="de-DE" sz="2400" b="1" dirty="0">
                <a:latin typeface="Nunito" pitchFamily="2" charset="77"/>
              </a:rPr>
              <a:t> 2</a:t>
            </a:r>
          </a:p>
          <a:p>
            <a:r>
              <a:rPr lang="de-DE" altLang="de-DE" sz="2400" dirty="0">
                <a:latin typeface="Nunito" pitchFamily="2" charset="77"/>
              </a:rPr>
              <a:t>21. Juli 2019 </a:t>
            </a:r>
            <a:r>
              <a:rPr lang="de-DE" altLang="de-DE" sz="2400" b="1" dirty="0">
                <a:latin typeface="Nunito" pitchFamily="2" charset="77"/>
              </a:rPr>
              <a:t>Abbau </a:t>
            </a:r>
          </a:p>
          <a:p>
            <a:r>
              <a:rPr lang="de-DE" altLang="de-DE" sz="1500" dirty="0">
                <a:latin typeface="Nunito" pitchFamily="2" charset="77"/>
              </a:rPr>
              <a:t>Sulz am Eck</a:t>
            </a:r>
          </a:p>
          <a:p>
            <a:endParaRPr lang="de-DE" altLang="de-DE" sz="3000" dirty="0"/>
          </a:p>
          <a:p>
            <a:endParaRPr lang="de-DE" altLang="de-DE" sz="135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AEDC9E-C1D8-EE41-8A07-E4A971AED442}"/>
              </a:ext>
            </a:extLst>
          </p:cNvPr>
          <p:cNvSpPr>
            <a:spLocks/>
          </p:cNvSpPr>
          <p:nvPr/>
        </p:nvSpPr>
        <p:spPr bwMode="auto">
          <a:xfrm>
            <a:off x="456012" y="537806"/>
            <a:ext cx="6617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1pPr>
            <a:lvl2pPr marL="742950" indent="-28575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2pPr>
            <a:lvl3pPr marL="11430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3pPr>
            <a:lvl4pPr marL="16002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4pPr>
            <a:lvl5pPr marL="2057400" indent="-228600" defTabSz="639763"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de-DE" altLang="de-DE" sz="3600" b="1" dirty="0">
                <a:solidFill>
                  <a:srgbClr val="1C4D13"/>
                </a:solidFill>
                <a:latin typeface="Nunito" pitchFamily="2" charset="77"/>
                <a:sym typeface="Arial Bold" pitchFamily="124" charset="0"/>
              </a:rPr>
              <a:t>KONFICAMP</a:t>
            </a:r>
            <a:endParaRPr lang="de-DE" altLang="de-DE" sz="3600" b="1" dirty="0">
              <a:latin typeface="Nunito" pitchFamily="2" charset="77"/>
              <a:sym typeface="Arial Bold" pitchFamily="124" charset="0"/>
            </a:endParaRPr>
          </a:p>
        </p:txBody>
      </p:sp>
      <p:sp>
        <p:nvSpPr>
          <p:cNvPr id="6" name="Sechseck 5">
            <a:extLst>
              <a:ext uri="{FF2B5EF4-FFF2-40B4-BE49-F238E27FC236}">
                <a16:creationId xmlns:a16="http://schemas.microsoft.com/office/drawing/2014/main" id="{EFA34027-EEB4-0D4A-9AE5-B6DC53CE47EA}"/>
              </a:ext>
            </a:extLst>
          </p:cNvPr>
          <p:cNvSpPr/>
          <p:nvPr/>
        </p:nvSpPr>
        <p:spPr>
          <a:xfrm rot="21157133">
            <a:off x="3747422" y="347834"/>
            <a:ext cx="1702474" cy="1467650"/>
          </a:xfrm>
          <a:prstGeom prst="hexagon">
            <a:avLst/>
          </a:prstGeom>
          <a:solidFill>
            <a:srgbClr val="F9B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79C813-BADA-6F4D-93CE-3E68B333CDB7}"/>
              </a:ext>
            </a:extLst>
          </p:cNvPr>
          <p:cNvSpPr txBox="1"/>
          <p:nvPr/>
        </p:nvSpPr>
        <p:spPr>
          <a:xfrm rot="21157133">
            <a:off x="3752474" y="440755"/>
            <a:ext cx="163543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Mehr Infos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online: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Nunito" pitchFamily="2" charset="77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www.SWDEC.de</a:t>
            </a:r>
            <a:br>
              <a:rPr lang="de-DE" dirty="0">
                <a:solidFill>
                  <a:schemeClr val="bg1"/>
                </a:solidFill>
                <a:latin typeface="Nunito" pitchFamily="2" charset="77"/>
              </a:rPr>
            </a:br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/</a:t>
            </a:r>
            <a:r>
              <a:rPr lang="de-DE" dirty="0" err="1">
                <a:solidFill>
                  <a:schemeClr val="bg1"/>
                </a:solidFill>
                <a:latin typeface="Nunito" pitchFamily="2" charset="77"/>
              </a:rPr>
              <a:t>Konficamp</a:t>
            </a:r>
            <a:r>
              <a:rPr lang="de-DE" dirty="0">
                <a:solidFill>
                  <a:schemeClr val="bg1"/>
                </a:solidFill>
                <a:latin typeface="Nunito" pitchFamily="2" charset="77"/>
              </a:rPr>
              <a:t>-Mitarbeiter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ACADB-81B2-414E-A3FA-C71B18206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6323">
            <a:off x="5249008" y="603921"/>
            <a:ext cx="1851518" cy="386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23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439</Words>
  <Application>Microsoft Macintosh PowerPoint</Application>
  <PresentationFormat>Bildschirmpräsentation (16:9)</PresentationFormat>
  <Paragraphs>182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 Bold</vt:lpstr>
      <vt:lpstr>ヒラギノ角ゴ ProN W3</vt:lpstr>
      <vt:lpstr>Calibri</vt:lpstr>
      <vt:lpstr>Nunito</vt:lpstr>
      <vt:lpstr>Geneva</vt:lpstr>
      <vt:lpstr>Arial</vt:lpstr>
      <vt:lpstr>Gloss And Bloom</vt:lpstr>
      <vt:lpstr>Calibri Light</vt:lpstr>
      <vt:lpstr>Office</vt:lpstr>
      <vt:lpstr>Informationen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Sonstige Informationen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Schwips</dc:creator>
  <cp:lastModifiedBy>Mitteilungen</cp:lastModifiedBy>
  <cp:revision>35</cp:revision>
  <dcterms:created xsi:type="dcterms:W3CDTF">2018-08-02T14:41:01Z</dcterms:created>
  <dcterms:modified xsi:type="dcterms:W3CDTF">2019-01-24T13:04:17Z</dcterms:modified>
</cp:coreProperties>
</file>