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56" r:id="rId3"/>
    <p:sldId id="257" r:id="rId4"/>
    <p:sldId id="258" r:id="rId5"/>
    <p:sldId id="259" r:id="rId6"/>
    <p:sldId id="290" r:id="rId7"/>
    <p:sldId id="261" r:id="rId8"/>
    <p:sldId id="262" r:id="rId9"/>
    <p:sldId id="263" r:id="rId10"/>
    <p:sldId id="264" r:id="rId11"/>
    <p:sldId id="265" r:id="rId12"/>
    <p:sldId id="266" r:id="rId13"/>
    <p:sldId id="267" r:id="rId14"/>
    <p:sldId id="268" r:id="rId15"/>
    <p:sldId id="269" r:id="rId16"/>
    <p:sldId id="270" r:id="rId17"/>
    <p:sldId id="271" r:id="rId18"/>
    <p:sldId id="291" r:id="rId19"/>
    <p:sldId id="272" r:id="rId20"/>
    <p:sldId id="273" r:id="rId21"/>
    <p:sldId id="274" r:id="rId22"/>
    <p:sldId id="275" r:id="rId23"/>
    <p:sldId id="276" r:id="rId24"/>
    <p:sldId id="279" r:id="rId25"/>
    <p:sldId id="280" r:id="rId26"/>
    <p:sldId id="282" r:id="rId27"/>
    <p:sldId id="283" r:id="rId28"/>
    <p:sldId id="284" r:id="rId29"/>
    <p:sldId id="285" r:id="rId30"/>
    <p:sldId id="286"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61252"/>
  </p:normalViewPr>
  <p:slideViewPr>
    <p:cSldViewPr snapToGrid="0" snapToObjects="1">
      <p:cViewPr varScale="1">
        <p:scale>
          <a:sx n="36" d="100"/>
          <a:sy n="36" d="100"/>
        </p:scale>
        <p:origin x="247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dirty="0"/>
              <a:t>Warum die Schulung?</a:t>
            </a:r>
          </a:p>
          <a:p>
            <a:r>
              <a:rPr dirty="0"/>
              <a:t>Worum geht es?</a:t>
            </a:r>
          </a:p>
          <a:p>
            <a:pPr marL="228600" indent="-228600">
              <a:buSzPct val="100000"/>
              <a:buChar char="•"/>
            </a:pPr>
            <a:r>
              <a:rPr dirty="0"/>
              <a:t>Missbrauch</a:t>
            </a:r>
            <a:r>
              <a:rPr lang="de-DE" baseline="0" dirty="0"/>
              <a:t> </a:t>
            </a:r>
            <a:r>
              <a:rPr lang="de-DE" dirty="0"/>
              <a:t>führt</a:t>
            </a:r>
            <a:r>
              <a:rPr lang="de-DE" baseline="0" dirty="0"/>
              <a:t> zu </a:t>
            </a:r>
            <a:r>
              <a:rPr lang="de-DE" dirty="0"/>
              <a:t>massiver </a:t>
            </a:r>
            <a:r>
              <a:rPr dirty="0"/>
              <a:t>Traumatisierung</a:t>
            </a:r>
          </a:p>
          <a:p>
            <a:pPr marL="228600" indent="-228600">
              <a:buSzPct val="100000"/>
              <a:buChar char="•"/>
            </a:pPr>
            <a:r>
              <a:rPr dirty="0"/>
              <a:t>Unglaubliches Elend und </a:t>
            </a:r>
            <a:r>
              <a:rPr lang="de-DE" dirty="0"/>
              <a:t>Leid</a:t>
            </a:r>
            <a:r>
              <a:rPr lang="de-DE" baseline="0" dirty="0"/>
              <a:t> </a:t>
            </a:r>
            <a:r>
              <a:rPr lang="de-DE" dirty="0"/>
              <a:t>sind die Folge die ohne Hilfe</a:t>
            </a:r>
            <a:r>
              <a:rPr lang="de-DE" baseline="0" dirty="0"/>
              <a:t> das ganze Leben massiv beeinträchtigen können.</a:t>
            </a:r>
            <a:endParaRPr dirty="0"/>
          </a:p>
          <a:p>
            <a:pPr marL="228600" indent="-228600">
              <a:buSzPct val="100000"/>
              <a:buChar char="•"/>
            </a:pPr>
            <a:r>
              <a:rPr dirty="0"/>
              <a:t>Kinder- und Jugendschutz mühsam, aber es lohnt sich:</a:t>
            </a:r>
            <a:br>
              <a:rPr dirty="0"/>
            </a:br>
            <a:r>
              <a:rPr dirty="0"/>
              <a:t>Wenn dadurch nur ein junger Mensch vor einer Missbrauchserfahrung bewahrt werden kann, oder bei uns Hilfe findet, dann lohnt sich der ganze Aufwand!</a:t>
            </a:r>
          </a:p>
          <a:p>
            <a:pPr marL="228600" indent="-228600">
              <a:buSzPct val="100000"/>
              <a:buChar char="•"/>
            </a:pPr>
            <a:endParaRPr lang="de-DE" dirty="0"/>
          </a:p>
          <a:p>
            <a:pPr marL="0" indent="0">
              <a:buSzPct val="100000"/>
              <a:buNone/>
            </a:pPr>
            <a:r>
              <a:rPr lang="de-DE" dirty="0"/>
              <a:t>Hier geht es darum die Mitarbeiter</a:t>
            </a:r>
            <a:r>
              <a:rPr lang="de-DE" baseline="0" dirty="0"/>
              <a:t> für den Kinder- und Jugendschutz zu gewinnen. Viele sehen darin nur eine bürokratische Plage. Versucht hier zu vermitteln, dass zum einen sie selber dabei einiges lernen können und zum anderen es nur gut ist wenn wir einen Anhaltspunkt haben wie wir in solchen Situationen damit umgehen. Denn wir sind wenn der Ernstfall eintritt immer zu aller erst völlig überfordert.</a:t>
            </a:r>
            <a:endParaRPr lang="de-DE" dirty="0"/>
          </a:p>
          <a:p>
            <a:pPr marL="228600" indent="-228600">
              <a:buSzPct val="100000"/>
              <a:buChar char="•"/>
            </a:pPr>
            <a:endParaRPr dirty="0"/>
          </a:p>
          <a:p>
            <a:pPr marL="228600" indent="-228600">
              <a:buSzPct val="100000"/>
              <a:buChar cha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Richtige</a:t>
            </a:r>
            <a:r>
              <a:rPr lang="de-DE" b="1" baseline="0" dirty="0"/>
              <a:t> Bewertung:</a:t>
            </a:r>
            <a:endParaRPr lang="de-DE" b="1" dirty="0"/>
          </a:p>
          <a:p>
            <a:pPr marL="342900" indent="-342900">
              <a:buFont typeface="Arial" charset="0"/>
              <a:buChar char="•"/>
            </a:pPr>
            <a:r>
              <a:rPr lang="de-DE" b="0" dirty="0"/>
              <a:t>Grenzüberschreitung</a:t>
            </a:r>
          </a:p>
          <a:p>
            <a:endParaRPr lang="de-DE" b="1" dirty="0"/>
          </a:p>
          <a:p>
            <a:r>
              <a:rPr lang="de-DE" b="1" dirty="0"/>
              <a:t>Problematik in diesem Beispiel:</a:t>
            </a:r>
          </a:p>
          <a:p>
            <a:pPr marL="342900" indent="-342900">
              <a:buFont typeface="Arial" charset="0"/>
              <a:buChar char="•"/>
            </a:pPr>
            <a:r>
              <a:rPr lang="de-DE" dirty="0"/>
              <a:t>Männliche Mitarbeiter soll</a:t>
            </a:r>
            <a:r>
              <a:rPr lang="de-DE" baseline="0" dirty="0"/>
              <a:t> nachts nicht in die Schlafräume der Mädchen gehen. Zum einen als Schutz für die Teilnehmer und zum Anderen dass der Mitarbeiter nicht falsch verdächtigt werden kann.</a:t>
            </a:r>
          </a:p>
          <a:p>
            <a:pPr marL="342900" indent="-342900">
              <a:buFont typeface="Arial" charset="0"/>
              <a:buChar char="•"/>
            </a:pPr>
            <a:r>
              <a:rPr lang="de-DE" baseline="0" dirty="0"/>
              <a:t>Mitarbeiter dürfen nur nach ausdrücklicher Erlaubnis durch die Eltern Kindern Medikamente geben. Wir wissen nicht ob ein </a:t>
            </a:r>
            <a:r>
              <a:rPr lang="de-DE" baseline="0" dirty="0" err="1"/>
              <a:t>Teilneher</a:t>
            </a:r>
            <a:r>
              <a:rPr lang="de-DE" baseline="0" dirty="0"/>
              <a:t> allergisch auf die Medikamente reagiert. Aber auch mit dem Wissen obliegt Medikamentengabe einem Arzt oder den Eltern.</a:t>
            </a:r>
          </a:p>
          <a:p>
            <a:endParaRPr lang="de-DE" baseline="0" dirty="0"/>
          </a:p>
          <a:p>
            <a:r>
              <a:rPr lang="de-DE" b="1" baseline="0" dirty="0"/>
              <a:t>Handeln</a:t>
            </a:r>
            <a:r>
              <a:rPr lang="de-DE" baseline="0" dirty="0"/>
              <a:t>:</a:t>
            </a:r>
          </a:p>
          <a:p>
            <a:pPr marL="342900" indent="-342900">
              <a:buFont typeface="Arial" charset="0"/>
              <a:buChar char="•"/>
            </a:pPr>
            <a:r>
              <a:rPr lang="de-DE" baseline="0" dirty="0"/>
              <a:t>Eine Möglichkeit ist es zu Fragen ob die Teilnehmerin selber Kopfschmerztabletten hat, die sie von den Eltern bekommen hat. Und die Teilnehmerin die man am Gang getroffen hat kann dabei die Fragende sein.</a:t>
            </a:r>
          </a:p>
          <a:p>
            <a:pPr marL="342900" indent="-342900">
              <a:buFont typeface="Arial" charset="0"/>
              <a:buChar char="•"/>
            </a:pPr>
            <a:r>
              <a:rPr lang="de-DE" baseline="0" dirty="0"/>
              <a:t>Wenn das nicht möglich ist, sollte die weibliche Betreuerin geweckt werden damit sie jetzt das weitere Vorgehen übernehmen kann. Weiteres Vorgehen, wenn es nicht auszuhalten ist, mit den Eltern abklären was zu tun ist.</a:t>
            </a:r>
          </a:p>
          <a:p>
            <a:pPr marL="342900" indent="-342900">
              <a:buFont typeface="Arial" charset="0"/>
              <a:buChar char="•"/>
            </a:pPr>
            <a:r>
              <a:rPr lang="de-DE" baseline="0" dirty="0"/>
              <a:t>Im Vorfeld Eltern fragen ob in solchen Fällen Medikamente ausgegeben werden dürfen.</a:t>
            </a:r>
            <a:endParaRPr lang="de-DE" dirty="0"/>
          </a:p>
          <a:p>
            <a:endParaRPr lang="de-DE" dirty="0"/>
          </a:p>
        </p:txBody>
      </p:sp>
    </p:spTree>
    <p:extLst>
      <p:ext uri="{BB962C8B-B14F-4D97-AF65-F5344CB8AC3E}">
        <p14:creationId xmlns:p14="http://schemas.microsoft.com/office/powerpoint/2010/main" val="8650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Diese Folie dient jetzt dazu zwischen</a:t>
            </a:r>
            <a:r>
              <a:rPr lang="de-DE" baseline="0" dirty="0"/>
              <a:t> Grenzverletzung und Übergriff zu differenzieren.</a:t>
            </a:r>
          </a:p>
          <a:p>
            <a:endParaRPr lang="de-DE" baseline="0" dirty="0"/>
          </a:p>
          <a:p>
            <a:r>
              <a:rPr lang="de-DE" baseline="0" dirty="0"/>
              <a:t>Unter Sexueller Grenzüberschreitung verstehen wir einen aus Unachtsamkeit geschehene Grenzüberschreitung. Z.B. Brust berührt, Andere Art von Grenze überschritten z.B. Begrüßungsritual.</a:t>
            </a:r>
          </a:p>
          <a:p>
            <a:endParaRPr lang="de-DE" baseline="0" dirty="0"/>
          </a:p>
          <a:p>
            <a:r>
              <a:rPr lang="de-DE" baseline="0" dirty="0"/>
              <a:t>Dies kann oft auch durch ein fehlendes Problembewusstsein gefördert werden. Daher ist es wichtig dies zu fördern.</a:t>
            </a:r>
          </a:p>
          <a:p>
            <a:endParaRPr lang="de-DE" baseline="0" dirty="0"/>
          </a:p>
          <a:p>
            <a:r>
              <a:rPr lang="de-DE" b="1" baseline="0" dirty="0"/>
              <a:t>Wenn ich als Mitarbeiter das wahrnehme dann:</a:t>
            </a:r>
          </a:p>
          <a:p>
            <a:pPr marL="342900" indent="-342900">
              <a:buFont typeface="Arial" charset="0"/>
              <a:buChar char="•"/>
            </a:pPr>
            <a:endParaRPr lang="de-DE" baseline="0" dirty="0"/>
          </a:p>
          <a:p>
            <a:pPr marL="342900" indent="-342900">
              <a:buFont typeface="Arial" charset="0"/>
              <a:buChar char="•"/>
            </a:pPr>
            <a:r>
              <a:rPr lang="de-DE" baseline="0" dirty="0"/>
              <a:t>Sprechen wir den Mitarbeiter darauf an, der das vielleicht nicht gemerkt hat oder als Problematisch wahrnimmt</a:t>
            </a:r>
          </a:p>
          <a:p>
            <a:pPr marL="342900" indent="-342900">
              <a:buFont typeface="Arial" charset="0"/>
              <a:buChar char="•"/>
            </a:pPr>
            <a:r>
              <a:rPr lang="de-DE" baseline="0" dirty="0"/>
              <a:t>Es gilt den Mitarbeiter zu </a:t>
            </a:r>
            <a:r>
              <a:rPr lang="de-DE" baseline="0" dirty="0" err="1"/>
              <a:t>sensiblisieren</a:t>
            </a:r>
            <a:endParaRPr lang="de-DE" baseline="0" dirty="0"/>
          </a:p>
          <a:p>
            <a:pPr marL="342900" indent="-342900">
              <a:buFont typeface="Arial" charset="0"/>
              <a:buChar char="•"/>
            </a:pPr>
            <a:r>
              <a:rPr lang="de-DE" baseline="0" dirty="0"/>
              <a:t>Und ihn dazu aufzufordern sich bei der Person zu entschuldigen.</a:t>
            </a:r>
          </a:p>
          <a:p>
            <a:pPr marL="0" indent="0">
              <a:buFont typeface="Arial" charset="0"/>
              <a:buNone/>
            </a:pPr>
            <a:endParaRPr lang="de-DE" baseline="0" dirty="0"/>
          </a:p>
          <a:p>
            <a:pPr marL="0" indent="0">
              <a:buFont typeface="Arial" charset="0"/>
              <a:buNone/>
            </a:pPr>
            <a:endParaRPr lang="de-DE" baseline="0" dirty="0"/>
          </a:p>
          <a:p>
            <a:pPr marL="0" indent="0">
              <a:buFont typeface="Arial" charset="0"/>
              <a:buNone/>
            </a:pPr>
            <a:endParaRPr lang="de-DE" baseline="0" dirty="0"/>
          </a:p>
          <a:p>
            <a:pPr marL="0" indent="0">
              <a:buFont typeface="Arial" charset="0"/>
              <a:buNone/>
            </a:pPr>
            <a:endParaRPr lang="de-DE" baseline="0" dirty="0"/>
          </a:p>
          <a:p>
            <a:pPr marL="0" indent="0">
              <a:buFont typeface="Arial" charset="0"/>
              <a:buNone/>
            </a:pPr>
            <a:r>
              <a:rPr lang="de-DE" baseline="0" dirty="0"/>
              <a:t>Im Unterschied dazu der Sexuelle Übergriff, der dann in den Bereich der Strafrechtlichen Handlungen reicht.</a:t>
            </a:r>
          </a:p>
          <a:p>
            <a:pPr marL="0" indent="0">
              <a:buFont typeface="Arial" charset="0"/>
              <a:buNone/>
            </a:pPr>
            <a:endParaRPr lang="de-DE" baseline="0" dirty="0"/>
          </a:p>
          <a:p>
            <a:pPr marL="0" indent="0">
              <a:buFont typeface="Arial" charset="0"/>
              <a:buNone/>
            </a:pPr>
            <a:r>
              <a:rPr lang="de-DE" dirty="0"/>
              <a:t>Die</a:t>
            </a:r>
            <a:r>
              <a:rPr lang="de-DE" baseline="0" dirty="0"/>
              <a:t> Unterscheidung ist deutlich in der Motivation der Handlung zu finden.</a:t>
            </a:r>
            <a:br>
              <a:rPr lang="de-DE" baseline="0" dirty="0"/>
            </a:br>
            <a:r>
              <a:rPr lang="de-DE" baseline="0" dirty="0"/>
              <a:t>Wichtig ist hier die Sensibilisierung, dass Straftäter oft mit Grenzverletzungen anfangen</a:t>
            </a:r>
          </a:p>
          <a:p>
            <a:pPr marL="0" indent="0">
              <a:buFont typeface="Arial" charset="0"/>
              <a:buNone/>
            </a:pPr>
            <a:r>
              <a:rPr lang="de-DE" baseline="0" dirty="0"/>
              <a:t>Deshalb ist gerade bei wiederholten Grenzverletzungen von einer Person </a:t>
            </a:r>
            <a:r>
              <a:rPr lang="de-DE" baseline="0" dirty="0" err="1"/>
              <a:t>vorsicht</a:t>
            </a:r>
            <a:r>
              <a:rPr lang="de-DE" baseline="0" dirty="0"/>
              <a:t> und ein wachsames Auge geboten. Wichtig </a:t>
            </a:r>
            <a:r>
              <a:rPr lang="de-DE" baseline="0" dirty="0" err="1"/>
              <a:t>trotdzem</a:t>
            </a:r>
            <a:r>
              <a:rPr lang="de-DE" baseline="0" dirty="0"/>
              <a:t> nicht unter Generalverdacht stellen, jedoch beginnen die Dinge aufzuschreiben s. was tun im Ernstfall.</a:t>
            </a:r>
          </a:p>
          <a:p>
            <a:pPr marL="0" indent="0">
              <a:buFont typeface="Arial" charset="0"/>
              <a:buNone/>
            </a:pPr>
            <a:endParaRPr lang="de-DE" baseline="0" dirty="0"/>
          </a:p>
          <a:p>
            <a:pPr marL="0" indent="0">
              <a:buFont typeface="Arial" charset="0"/>
              <a:buNone/>
            </a:pPr>
            <a:r>
              <a:rPr lang="de-DE" baseline="0" dirty="0"/>
              <a:t>Die Konsequenzen sind wie oben beschrieben</a:t>
            </a:r>
            <a:endParaRPr lang="de-DE" dirty="0"/>
          </a:p>
        </p:txBody>
      </p:sp>
    </p:spTree>
    <p:extLst>
      <p:ext uri="{BB962C8B-B14F-4D97-AF65-F5344CB8AC3E}">
        <p14:creationId xmlns:p14="http://schemas.microsoft.com/office/powerpoint/2010/main" val="6802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Mit</a:t>
            </a:r>
            <a:r>
              <a:rPr lang="de-DE" baseline="0" dirty="0"/>
              <a:t> dieser Folie wollen wir nochmal klarstellen was wir mit dem Kinder- und Jugendschutz bezwecken.</a:t>
            </a:r>
          </a:p>
          <a:p>
            <a:endParaRPr lang="de-DE" baseline="0" dirty="0"/>
          </a:p>
          <a:p>
            <a:r>
              <a:rPr lang="de-DE" baseline="0" dirty="0"/>
              <a:t>Wichtig hervorzuheben, dass es gerade auch zum Schutz der </a:t>
            </a:r>
            <a:r>
              <a:rPr lang="de-DE" baseline="0" dirty="0" err="1"/>
              <a:t>Mitarbiter</a:t>
            </a:r>
            <a:r>
              <a:rPr lang="de-DE" baseline="0" dirty="0"/>
              <a:t> ist und wir sie damit nicht unter </a:t>
            </a:r>
            <a:r>
              <a:rPr lang="de-DE" baseline="0" dirty="0" err="1"/>
              <a:t>generalverdacht</a:t>
            </a:r>
            <a:r>
              <a:rPr lang="de-DE" baseline="0" dirty="0"/>
              <a:t> stellen wollen.</a:t>
            </a:r>
            <a:endParaRPr lang="de-DE" dirty="0"/>
          </a:p>
        </p:txBody>
      </p:sp>
    </p:spTree>
    <p:extLst>
      <p:ext uri="{BB962C8B-B14F-4D97-AF65-F5344CB8AC3E}">
        <p14:creationId xmlns:p14="http://schemas.microsoft.com/office/powerpoint/2010/main" val="88707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lang="de-DE" dirty="0"/>
              <a:t>Bitte </a:t>
            </a:r>
            <a:r>
              <a:rPr dirty="0"/>
              <a:t>lesen</a:t>
            </a:r>
            <a:r>
              <a:rPr lang="de-DE" dirty="0"/>
              <a:t>. Vorher nochmal klarstellen, dass wenn jemand Fragen dazu hat,</a:t>
            </a:r>
            <a:r>
              <a:rPr lang="de-DE" baseline="0" dirty="0"/>
              <a:t> sich gleich zu melden. Dann geht bitte auf die Fragen ein. Wenn ihr nicht wisst wie zu Antworten oder ihr unsicher seid. Einfach bei mir anrufen und die Antwort dem Teilnehmer später geben.</a:t>
            </a:r>
          </a:p>
          <a:p>
            <a:endParaRPr lang="de-DE" baseline="0" dirty="0"/>
          </a:p>
          <a:p>
            <a:r>
              <a:rPr lang="de-DE" baseline="0" dirty="0"/>
              <a:t>Ich mach meist nach jedem Punkt eine Pause und versuch noch einmal etwas aus der Praxis dazu zu sagen:</a:t>
            </a:r>
          </a:p>
          <a:p>
            <a:endParaRPr lang="de-DE" baseline="0" dirty="0"/>
          </a:p>
          <a:p>
            <a:r>
              <a:rPr lang="de-DE" baseline="0" dirty="0"/>
              <a:t> z.B. bei 1.: Das ist unser zutiefst biblisches Anliegen Junge Menschen stark zu machen und sie soweit es uns möglich ist vor Schaden zu bewahren.</a:t>
            </a:r>
          </a:p>
          <a:p>
            <a:endParaRPr lang="de-DE" baseline="0" dirty="0"/>
          </a:p>
          <a:p>
            <a:r>
              <a:rPr lang="de-DE" dirty="0"/>
              <a:t>Bei 2.:	Hier</a:t>
            </a:r>
            <a:r>
              <a:rPr lang="de-DE" baseline="0" dirty="0"/>
              <a:t> geh ich nochmal auf das Spiel kurz ein und rufe es in Erinnerung, bzw. Bring ein </a:t>
            </a:r>
            <a:r>
              <a:rPr lang="de-DE" baseline="0" dirty="0" err="1"/>
              <a:t>Bsp</a:t>
            </a:r>
            <a:r>
              <a:rPr lang="de-DE" baseline="0" dirty="0"/>
              <a:t> aus der Jungscharpraxis und erzähl von dem Spiel, bei dem man bei verschiedenen Karten im Stuhlkreis einen Stuhl weiterrutscht und wenn der Stuhl belegt ist auf dem Schoß des anders platz nimmt. Ich bitte sie sich vorzustellen wie das Spiel von jemanden erlebt wird der Missbraucht wurde und jeden Körperkontakt scheut. Dann weise ich darauf hin, dass so ein Spiel gemacht werden kann, wir aber auf die Grenzen der einzelnen Achten und niemand dazu zwingen. Konkret könnte so jemand einfach vor jemand im Stuhlkreis </a:t>
            </a:r>
            <a:r>
              <a:rPr lang="de-DE" baseline="0" dirty="0" err="1"/>
              <a:t>hinstehen</a:t>
            </a:r>
            <a:r>
              <a:rPr lang="de-DE" baseline="0" dirty="0"/>
              <a:t>.</a:t>
            </a:r>
          </a:p>
          <a:p>
            <a:endParaRPr lang="de-DE" baseline="0" dirty="0"/>
          </a:p>
          <a:p>
            <a:r>
              <a:rPr lang="de-DE" dirty="0"/>
              <a:t>Bei</a:t>
            </a:r>
            <a:r>
              <a:rPr lang="de-DE" baseline="0" dirty="0"/>
              <a:t> 3.:	Frage der Motivation, ich </a:t>
            </a:r>
            <a:r>
              <a:rPr lang="de-DE" baseline="0" dirty="0" err="1"/>
              <a:t>sprech</a:t>
            </a:r>
            <a:r>
              <a:rPr lang="de-DE" baseline="0" dirty="0"/>
              <a:t> an, dass wenn jemand merkt, dass er da in Gefahr steht etwas zu denken, er gerne auf mich zukommen kann. Das müsst ihr aber so nicht machen</a:t>
            </a:r>
          </a:p>
          <a:p>
            <a:endParaRPr lang="de-DE" baseline="0" dirty="0"/>
          </a:p>
          <a:p>
            <a:r>
              <a:rPr lang="de-DE" baseline="0" dirty="0"/>
              <a:t>Bei 4.:	Hier gehe ich darauf ein, dass gerade gewissenhafte Menschen Probleme mit dem Punkt haben, da es in der Jugendarbeit gerade dabei immer wieder zu Graubereichen kommt (z.B. beim </a:t>
            </a:r>
            <a:r>
              <a:rPr lang="de-DE" baseline="0" dirty="0" err="1"/>
              <a:t>Nachhausefahren</a:t>
            </a:r>
            <a:r>
              <a:rPr lang="de-DE" baseline="0" dirty="0"/>
              <a:t> von Teilnehmers, Besuch von Teilnehmern zuhause beim Leiter, … ). Wichtig ist mir dabei, dass wir hier deutlich machen wo es nur geht die Öffentlichkeit zu waren und bei Graubereichen zu versuchen eine größtmögliche Transparenz und </a:t>
            </a:r>
            <a:r>
              <a:rPr lang="de-DE" baseline="0" dirty="0" err="1"/>
              <a:t>öffentlichkeit</a:t>
            </a:r>
            <a:r>
              <a:rPr lang="de-DE" baseline="0" dirty="0"/>
              <a:t> herzustellen. Z.B. Beim </a:t>
            </a:r>
            <a:r>
              <a:rPr lang="de-DE" baseline="0" dirty="0" err="1"/>
              <a:t>Nachhausefahren</a:t>
            </a:r>
            <a:r>
              <a:rPr lang="de-DE" baseline="0" dirty="0"/>
              <a:t> jemanden darüber zu informieren, dass ich jetzt die Teens nach Hause fahre und mich danach bei der Person wieder zurückmelde. </a:t>
            </a:r>
          </a:p>
          <a:p>
            <a:endParaRPr lang="de-DE" baseline="0" dirty="0"/>
          </a:p>
          <a:p>
            <a:r>
              <a:rPr lang="de-DE" baseline="0" dirty="0"/>
              <a:t>Bei 5.:	Gerade hier können wir in der Jugendarbeit prägen und Leute für eure Sprache sensibilisieren. Es gilt aber nicht als der Moralapostel aufzutreten, sondern mit den Teilnehmern zu überlegen was eine angebrachte Sprache sein kann.</a:t>
            </a:r>
          </a:p>
          <a:p>
            <a:endParaRPr lang="de-DE" baseline="0" dirty="0"/>
          </a:p>
          <a:p>
            <a:r>
              <a:rPr lang="de-DE" dirty="0"/>
              <a:t>Bei 6.:	Mit offenen Augen durch die Welt gehen und nicht wegschauen,</a:t>
            </a:r>
            <a:r>
              <a:rPr lang="de-DE" baseline="0" dirty="0"/>
              <a:t> auch dann nicht wenn es angesehene Leute sind. Gleichzeitig aber auch nicht gleich alle Verdächtigen. Wichtig hier die Konkretion beachten und die Vertrauensperson mit einzubeziehen. Hier kann ich auch die </a:t>
            </a:r>
            <a:r>
              <a:rPr lang="de-DE" baseline="0" dirty="0" err="1"/>
              <a:t>Vertrauenpersonen</a:t>
            </a:r>
            <a:r>
              <a:rPr lang="de-DE" baseline="0" dirty="0"/>
              <a:t> erklären:</a:t>
            </a:r>
          </a:p>
          <a:p>
            <a:endParaRPr lang="de-DE" baseline="0" dirty="0"/>
          </a:p>
          <a:p>
            <a:r>
              <a:rPr lang="de-DE" b="1" baseline="0" dirty="0"/>
              <a:t>Vertrauenspersonen:</a:t>
            </a:r>
          </a:p>
          <a:p>
            <a:r>
              <a:rPr lang="de-DE" b="0" baseline="0" dirty="0"/>
              <a:t>Sie sind als Hilfe für die Mitarbeiter da, damit sie diese Herausforderung nicht alleine durchstehen müssen sondern noch jemand an der Seite haben.</a:t>
            </a:r>
          </a:p>
          <a:p>
            <a:r>
              <a:rPr lang="de-DE" b="0" baseline="0" dirty="0"/>
              <a:t>Sie sollten idealerweise in der Jugendarbeit bekannt sein und eine hohe Sozialkompetenz aufweisen. Lebenserfahrung ist ebenfalls nicht abträglich. Im Blick können dabei z.B. Ex-</a:t>
            </a:r>
            <a:r>
              <a:rPr lang="de-DE" b="0" baseline="0" dirty="0" err="1"/>
              <a:t>Ecler</a:t>
            </a:r>
            <a:r>
              <a:rPr lang="de-DE" b="0" baseline="0" dirty="0"/>
              <a:t>, Gemeindeleute, Pastoren oder </a:t>
            </a:r>
            <a:r>
              <a:rPr lang="de-DE" b="0" baseline="0" dirty="0" err="1"/>
              <a:t>Jurefs</a:t>
            </a:r>
            <a:r>
              <a:rPr lang="de-DE" b="0" baseline="0" dirty="0"/>
              <a:t> sein. Aber auch reife Mitarbeiter können so eine Vertrauensperson sein.</a:t>
            </a:r>
          </a:p>
          <a:p>
            <a:r>
              <a:rPr lang="de-DE" b="0" baseline="0" dirty="0"/>
              <a:t>Wichtig: Vertrauenspersonen sind nicht mit dem Kinder- und Jugendschutz Beauftragten zu verwechseln, der kann aber muss keine Vertrauensperson sein.</a:t>
            </a:r>
          </a:p>
          <a:p>
            <a:endParaRPr lang="de-DE" b="0" dirty="0"/>
          </a:p>
          <a:p>
            <a:r>
              <a:rPr lang="de-DE" b="0" dirty="0"/>
              <a:t>Bei 7.:	</a:t>
            </a:r>
            <a:endParaRPr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Hier könnt ihr wenn das</a:t>
            </a:r>
            <a:r>
              <a:rPr lang="de-DE" baseline="0" dirty="0"/>
              <a:t> für euch passend ist den Teil Verhaltenscodex in der Praxis nochmal im Paper durchgehen.</a:t>
            </a:r>
            <a:endParaRPr lang="de-DE" dirty="0"/>
          </a:p>
        </p:txBody>
      </p:sp>
    </p:spTree>
    <p:extLst>
      <p:ext uri="{BB962C8B-B14F-4D97-AF65-F5344CB8AC3E}">
        <p14:creationId xmlns:p14="http://schemas.microsoft.com/office/powerpoint/2010/main" val="107614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a:t>
            </a:r>
            <a:r>
              <a:rPr lang="de-DE" baseline="0" dirty="0"/>
              <a:t> Nächsten Folien sind neben dem Verhaltenscodex wie sich Mitarbeiter verhalten, das wesentliche der Schulung.</a:t>
            </a:r>
          </a:p>
          <a:p>
            <a:r>
              <a:rPr lang="de-DE" baseline="0" dirty="0"/>
              <a:t>Es geht darum wie verhalten wir uns im Ernstfall:</a:t>
            </a:r>
          </a:p>
          <a:p>
            <a:endParaRPr lang="de-DE" baseline="0" dirty="0"/>
          </a:p>
          <a:p>
            <a:r>
              <a:rPr lang="de-DE" baseline="0" dirty="0"/>
              <a:t>Zuerst wenn wir Übergriffe vermuten oder ich von andere Stelle davon erfahre:</a:t>
            </a:r>
          </a:p>
          <a:p>
            <a:endParaRPr lang="de-DE" baseline="0" dirty="0"/>
          </a:p>
          <a:p>
            <a:r>
              <a:rPr lang="de-DE" baseline="0" dirty="0"/>
              <a:t>Du kannst die einzelnen Punkte durchgehen</a:t>
            </a:r>
          </a:p>
          <a:p>
            <a:endParaRPr lang="de-DE" baseline="0" dirty="0"/>
          </a:p>
          <a:p>
            <a:r>
              <a:rPr lang="de-DE" baseline="0" dirty="0"/>
              <a:t>Bei „</a:t>
            </a:r>
            <a:r>
              <a:rPr lang="de-DE" b="1" baseline="0" dirty="0"/>
              <a:t>Schreib es auf“ </a:t>
            </a:r>
            <a:r>
              <a:rPr lang="de-DE" baseline="0" dirty="0"/>
              <a:t>hier noch ein paar weiter Informationen:</a:t>
            </a:r>
          </a:p>
          <a:p>
            <a:endParaRPr lang="de-DE" baseline="0" dirty="0"/>
          </a:p>
          <a:p>
            <a:r>
              <a:rPr lang="de-DE" baseline="0" dirty="0"/>
              <a:t>Tatsächlich können solche Notizen gerichtliche Relevanz bekommen. Vor allem hilft es euch nichts von den Ereignissen zu vergessen, was schnell geschieht wenn es nicht eindeutige Situationen sind. Dann bleibt nur noch die Erinnerung da war mal was, aber was das war weis man oft nicht mehr.</a:t>
            </a:r>
          </a:p>
          <a:p>
            <a:r>
              <a:rPr lang="de-DE" baseline="0" dirty="0"/>
              <a:t>Daher gilt eher zu früh aufschreiben als zu spät. Die Aufschriebe müssen ja wenn sich der Verdacht nicht erhärtet nicht weitergegeben werden. Wichtig geht bitte sehr vertraulich damit um, damit nicht etwa ein Unschuldiger falsch verdächtigt wird.</a:t>
            </a:r>
          </a:p>
          <a:p>
            <a:endParaRPr lang="de-DE" baseline="0" dirty="0"/>
          </a:p>
          <a:p>
            <a:r>
              <a:rPr lang="de-DE" b="1" baseline="0" dirty="0"/>
              <a:t>Hilfe fürs Aufschreiben:</a:t>
            </a:r>
          </a:p>
          <a:p>
            <a:endParaRPr lang="de-DE" baseline="0" dirty="0"/>
          </a:p>
          <a:p>
            <a:r>
              <a:rPr lang="de-DE" baseline="0" dirty="0"/>
              <a:t>Ihr könnt eure Aufschriebe noch präzisieren wenn neben Datum, Uhrzeit, Ort, Zeugen, aufschreibt was ihr/oder der Zeuge gesehen habt, bzw. das was davon </a:t>
            </a:r>
            <a:r>
              <a:rPr lang="de-DE" baseline="0" dirty="0" err="1"/>
              <a:t>Filmbar</a:t>
            </a:r>
            <a:r>
              <a:rPr lang="de-DE" baseline="0" dirty="0"/>
              <a:t> gewesen wäre. In einer weiteren Spalte kann man dann seine Interpretation oder Fragen aufschreiben die das bei einem ausgelöst hat.</a:t>
            </a:r>
          </a:p>
          <a:p>
            <a:endParaRPr lang="de-DE" baseline="0" dirty="0"/>
          </a:p>
          <a:p>
            <a:r>
              <a:rPr lang="de-DE" b="1" baseline="0" dirty="0"/>
              <a:t>Information an die Verbandsleitung</a:t>
            </a:r>
          </a:p>
          <a:p>
            <a:r>
              <a:rPr lang="de-DE" b="0" baseline="0" dirty="0"/>
              <a:t>Wenn sich der Verdacht erhärtet oder ihr Fragen dazu habt, dann meldet euch bitte beim Kinder- und Jugendschutzbeauftragter des Landesverbandes (Markus Mall) oder bei der  Verbandsleitung. Es geht darum zum einen dass ihr nochmal Hilfe hinzu bekommt und zum andern wir als Verband wissen was gerade bei uns los ist und wir nicht davon durch die Presse erfahren.</a:t>
            </a:r>
          </a:p>
          <a:p>
            <a:endParaRPr lang="de-DE" dirty="0"/>
          </a:p>
        </p:txBody>
      </p:sp>
    </p:spTree>
    <p:extLst>
      <p:ext uri="{BB962C8B-B14F-4D97-AF65-F5344CB8AC3E}">
        <p14:creationId xmlns:p14="http://schemas.microsoft.com/office/powerpoint/2010/main" val="44150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Bei dieser Folie geht es um den wahrscheinlichsten Fall in der Jugendarbeit.</a:t>
            </a:r>
          </a:p>
          <a:p>
            <a:r>
              <a:rPr lang="de-DE" dirty="0"/>
              <a:t>Durch das Vertrauensverhältnis, das an vielen Stellen in der Jugendarbeit entsteht, öffnet das immer wieder auch für Betroffene den Raum sich jemanden mit ihren Erlebnissen anzuvertrauen.</a:t>
            </a:r>
          </a:p>
          <a:p>
            <a:r>
              <a:rPr lang="de-DE" dirty="0"/>
              <a:t>Deshalb ist es so wichtig, dass wir als Mitarbeiter bescheid wissen, was ein paar Wichtige Grundregeln für so ein Gespräch sind.</a:t>
            </a:r>
          </a:p>
          <a:p>
            <a:endParaRPr lang="de-DE" dirty="0"/>
          </a:p>
          <a:p>
            <a:r>
              <a:rPr lang="de-DE" b="1" dirty="0"/>
              <a:t>NIMM ES ERNST:</a:t>
            </a:r>
          </a:p>
          <a:p>
            <a:r>
              <a:rPr lang="de-DE" dirty="0"/>
              <a:t>Auch wenn du </a:t>
            </a:r>
            <a:r>
              <a:rPr lang="de-DE" dirty="0" err="1"/>
              <a:t>zweifel</a:t>
            </a:r>
            <a:r>
              <a:rPr lang="de-DE" dirty="0"/>
              <a:t> hast ob das gesagt stimmt. Sicher wissen tust du es nicht. Deshalb auch bei Zweifel nehmen wir die Person ernst und zeigen ihr, dass sie bei dir über das erlebte reden kann. Wichtig nicht ausfragen oder drängen. Ernstnehmen, zuhören.</a:t>
            </a:r>
          </a:p>
          <a:p>
            <a:r>
              <a:rPr lang="de-DE" dirty="0"/>
              <a:t>In dieses Ernstnehmen gehört auch rein, nicht zu fragen „Warum“ der Betroffene etwas getan hat (z.B. Warum bist du den mit dem mitgegangen …). Das kommt einer </a:t>
            </a:r>
            <a:r>
              <a:rPr lang="de-DE" dirty="0" err="1"/>
              <a:t>Schuldzuweiseung</a:t>
            </a:r>
            <a:r>
              <a:rPr lang="de-DE" dirty="0"/>
              <a:t> gleich und das macht Betroffene meist eh schon genug. Wir können entlasten und sagen, dass das was jemand gemacht hat nicht recht war.</a:t>
            </a:r>
          </a:p>
          <a:p>
            <a:endParaRPr lang="de-DE" dirty="0"/>
          </a:p>
          <a:p>
            <a:r>
              <a:rPr lang="de-DE" b="1" dirty="0"/>
              <a:t>MACH KEINE VERSPRECHEN, DIE DU NICHT HALTEN KANNST</a:t>
            </a:r>
          </a:p>
          <a:p>
            <a:r>
              <a:rPr lang="de-DE" b="0" dirty="0"/>
              <a:t>Die hier gezeigten Sätze sind eine Auswahl. Wichtig sei ein Verlässlicher Partner, aber nicht alles was die Person sich wünsch ist möglich. Wir müssen in so einem Fall uns selber Hilfe holen. Daher ist es notwendig mit anderen darüber zu reden. Sonst steht ihr beide Hilflos da. Was angeboten werden kann, dass die Hilfe erstmal anonym erfolgt. Dann kann mit der Beratungsstelle ein weiteres Vorgehen vereinbart werden.</a:t>
            </a:r>
          </a:p>
          <a:p>
            <a:endParaRPr lang="de-DE" b="0" dirty="0"/>
          </a:p>
          <a:p>
            <a:r>
              <a:rPr lang="de-DE" b="1" dirty="0"/>
              <a:t>INFORMIERE DEINEN GESPRÄCHSPARTNER</a:t>
            </a:r>
          </a:p>
          <a:p>
            <a:r>
              <a:rPr lang="de-DE" b="0" dirty="0"/>
              <a:t>Informiere über den weiteren Lauf, dass du selber mit der Situation überfordert bist und jetzt selber Hilfe brauchst um dem Betroffenen zu helfen. Anonymität kann dabei helfen. Denn Hilfe wollen die Betroffenen durchaus.</a:t>
            </a:r>
          </a:p>
          <a:p>
            <a:r>
              <a:rPr lang="de-DE" b="0" dirty="0"/>
              <a:t>Wichtig ist aber, dass nicht schon wieder etwas über ihren Kopf hinweg gemacht wird. Sondern dass sie davon wissen.</a:t>
            </a:r>
          </a:p>
          <a:p>
            <a:endParaRPr lang="de-DE" b="0" dirty="0"/>
          </a:p>
          <a:p>
            <a:r>
              <a:rPr lang="de-DE" b="0" dirty="0"/>
              <a:t>WICHTIG mach auf jeden Fall einen weiteren Gesprächstermin mit der Person aus. Diese Termine sind oft Lichtblicke, weil dort zumindest etwas Hilfe oder Erleichterung zu erwarten ist.</a:t>
            </a:r>
          </a:p>
          <a:p>
            <a:endParaRPr lang="de-DE" b="0" dirty="0"/>
          </a:p>
          <a:p>
            <a:r>
              <a:rPr lang="de-DE" b="1" dirty="0"/>
              <a:t>BESPRECH ALLES MIT DEINER VERTRAUENSPERSON</a:t>
            </a:r>
          </a:p>
          <a:p>
            <a:r>
              <a:rPr lang="de-DE" b="0" dirty="0"/>
              <a:t>Das kann auch so erfolgen, dass der Teen erstmal anonym bleibt. Wichtig ist, dass du jetzt selber Hilfe bekommst. Weil wir in solchen Situationen erstmal selber überfordert sind. Deshalb hast du jetzt noch mal eine zweite Person an der Seite mit der du die nächsten Schritte gehen kannst. Wahrscheinlich weis die Person auch nicht genau was jetzt zu tun ist, doch könnt ihr so den Weg auf alle Fälle zu zweit meistern und eine Beratungsstelle kontaktieren.</a:t>
            </a:r>
          </a:p>
        </p:txBody>
      </p:sp>
    </p:spTree>
    <p:extLst>
      <p:ext uri="{BB962C8B-B14F-4D97-AF65-F5344CB8AC3E}">
        <p14:creationId xmlns:p14="http://schemas.microsoft.com/office/powerpoint/2010/main" val="184647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AUF KEINEN FALL TÄTER INFORMIEREN</a:t>
            </a:r>
          </a:p>
          <a:p>
            <a:r>
              <a:rPr lang="de-DE" b="0" dirty="0"/>
              <a:t>Das versteht sich von selbst. Sobald er etwas ahnt, wird er versuchen etwas zu vertuschen.</a:t>
            </a:r>
          </a:p>
          <a:p>
            <a:endParaRPr lang="de-DE" b="0" dirty="0"/>
          </a:p>
          <a:p>
            <a:r>
              <a:rPr lang="de-DE" b="1" dirty="0"/>
              <a:t>DOKUMENTIEREN</a:t>
            </a:r>
          </a:p>
          <a:p>
            <a:r>
              <a:rPr lang="de-DE" b="0" dirty="0"/>
              <a:t>Das ist eine der wichtigsten Dinge hier. Wir haben es vorher schon erläutert auf was es hier ankommt.</a:t>
            </a:r>
          </a:p>
          <a:p>
            <a:endParaRPr lang="de-DE" b="0" dirty="0"/>
          </a:p>
          <a:p>
            <a:r>
              <a:rPr lang="de-DE" b="1" dirty="0"/>
              <a:t>VERTTRAUENSPERSON</a:t>
            </a:r>
          </a:p>
          <a:p>
            <a:r>
              <a:rPr lang="de-DE" b="0" dirty="0"/>
              <a:t>Das kennt ihr schon, auch hier wieder geht es darum, dass der Mitarbeiter jemand an der Seite hat.</a:t>
            </a:r>
          </a:p>
        </p:txBody>
      </p:sp>
    </p:spTree>
    <p:extLst>
      <p:ext uri="{BB962C8B-B14F-4D97-AF65-F5344CB8AC3E}">
        <p14:creationId xmlns:p14="http://schemas.microsoft.com/office/powerpoint/2010/main" val="99466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 beste Prävention leisten wir jedoch mit unserem normalen Programm.</a:t>
            </a:r>
          </a:p>
          <a:p>
            <a:r>
              <a:rPr lang="de-DE" dirty="0"/>
              <a:t>Und zwar immer dort wo wir Jugendliche helfen selbstständige und selbstbewusste Persönlichkeiten zu werden, die Werte haben.</a:t>
            </a:r>
          </a:p>
          <a:p>
            <a:r>
              <a:rPr lang="de-DE" dirty="0"/>
              <a:t>Das ist nachweislich eine größten Präventivfaktoren bei Missbrauch.</a:t>
            </a:r>
          </a:p>
          <a:p>
            <a:br>
              <a:rPr lang="de-DE" dirty="0"/>
            </a:br>
            <a:r>
              <a:rPr lang="de-DE" dirty="0"/>
              <a:t>WICHTIG: Das heißt nicht, dass jemand der Missbraucht wurde nicht Selbstbewusst sein kann. Es trifft immer wieder auch starke Persönlichkeiten. Jedoch suchen Täter oft leichte Opfer. Daher sehr cool dass ihr Jugendarbeit macht und in Jugendliche investiert. </a:t>
            </a:r>
          </a:p>
          <a:p>
            <a:r>
              <a:rPr lang="de-DE" dirty="0"/>
              <a:t>Hier kannst du die Leute fett motivieren für ihre Mitarbeiter </a:t>
            </a:r>
            <a:r>
              <a:rPr lang="de-DE" dirty="0">
                <a:sym typeface="Wingdings" pitchFamily="2" charset="2"/>
              </a:rPr>
              <a:t></a:t>
            </a:r>
            <a:endParaRPr lang="de-DE" dirty="0"/>
          </a:p>
        </p:txBody>
      </p:sp>
    </p:spTree>
    <p:extLst>
      <p:ext uri="{BB962C8B-B14F-4D97-AF65-F5344CB8AC3E}">
        <p14:creationId xmlns:p14="http://schemas.microsoft.com/office/powerpoint/2010/main" val="1890537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Im weiteren geht es um den Organisatorischen Ablauf wie jetzt das ganze gewährleistet wird.</a:t>
            </a:r>
          </a:p>
        </p:txBody>
      </p:sp>
    </p:spTree>
    <p:extLst>
      <p:ext uri="{BB962C8B-B14F-4D97-AF65-F5344CB8AC3E}">
        <p14:creationId xmlns:p14="http://schemas.microsoft.com/office/powerpoint/2010/main" val="420352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Schutz</a:t>
            </a:r>
            <a:r>
              <a:rPr lang="de-DE" baseline="0" dirty="0"/>
              <a:t> von Kindern auch Staatlich verankert. Grundlage hier oft die UN-Kinderkonventionen</a:t>
            </a:r>
            <a:endParaRPr lang="de-DE" dirty="0"/>
          </a:p>
        </p:txBody>
      </p:sp>
    </p:spTree>
    <p:extLst>
      <p:ext uri="{BB962C8B-B14F-4D97-AF65-F5344CB8AC3E}">
        <p14:creationId xmlns:p14="http://schemas.microsoft.com/office/powerpoint/2010/main" val="88645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Hier steht nochmal kompakt, WAS, WER, WANN zu tun hat.</a:t>
            </a:r>
          </a:p>
          <a:p>
            <a:endParaRPr lang="de-DE" dirty="0"/>
          </a:p>
          <a:p>
            <a:r>
              <a:rPr lang="de-DE" dirty="0"/>
              <a:t>Der Kinder- und Jugendschutz beim SWD-EC basiert auf drei Pfeilern.</a:t>
            </a:r>
          </a:p>
          <a:p>
            <a:pPr marL="457200" indent="-457200">
              <a:buAutoNum type="arabicPeriod"/>
            </a:pPr>
            <a:r>
              <a:rPr lang="de-DE" dirty="0"/>
              <a:t>Schulung durch die Kinder- und Jugendschutz Leitlinien</a:t>
            </a:r>
          </a:p>
          <a:p>
            <a:pPr marL="457200" indent="-457200">
              <a:buAutoNum type="arabicPeriod"/>
            </a:pPr>
            <a:r>
              <a:rPr lang="de-DE" dirty="0"/>
              <a:t>Unterschrift unter den Verhaltenscodex und dessen Umsetzung</a:t>
            </a:r>
          </a:p>
          <a:p>
            <a:pPr marL="457200" indent="-457200">
              <a:buAutoNum type="arabicPeriod"/>
            </a:pPr>
            <a:r>
              <a:rPr lang="de-DE" dirty="0"/>
              <a:t>Vorlage des erweiterten Führungszeugnisses</a:t>
            </a:r>
          </a:p>
          <a:p>
            <a:pPr marL="457200" indent="-457200">
              <a:buAutoNum type="arabicPeriod"/>
            </a:pPr>
            <a:endParaRPr lang="de-DE" dirty="0"/>
          </a:p>
          <a:p>
            <a:pPr marL="0" indent="0">
              <a:buNone/>
            </a:pPr>
            <a:r>
              <a:rPr lang="de-DE" dirty="0"/>
              <a:t>Der 2. &amp; 3. Punkt wird vom Gesetzgeber verlangt, das gleiche gilt für den Dokumentationsaufwand der dafür nötig ist.</a:t>
            </a:r>
          </a:p>
          <a:p>
            <a:pPr marL="0" indent="0">
              <a:buNone/>
            </a:pPr>
            <a:endParaRPr lang="de-DE" dirty="0"/>
          </a:p>
          <a:p>
            <a:pPr marL="0" indent="0">
              <a:buNone/>
            </a:pPr>
            <a:r>
              <a:rPr lang="de-DE" dirty="0"/>
              <a:t>Das gute ist, das ganze hält für 5 Jahre und im  4 Jahr werdet ihr von der Geschäftsstelle erinnert, dass bei einigen bei euch der Kinder- und Jugendschutz ausläuft.</a:t>
            </a:r>
          </a:p>
        </p:txBody>
      </p:sp>
    </p:spTree>
    <p:extLst>
      <p:ext uri="{BB962C8B-B14F-4D97-AF65-F5344CB8AC3E}">
        <p14:creationId xmlns:p14="http://schemas.microsoft.com/office/powerpoint/2010/main" val="159807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Unterschreiben muss im SWD-EC-Verband jeder der in der Jugendarbeit </a:t>
            </a:r>
            <a:r>
              <a:rPr lang="de-DE" dirty="0" err="1"/>
              <a:t>mitarbeiter</a:t>
            </a:r>
            <a:r>
              <a:rPr lang="de-DE" dirty="0"/>
              <a:t> und älter als 14 Jahre ist.</a:t>
            </a:r>
          </a:p>
          <a:p>
            <a:r>
              <a:rPr lang="de-DE" dirty="0"/>
              <a:t>Die genannten Kriterien treffen fast auf alle Leute zu.</a:t>
            </a:r>
          </a:p>
          <a:p>
            <a:endParaRPr lang="de-DE" dirty="0"/>
          </a:p>
          <a:p>
            <a:r>
              <a:rPr lang="de-DE" dirty="0"/>
              <a:t>Wir empfehlen, dass bei Übernachtung auch die Küchenmitarbeiter den Kinder- und Jugendschutz geleistet haben, auch wenn sie vielleicht nicht direkt mit den Jugendlichen in Kontakt sind. Nach Außen macht das auf alle Fälle mehr her. Und das kann durchaus ein gutes Werbemittel auch bei den Freizeiten sein.</a:t>
            </a:r>
          </a:p>
          <a:p>
            <a:endParaRPr lang="de-DE" dirty="0"/>
          </a:p>
        </p:txBody>
      </p:sp>
    </p:spTree>
    <p:extLst>
      <p:ext uri="{BB962C8B-B14F-4D97-AF65-F5344CB8AC3E}">
        <p14:creationId xmlns:p14="http://schemas.microsoft.com/office/powerpoint/2010/main" val="56713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Dieses</a:t>
            </a:r>
            <a:r>
              <a:rPr lang="de-DE" baseline="0" dirty="0"/>
              <a:t> Schema ist nicht so wichtig kann aber für dich nochmal ne Hilfe sein zu verstehen was die Aufgabe des Kinder- und Jugendschutz </a:t>
            </a:r>
            <a:r>
              <a:rPr lang="de-DE" baseline="0" dirty="0" err="1"/>
              <a:t>Beauftraten</a:t>
            </a:r>
            <a:r>
              <a:rPr lang="de-DE" baseline="0" dirty="0"/>
              <a:t> ist.</a:t>
            </a:r>
          </a:p>
          <a:p>
            <a:endParaRPr lang="de-DE" baseline="0" dirty="0"/>
          </a:p>
          <a:p>
            <a:r>
              <a:rPr lang="de-DE" baseline="0" dirty="0"/>
              <a:t>Wichtig, das Formular zur Beantragung des </a:t>
            </a:r>
            <a:r>
              <a:rPr lang="de-DE" baseline="0" dirty="0" err="1"/>
              <a:t>erweitereten</a:t>
            </a:r>
            <a:r>
              <a:rPr lang="de-DE" baseline="0" dirty="0"/>
              <a:t> Führungszeugnis sowie weitere Umsetzungshilfen findet ihr auf unserer Website unter </a:t>
            </a:r>
            <a:r>
              <a:rPr lang="de-DE" baseline="0" dirty="0" err="1"/>
              <a:t>www.swdec.de</a:t>
            </a:r>
            <a:r>
              <a:rPr lang="de-DE" baseline="0" dirty="0"/>
              <a:t>/Kinderschutz</a:t>
            </a:r>
          </a:p>
          <a:p>
            <a:endParaRPr lang="de-DE" dirty="0"/>
          </a:p>
        </p:txBody>
      </p:sp>
    </p:spTree>
    <p:extLst>
      <p:ext uri="{BB962C8B-B14F-4D97-AF65-F5344CB8AC3E}">
        <p14:creationId xmlns:p14="http://schemas.microsoft.com/office/powerpoint/2010/main" val="141679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Muss nicht sein, aber hier kannst du nochmal </a:t>
            </a:r>
            <a:r>
              <a:rPr lang="de-DE" dirty="0" err="1"/>
              <a:t>erlären</a:t>
            </a:r>
            <a:r>
              <a:rPr lang="de-DE" baseline="0" dirty="0"/>
              <a:t> was deine Aufgabe ist</a:t>
            </a:r>
          </a:p>
          <a:p>
            <a:endParaRPr lang="de-DE" baseline="0" dirty="0"/>
          </a:p>
          <a:p>
            <a:pPr marL="0" marR="0" lvl="0" indent="0" defTabSz="457200" eaLnBrk="1" fontAlgn="auto" latinLnBrk="0" hangingPunct="1">
              <a:lnSpc>
                <a:spcPct val="117999"/>
              </a:lnSpc>
              <a:spcBef>
                <a:spcPts val="0"/>
              </a:spcBef>
              <a:spcAft>
                <a:spcPts val="0"/>
              </a:spcAft>
              <a:buClrTx/>
              <a:buSzTx/>
              <a:buFontTx/>
              <a:buNone/>
              <a:tabLst/>
              <a:defRPr/>
            </a:pPr>
            <a:r>
              <a:rPr lang="de-DE" dirty="0"/>
              <a:t>Hier wird nochmal die Aufgabe des Kinder- und Jugendschutzbeauftragter erklärt</a:t>
            </a:r>
          </a:p>
          <a:p>
            <a:endParaRPr lang="de-DE" dirty="0"/>
          </a:p>
        </p:txBody>
      </p:sp>
    </p:spTree>
    <p:extLst>
      <p:ext uri="{BB962C8B-B14F-4D97-AF65-F5344CB8AC3E}">
        <p14:creationId xmlns:p14="http://schemas.microsoft.com/office/powerpoint/2010/main" val="164965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Hier</a:t>
            </a:r>
            <a:r>
              <a:rPr lang="de-DE" baseline="0" dirty="0"/>
              <a:t> kannst du deine Angaben eintragen</a:t>
            </a:r>
          </a:p>
          <a:p>
            <a:endParaRPr lang="de-DE" baseline="0" dirty="0"/>
          </a:p>
          <a:p>
            <a:r>
              <a:rPr lang="de-DE" baseline="0" dirty="0"/>
              <a:t>Ich mache es so, dass während der Schulung die Leute schon die Leitlinien in der Hand halten. Ideal wenn auch schon Stifte ausliegen. So dass sie dann hier ihre Daten reinschreiben können und das ganze dann noch unterschreiben.</a:t>
            </a:r>
          </a:p>
          <a:p>
            <a:endParaRPr lang="de-DE" baseline="0" dirty="0"/>
          </a:p>
          <a:p>
            <a:r>
              <a:rPr lang="de-DE" baseline="0" dirty="0"/>
              <a:t>Beim Erweiterten </a:t>
            </a:r>
            <a:r>
              <a:rPr lang="de-DE" baseline="0" dirty="0" err="1"/>
              <a:t>Fürhungszeugnis</a:t>
            </a:r>
            <a:r>
              <a:rPr lang="de-DE" baseline="0" dirty="0"/>
              <a:t>. Las ich von ihnen das Ausstellungsdatum des </a:t>
            </a:r>
            <a:r>
              <a:rPr lang="de-DE" baseline="0" dirty="0" err="1"/>
              <a:t>erweitereten</a:t>
            </a:r>
            <a:r>
              <a:rPr lang="de-DE" baseline="0" dirty="0"/>
              <a:t> Führungszeugnis eintragen sowie das Datum der Schulung bzw. das Datum an dem die Einsichtnahme erfolgt.</a:t>
            </a:r>
          </a:p>
          <a:p>
            <a:endParaRPr lang="de-DE" dirty="0"/>
          </a:p>
          <a:p>
            <a:r>
              <a:rPr lang="de-DE" dirty="0"/>
              <a:t>Falls es sich um eine Kirchengemeinde handelt, kann sein, dass der Pfarrer die Einsichtnahme bereits schon gemacht hat, dann ist es möglich, dass der Pfarrer diesen Teil ausfüllt, oder dass er den Leuten die Einsichtnahme unter Nennung des Ausstellungsdatums des Führungszeugnis bestätigt. Somit kann vermieden werden, dass die Leute noch ein zweites FZ beantragen müssen.</a:t>
            </a:r>
          </a:p>
          <a:p>
            <a:r>
              <a:rPr lang="de-DE" dirty="0"/>
              <a:t>Falls es sonst hier noch Fragen gibt einfach Markus Mall 07083.9332684 anrufen </a:t>
            </a:r>
            <a:r>
              <a:rPr lang="de-DE" dirty="0">
                <a:sym typeface="Wingdings" pitchFamily="2" charset="2"/>
              </a:rPr>
              <a:t></a:t>
            </a:r>
            <a:endParaRPr lang="de-DE" dirty="0"/>
          </a:p>
        </p:txBody>
      </p:sp>
    </p:spTree>
    <p:extLst>
      <p:ext uri="{BB962C8B-B14F-4D97-AF65-F5344CB8AC3E}">
        <p14:creationId xmlns:p14="http://schemas.microsoft.com/office/powerpoint/2010/main" val="2111038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Lasst dann die Leute das ganze gleich dreimal ausfüllen, dass spart ihr euch, das ganze zu kopieren und ihr wisst dann auch gleich welches Formular wo hin muss (steht drauf)</a:t>
            </a:r>
          </a:p>
          <a:p>
            <a:endParaRPr lang="de-DE" dirty="0"/>
          </a:p>
        </p:txBody>
      </p:sp>
    </p:spTree>
    <p:extLst>
      <p:ext uri="{BB962C8B-B14F-4D97-AF65-F5344CB8AC3E}">
        <p14:creationId xmlns:p14="http://schemas.microsoft.com/office/powerpoint/2010/main" val="971568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Wenn ihr in einem LGV arbeitet, dann wäre es wichtig, dieses Kästchen mit einem Hacken zu versehen. Es bedeutet, dass wir dann die Daten an den LGV weitergeben dürfen. Diese werden aber nur für den Kinder- und Jugendschutz genutzt und erspart so, dass der LGV nochmal das gleiche machen muss. Denn oft ist es so, dass manche Kreise oft von beiden Verbänden verantwortet werden. Danke wenn ihr da dafür werbt.</a:t>
            </a:r>
          </a:p>
          <a:p>
            <a:endParaRPr lang="de-DE" dirty="0"/>
          </a:p>
          <a:p>
            <a:r>
              <a:rPr lang="de-DE" dirty="0"/>
              <a:t>WICHTIG:	Falls LGV Hauptamtliche bei euch mitarbeiten, die haben den Kinder- und Jugendschutz schon geleistet. Sonst dürften sie nicht angestellt sein </a:t>
            </a:r>
            <a:r>
              <a:rPr lang="de-DE" dirty="0">
                <a:sym typeface="Wingdings" pitchFamily="2" charset="2"/>
              </a:rPr>
              <a:t> Daher sie müssen das ganze nicht mehr ausfüllen und ihr habt weniger Geschäft </a:t>
            </a:r>
            <a:endParaRPr lang="de-DE" dirty="0"/>
          </a:p>
        </p:txBody>
      </p:sp>
    </p:spTree>
    <p:extLst>
      <p:ext uri="{BB962C8B-B14F-4D97-AF65-F5344CB8AC3E}">
        <p14:creationId xmlns:p14="http://schemas.microsoft.com/office/powerpoint/2010/main" val="2472419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a:p>
            <a:r>
              <a:rPr lang="de-DE" dirty="0"/>
              <a:t>WICHTIG:	Falls LGV Hauptamtliche bei euch mitarbeiten, die haben den Kinder- und Jugendschutz schon geleistet. Sonst dürften sie nicht angestellt sein </a:t>
            </a:r>
            <a:r>
              <a:rPr lang="de-DE" dirty="0">
                <a:sym typeface="Wingdings" pitchFamily="2" charset="2"/>
              </a:rPr>
              <a:t> Daher sie müssen das ganze nicht mehr ausfüllen und ihr habt weniger Geschäft </a:t>
            </a:r>
            <a:endParaRPr lang="de-DE" dirty="0"/>
          </a:p>
          <a:p>
            <a:endParaRPr lang="de-DE" dirty="0"/>
          </a:p>
        </p:txBody>
      </p:sp>
    </p:spTree>
    <p:extLst>
      <p:ext uri="{BB962C8B-B14F-4D97-AF65-F5344CB8AC3E}">
        <p14:creationId xmlns:p14="http://schemas.microsoft.com/office/powerpoint/2010/main" val="141681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rPr lang="de-DE" dirty="0"/>
              <a:t>Bitte teilt</a:t>
            </a:r>
            <a:r>
              <a:rPr lang="de-DE" baseline="0" dirty="0"/>
              <a:t> an alle Teilnehmer vorher die Kinder- und Jugendschutz-Leitlinien aus, so dass sie sich darin ihre eigenen Notizen machen können und es auch dort lesen können.</a:t>
            </a:r>
          </a:p>
          <a:p>
            <a:endParaRPr lang="de-DE" baseline="0" dirty="0"/>
          </a:p>
          <a:p>
            <a:endParaRPr lang="de-DE" baseline="0" dirty="0"/>
          </a:p>
          <a:p>
            <a:r>
              <a:rPr dirty="0"/>
              <a:t>lesen … </a:t>
            </a:r>
          </a:p>
          <a:p>
            <a:endParaRPr dirty="0"/>
          </a:p>
          <a:p>
            <a:r>
              <a:rPr dirty="0"/>
              <a:t>Sensibilisieren für verzwickte Situation, einfaches Handeln ist nicht ohne weiteres Möglich, daher auch als Hilfe diese Leitlinien.</a:t>
            </a:r>
          </a:p>
          <a:p>
            <a:endParaRPr lang="de-DE" dirty="0"/>
          </a:p>
          <a:p>
            <a:r>
              <a:rPr lang="de-DE" dirty="0"/>
              <a:t>Aber</a:t>
            </a:r>
            <a:r>
              <a:rPr lang="de-DE" baseline="0" dirty="0"/>
              <a:t> so etwas krasses ist für viele schwer vorstellbar. Doch fängt es im kleinen an wenn es darum geht die Grenzen des anderen zu achten:</a:t>
            </a:r>
            <a:endParaRPr lang="de-DE" dirty="0"/>
          </a:p>
          <a:p>
            <a:endParaRPr dirty="0"/>
          </a:p>
          <a:p>
            <a:r>
              <a:rPr lang="de-DE" dirty="0"/>
              <a:t>Damit </a:t>
            </a:r>
            <a:r>
              <a:rPr dirty="0"/>
              <a:t>Überleitung auf</a:t>
            </a:r>
            <a:r>
              <a:rPr lang="de-DE" dirty="0"/>
              <a:t> </a:t>
            </a:r>
            <a:r>
              <a:rPr dirty="0"/>
              <a:t>GRENZEN die nicht geachtet werden.</a:t>
            </a:r>
            <a:r>
              <a:rPr lang="de-DE" dirty="0"/>
              <a:t> Um</a:t>
            </a:r>
            <a:r>
              <a:rPr lang="de-DE" baseline="0" dirty="0"/>
              <a:t> das noch besser zu verstehen, gibt es jetzt ein kleines Spiel:</a:t>
            </a:r>
            <a:endParaRPr dirty="0"/>
          </a:p>
        </p:txBody>
      </p:sp>
    </p:spTree>
    <p:extLst>
      <p:ext uri="{BB962C8B-B14F-4D97-AF65-F5344CB8AC3E}">
        <p14:creationId xmlns:p14="http://schemas.microsoft.com/office/powerpoint/2010/main" val="106964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endParaRPr lang="de-DE" dirty="0"/>
          </a:p>
          <a:p>
            <a:r>
              <a:rPr lang="de-DE" dirty="0"/>
              <a:t>Gemeinsames Begrüßungs-Spiel:</a:t>
            </a:r>
          </a:p>
          <a:p>
            <a:endParaRPr lang="de-DE" dirty="0"/>
          </a:p>
          <a:p>
            <a:r>
              <a:rPr lang="de-DE" dirty="0"/>
              <a:t>Alle Stehen auf </a:t>
            </a:r>
            <a:r>
              <a:rPr lang="de-DE" baseline="0" dirty="0"/>
              <a:t>und begrüßen sich nach den folgenden Anweisungen:</a:t>
            </a:r>
            <a:endParaRPr lang="de-DE" dirty="0"/>
          </a:p>
          <a:p>
            <a:endParaRPr lang="de-DE" dirty="0"/>
          </a:p>
          <a:p>
            <a:pPr marL="342900" indent="-342900">
              <a:buFont typeface="Arial" charset="0"/>
              <a:buChar char="•"/>
            </a:pPr>
            <a:r>
              <a:rPr lang="de-DE" dirty="0"/>
              <a:t>anlächeln</a:t>
            </a:r>
          </a:p>
          <a:p>
            <a:pPr marL="342900" indent="-342900">
              <a:buFont typeface="Arial" charset="0"/>
              <a:buChar char="•"/>
            </a:pPr>
            <a:r>
              <a:rPr lang="de-DE" dirty="0"/>
              <a:t>an der Schulter berühren</a:t>
            </a:r>
          </a:p>
          <a:p>
            <a:pPr marL="342900" indent="-342900">
              <a:buFont typeface="Arial" charset="0"/>
              <a:buChar char="•"/>
            </a:pPr>
            <a:r>
              <a:rPr lang="de-DE" dirty="0"/>
              <a:t>Handschlag</a:t>
            </a:r>
          </a:p>
          <a:p>
            <a:pPr marL="342900" indent="-342900">
              <a:buFont typeface="Arial" charset="0"/>
              <a:buChar char="•"/>
            </a:pPr>
            <a:r>
              <a:rPr lang="de-DE" dirty="0"/>
              <a:t>umarmen</a:t>
            </a:r>
          </a:p>
          <a:p>
            <a:pPr marL="342900" indent="-342900">
              <a:buFont typeface="Arial" charset="0"/>
              <a:buChar char="•"/>
            </a:pPr>
            <a:r>
              <a:rPr lang="de-DE" dirty="0"/>
              <a:t>am Knie berühren </a:t>
            </a:r>
          </a:p>
          <a:p>
            <a:pPr marL="342900" indent="-342900">
              <a:buFont typeface="Arial" charset="0"/>
              <a:buChar char="•"/>
            </a:pPr>
            <a:r>
              <a:rPr lang="de-DE" dirty="0"/>
              <a:t>in die Waden zwicken</a:t>
            </a:r>
          </a:p>
          <a:p>
            <a:pPr marL="342900" indent="-342900">
              <a:buFont typeface="Arial" charset="0"/>
              <a:buChar char="•"/>
            </a:pPr>
            <a:r>
              <a:rPr lang="de-DE" dirty="0"/>
              <a:t>den Po aneinander reiben (optional nur bei Gruppen die sich gut kennen)</a:t>
            </a:r>
          </a:p>
          <a:p>
            <a:pPr marL="342900" indent="-342900">
              <a:buFont typeface="Arial" charset="0"/>
              <a:buChar char="•"/>
            </a:pPr>
            <a:r>
              <a:rPr lang="de-DE" dirty="0"/>
              <a:t>feuchter </a:t>
            </a:r>
            <a:r>
              <a:rPr lang="de-DE" dirty="0" err="1"/>
              <a:t>Flutschi</a:t>
            </a:r>
            <a:endParaRPr lang="de-DE" dirty="0"/>
          </a:p>
          <a:p>
            <a:endParaRPr lang="de-DE" dirty="0"/>
          </a:p>
          <a:p>
            <a:r>
              <a:rPr lang="de-DE" dirty="0"/>
              <a:t>Wichtig: Nicht auf die</a:t>
            </a:r>
            <a:r>
              <a:rPr lang="de-DE" baseline="0" dirty="0"/>
              <a:t> Durchführung bestehen. Sondern darauf achten wo Teilnehmer sich mit der Anweisung schwer tun. Oft begrüße sie dann entweder nicht mehr oder Leute denen sie vertrauen. Diese Beobachtung kann dann in der nächsten Folie verwendet werden.</a:t>
            </a:r>
          </a:p>
          <a:p>
            <a:endParaRPr lang="de-DE" baseline="0" dirty="0"/>
          </a:p>
          <a:p>
            <a:r>
              <a:rPr lang="de-DE" dirty="0"/>
              <a:t>Evaluationsphase:</a:t>
            </a:r>
          </a:p>
          <a:p>
            <a:endParaRPr lang="de-DE" dirty="0"/>
          </a:p>
          <a:p>
            <a:r>
              <a:rPr lang="de-DE" dirty="0" err="1"/>
              <a:t>Besprech</a:t>
            </a:r>
            <a:r>
              <a:rPr lang="de-DE" baseline="0" dirty="0"/>
              <a:t> mit den Teilnehmern wie es ihnen bei diesem Spiel ergangen ist.</a:t>
            </a:r>
          </a:p>
          <a:p>
            <a:r>
              <a:rPr lang="de-DE" dirty="0"/>
              <a:t>Welche</a:t>
            </a:r>
            <a:r>
              <a:rPr lang="de-DE" baseline="0" dirty="0"/>
              <a:t> Begrüßungen gingen gut?</a:t>
            </a:r>
          </a:p>
          <a:p>
            <a:r>
              <a:rPr lang="de-DE" baseline="0" dirty="0"/>
              <a:t>Welche Begrüßungen waren herausfordern?</a:t>
            </a:r>
          </a:p>
          <a:p>
            <a:r>
              <a:rPr lang="de-DE" baseline="0" dirty="0"/>
              <a:t>Welche Begrüßungen gingen gar nicht?</a:t>
            </a:r>
          </a:p>
          <a:p>
            <a:endParaRPr lang="de-DE" baseline="0" dirty="0"/>
          </a:p>
          <a:p>
            <a:r>
              <a:rPr lang="de-DE" baseline="0" dirty="0"/>
              <a:t>Diese Übung soll aufzeigen, dass die Grenzen der Leute oft sehr unterschiedlich sind.</a:t>
            </a:r>
          </a:p>
          <a:p>
            <a:r>
              <a:rPr lang="de-DE" baseline="0" dirty="0"/>
              <a:t>Dinge die das beeinflussen findest du auf der nächsten Seite.</a:t>
            </a:r>
          </a:p>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Im Bezug auf Nähe</a:t>
            </a:r>
            <a:r>
              <a:rPr lang="de-DE" baseline="0" dirty="0"/>
              <a:t> und Distanz hat jeder Mensch eine eigene Grenze, diese hängt von verschiedenen Faktoren ab (</a:t>
            </a:r>
            <a:r>
              <a:rPr lang="de-DE" baseline="0" dirty="0" err="1"/>
              <a:t>s.Skizze</a:t>
            </a:r>
            <a:r>
              <a:rPr lang="de-DE" baseline="0" dirty="0"/>
              <a:t>)</a:t>
            </a:r>
          </a:p>
          <a:p>
            <a:endParaRPr lang="de-DE" baseline="0" dirty="0"/>
          </a:p>
          <a:p>
            <a:r>
              <a:rPr lang="de-DE" baseline="0" dirty="0"/>
              <a:t>Wichtig ist dass wir die Grenzen des anderen achten.</a:t>
            </a:r>
          </a:p>
          <a:p>
            <a:endParaRPr lang="de-DE" baseline="0" dirty="0"/>
          </a:p>
          <a:p>
            <a:r>
              <a:rPr lang="de-DE" baseline="0" dirty="0"/>
              <a:t>Alternativ kann man die Teilnehmer fragen, wie vielleicht eine junge Frau die Missbrauch erlebt hat und Angst vor jeder Berührungen von Männern hat dieses Spiel empfinden würde. Wo würde bei ihr ihre Grenzen vielleicht liegen? (Wichtig, das ist natürlich spekulativ, da dies ebenfalls sehr unterschiedlich sein kann. Aber es geht darum </a:t>
            </a:r>
            <a:r>
              <a:rPr lang="de-DE" baseline="0" dirty="0" err="1"/>
              <a:t>Senisbilität</a:t>
            </a:r>
            <a:r>
              <a:rPr lang="de-DE" baseline="0" dirty="0"/>
              <a:t> zu fördern für Menschen die das erlebt haben.</a:t>
            </a:r>
          </a:p>
          <a:p>
            <a:endParaRPr lang="de-DE" baseline="0" dirty="0"/>
          </a:p>
          <a:p>
            <a:endParaRPr lang="de-DE" dirty="0"/>
          </a:p>
        </p:txBody>
      </p:sp>
    </p:spTree>
    <p:extLst>
      <p:ext uri="{BB962C8B-B14F-4D97-AF65-F5344CB8AC3E}">
        <p14:creationId xmlns:p14="http://schemas.microsoft.com/office/powerpoint/2010/main" val="178080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aseline="0" dirty="0"/>
              <a:t>FALLBEISPIELE</a:t>
            </a:r>
          </a:p>
          <a:p>
            <a:endParaRPr lang="de-DE" baseline="0" dirty="0"/>
          </a:p>
          <a:p>
            <a:r>
              <a:rPr lang="de-DE" baseline="0" dirty="0"/>
              <a:t>Auf den folgenden Folien gibt es immer eine Beschreibung eines Fallbeispiels. Die Aufgabe ist es die Fallbeispiele mit den folgenden Zeichen zu bewerten.</a:t>
            </a:r>
          </a:p>
          <a:p>
            <a:endParaRPr lang="de-DE" baseline="0" dirty="0"/>
          </a:p>
          <a:p>
            <a:r>
              <a:rPr lang="de-DE" baseline="0" dirty="0"/>
              <a:t>Grenze Überschritten	=	 mit überkreuzten Armen vor dem Gesicht gemacht</a:t>
            </a:r>
          </a:p>
          <a:p>
            <a:r>
              <a:rPr lang="de-DE" baseline="0" dirty="0"/>
              <a:t>Aufpassen 			=	mit den Armen einen Kreis um den Kopf machen</a:t>
            </a:r>
          </a:p>
          <a:p>
            <a:r>
              <a:rPr lang="de-DE" baseline="0" dirty="0"/>
              <a:t>Absolut </a:t>
            </a:r>
            <a:r>
              <a:rPr lang="de-DE" baseline="0" dirty="0" err="1"/>
              <a:t>okey</a:t>
            </a:r>
            <a:r>
              <a:rPr lang="de-DE" baseline="0" dirty="0"/>
              <a:t>		=	Daumen hoch</a:t>
            </a:r>
          </a:p>
          <a:p>
            <a:endParaRPr lang="de-DE" baseline="0" dirty="0"/>
          </a:p>
          <a:p>
            <a:r>
              <a:rPr lang="de-DE" baseline="0" dirty="0"/>
              <a:t>Dann wird jeweils von jeder Bewertung ein Teilnehmer befragt, warum er gerade so entschieden hat.</a:t>
            </a:r>
          </a:p>
          <a:p>
            <a:endParaRPr lang="de-DE" baseline="0" dirty="0"/>
          </a:p>
          <a:p>
            <a:r>
              <a:rPr lang="de-DE" baseline="0" dirty="0"/>
              <a:t>Danach kann man über die Herausforderung des Beispiels ins Gespräch kommen.</a:t>
            </a:r>
          </a:p>
          <a:p>
            <a:r>
              <a:rPr lang="de-DE" baseline="0" dirty="0"/>
              <a:t>Am Ende steht noch mal die Bewertung durch den Schulungsleiter. Eine Hilfe dafür findet ihr jeweils auf der Folie der Fallbeispielbeschreibung:</a:t>
            </a:r>
          </a:p>
        </p:txBody>
      </p:sp>
    </p:spTree>
    <p:extLst>
      <p:ext uri="{BB962C8B-B14F-4D97-AF65-F5344CB8AC3E}">
        <p14:creationId xmlns:p14="http://schemas.microsoft.com/office/powerpoint/2010/main" val="178208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Problematik in diesem Beispiel:</a:t>
            </a:r>
          </a:p>
          <a:p>
            <a:pPr marL="342900" indent="-342900">
              <a:buFont typeface="Arial" charset="0"/>
              <a:buChar char="•"/>
            </a:pPr>
            <a:r>
              <a:rPr lang="de-DE" dirty="0"/>
              <a:t>Klare Grenzüberschreitung daher „gekreuzte Arme“:</a:t>
            </a:r>
            <a:br>
              <a:rPr lang="de-DE" baseline="0" dirty="0"/>
            </a:br>
            <a:r>
              <a:rPr lang="de-DE" dirty="0"/>
              <a:t>durch die Berührung</a:t>
            </a:r>
            <a:r>
              <a:rPr lang="de-DE" baseline="0" dirty="0"/>
              <a:t> im Intimbereich des Mädchens (wäre aber auch bei einem Junge das gleiche wenn er in seinem Intimbereich berührt würde)</a:t>
            </a:r>
          </a:p>
          <a:p>
            <a:pPr marL="342900" indent="-342900">
              <a:buFont typeface="Arial" charset="0"/>
              <a:buChar char="•"/>
            </a:pPr>
            <a:r>
              <a:rPr lang="de-DE" baseline="0" dirty="0"/>
              <a:t>Es ist nicht klar welche Absicht dahinter steht. Wahrscheinlich ist es aber eine zufällige Berührung.</a:t>
            </a:r>
          </a:p>
          <a:p>
            <a:endParaRPr lang="de-DE" baseline="0" dirty="0"/>
          </a:p>
          <a:p>
            <a:r>
              <a:rPr lang="de-DE" b="1" baseline="0" dirty="0"/>
              <a:t>Handeln</a:t>
            </a:r>
            <a:r>
              <a:rPr lang="de-DE" baseline="0" dirty="0"/>
              <a:t>:</a:t>
            </a:r>
          </a:p>
          <a:p>
            <a:pPr marL="342900" indent="-342900">
              <a:buFont typeface="Arial" charset="0"/>
              <a:buChar char="•"/>
            </a:pPr>
            <a:r>
              <a:rPr lang="de-DE" baseline="0" dirty="0"/>
              <a:t>Hier sollte eine Entschuldigung vom Leiter beim Mädchen erfolgen. Damit wird auch deutlich was bei uns hier Regel ist: Keine Berührungen im Intimbereich.</a:t>
            </a:r>
          </a:p>
          <a:p>
            <a:endParaRPr lang="de-DE" baseline="0" dirty="0"/>
          </a:p>
        </p:txBody>
      </p:sp>
    </p:spTree>
    <p:extLst>
      <p:ext uri="{BB962C8B-B14F-4D97-AF65-F5344CB8AC3E}">
        <p14:creationId xmlns:p14="http://schemas.microsoft.com/office/powerpoint/2010/main" val="143260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Richtige</a:t>
            </a:r>
            <a:r>
              <a:rPr lang="de-DE" b="1" baseline="0" dirty="0"/>
              <a:t> Bewertung:</a:t>
            </a:r>
            <a:endParaRPr lang="de-DE" b="1" dirty="0"/>
          </a:p>
          <a:p>
            <a:pPr marL="342900" indent="-342900">
              <a:buFont typeface="Arial" charset="0"/>
              <a:buChar char="•"/>
            </a:pPr>
            <a:r>
              <a:rPr lang="de-DE" b="0" dirty="0"/>
              <a:t>Alles</a:t>
            </a:r>
            <a:r>
              <a:rPr lang="de-DE" b="0" baseline="0" dirty="0"/>
              <a:t> zwischen Grenzüberschreitung und Aufpassen</a:t>
            </a:r>
            <a:endParaRPr lang="de-DE" b="0" dirty="0"/>
          </a:p>
          <a:p>
            <a:endParaRPr lang="de-DE" b="1" dirty="0"/>
          </a:p>
          <a:p>
            <a:r>
              <a:rPr lang="de-DE" b="1" dirty="0"/>
              <a:t>Problematik in diesem Beispiel:</a:t>
            </a:r>
          </a:p>
          <a:p>
            <a:pPr marL="342900" indent="-342900">
              <a:buFont typeface="Arial" charset="0"/>
              <a:buChar char="•"/>
            </a:pPr>
            <a:r>
              <a:rPr lang="de-DE" dirty="0"/>
              <a:t>Der JS-Leiter geht scheinbar zwar in guter Absicht, verlässt</a:t>
            </a:r>
            <a:r>
              <a:rPr lang="de-DE" baseline="0" dirty="0"/>
              <a:t> damit aber den öffentlichen Raum. Im Wald könnte der </a:t>
            </a:r>
            <a:r>
              <a:rPr lang="de-DE" baseline="0" dirty="0" err="1"/>
              <a:t>Jsler</a:t>
            </a:r>
            <a:r>
              <a:rPr lang="de-DE" baseline="0" dirty="0"/>
              <a:t> keine Hilfe mehr bekommen wenn nicht zufällig gerade jemand in der Nähe ist. Umgekehrt, könnte der Mitarbeiter auch falsch beschuldigt werden und er hätte keine Möglichkeit das Gegenteil zu beweisen.</a:t>
            </a:r>
          </a:p>
          <a:p>
            <a:endParaRPr lang="de-DE" baseline="0" dirty="0"/>
          </a:p>
          <a:p>
            <a:r>
              <a:rPr lang="de-DE" b="1" baseline="0" dirty="0"/>
              <a:t>Handeln</a:t>
            </a:r>
            <a:r>
              <a:rPr lang="de-DE" baseline="0" dirty="0"/>
              <a:t>:</a:t>
            </a:r>
          </a:p>
          <a:p>
            <a:pPr marL="342900" indent="-342900">
              <a:buFont typeface="Arial" charset="0"/>
              <a:buChar char="•"/>
            </a:pPr>
            <a:r>
              <a:rPr lang="de-DE" baseline="0" dirty="0"/>
              <a:t>Das Seelsorgerliche Gespräch lieber in der Nähe des Zeltlagers führen, so dass es zwar ein geschützter Rahmen für das Gespräch ist, aber der öffentliche Raum auch noch gewahrt wird.</a:t>
            </a:r>
          </a:p>
          <a:p>
            <a:pPr marL="342900" indent="-342900">
              <a:buFont typeface="Arial" charset="0"/>
              <a:buChar char="•"/>
            </a:pPr>
            <a:r>
              <a:rPr lang="de-DE" dirty="0"/>
              <a:t>Klasse</a:t>
            </a:r>
            <a:r>
              <a:rPr lang="de-DE" baseline="0" dirty="0"/>
              <a:t> wenn es beim Lager einen Bereich gibt wo solche Gespräche geführt werden können.</a:t>
            </a:r>
            <a:endParaRPr lang="de-DE" dirty="0"/>
          </a:p>
        </p:txBody>
      </p:sp>
    </p:spTree>
    <p:extLst>
      <p:ext uri="{BB962C8B-B14F-4D97-AF65-F5344CB8AC3E}">
        <p14:creationId xmlns:p14="http://schemas.microsoft.com/office/powerpoint/2010/main" val="108755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Richtige</a:t>
            </a:r>
            <a:r>
              <a:rPr lang="de-DE" b="1" baseline="0" dirty="0"/>
              <a:t> Bewertung:</a:t>
            </a:r>
            <a:endParaRPr lang="de-DE" b="1" dirty="0"/>
          </a:p>
          <a:p>
            <a:pPr marL="342900" indent="-342900">
              <a:buFont typeface="Arial" charset="0"/>
              <a:buChar char="•"/>
            </a:pPr>
            <a:r>
              <a:rPr lang="de-DE" b="0" baseline="0" dirty="0"/>
              <a:t>Grenzüberschreitung</a:t>
            </a:r>
            <a:endParaRPr lang="de-DE" b="0" dirty="0"/>
          </a:p>
          <a:p>
            <a:endParaRPr lang="de-DE" b="1" dirty="0"/>
          </a:p>
          <a:p>
            <a:r>
              <a:rPr lang="de-DE" b="1" dirty="0"/>
              <a:t>Problematik in diesem Beispiel:</a:t>
            </a:r>
          </a:p>
          <a:p>
            <a:pPr marL="342900" indent="-342900">
              <a:buFont typeface="Arial" charset="0"/>
              <a:buChar char="•"/>
            </a:pPr>
            <a:r>
              <a:rPr lang="de-DE" dirty="0"/>
              <a:t>In einem Jungscharzeltlager gehört es auch zu den Aufgaben der Mitarbeiter auf entsprechend ausreichende</a:t>
            </a:r>
            <a:r>
              <a:rPr lang="de-DE" baseline="0" dirty="0"/>
              <a:t> Hygiene bei den Teilnehmer zu achten. Das Problem im Beispiel ergibt sich aus dem „Sich ausziehen müssen“ – das geht ganz klar nicht. Unterhosen oder Badehosen dürfen </a:t>
            </a:r>
            <a:r>
              <a:rPr lang="de-DE" baseline="0" dirty="0" err="1"/>
              <a:t>anbleiben</a:t>
            </a:r>
            <a:r>
              <a:rPr lang="de-DE" baseline="0" dirty="0"/>
              <a:t>.</a:t>
            </a:r>
          </a:p>
          <a:p>
            <a:pPr marL="342900" indent="-342900">
              <a:buFont typeface="Arial" charset="0"/>
              <a:buChar char="•"/>
            </a:pPr>
            <a:r>
              <a:rPr lang="de-DE" baseline="0" dirty="0"/>
              <a:t>Eine Kontrolle ist sinnvoll nicht mit direktem dauerhaften Blick unter die Duschen (wenn das möglich ist)</a:t>
            </a:r>
          </a:p>
          <a:p>
            <a:endParaRPr lang="de-DE" baseline="0" dirty="0"/>
          </a:p>
          <a:p>
            <a:r>
              <a:rPr lang="de-DE" b="1" baseline="0" dirty="0"/>
              <a:t>Handeln</a:t>
            </a:r>
            <a:r>
              <a:rPr lang="de-DE" baseline="0" dirty="0"/>
              <a:t>:</a:t>
            </a:r>
          </a:p>
          <a:p>
            <a:pPr marL="342900" indent="-342900">
              <a:buFont typeface="Arial" charset="0"/>
              <a:buChar char="•"/>
            </a:pPr>
            <a:r>
              <a:rPr lang="de-DE" baseline="0" dirty="0"/>
              <a:t>Die Kinder werden zum Duschen geschickt und es wird ihnen freigestellt ob sie nackt oder mit Badebekleidung duschen.</a:t>
            </a:r>
          </a:p>
          <a:p>
            <a:pPr marL="342900" indent="-342900">
              <a:buFont typeface="Arial" charset="0"/>
              <a:buChar char="•"/>
            </a:pPr>
            <a:r>
              <a:rPr lang="de-DE" baseline="0" dirty="0"/>
              <a:t>Kontrolle darf sein, aber wenn ein Kind bittet, dass niemand zuschaut, gilt das auch für den Mitarbeiter. </a:t>
            </a:r>
            <a:endParaRPr lang="de-DE" dirty="0"/>
          </a:p>
          <a:p>
            <a:endParaRPr lang="de-DE" dirty="0"/>
          </a:p>
        </p:txBody>
      </p:sp>
    </p:spTree>
    <p:extLst>
      <p:ext uri="{BB962C8B-B14F-4D97-AF65-F5344CB8AC3E}">
        <p14:creationId xmlns:p14="http://schemas.microsoft.com/office/powerpoint/2010/main" val="162237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amp; Inhalt">
    <p:bg>
      <p:bgPr>
        <a:gradFill flip="none" rotWithShape="1">
          <a:gsLst>
            <a:gs pos="75435">
              <a:srgbClr val="F7F6F7"/>
            </a:gs>
            <a:gs pos="86887">
              <a:srgbClr val="CBCACB"/>
            </a:gs>
            <a:gs pos="100000">
              <a:srgbClr val="9E9E9E"/>
            </a:gs>
          </a:gsLst>
          <a:lin ang="5400000" scaled="0"/>
        </a:gradFill>
        <a:effectLst/>
      </p:bgPr>
    </p:bg>
    <p:spTree>
      <p:nvGrpSpPr>
        <p:cNvPr id="1" name=""/>
        <p:cNvGrpSpPr/>
        <p:nvPr/>
      </p:nvGrpSpPr>
      <p:grpSpPr>
        <a:xfrm>
          <a:off x="0" y="0"/>
          <a:ext cx="0" cy="0"/>
          <a:chOff x="0" y="0"/>
          <a:chExt cx="0" cy="0"/>
        </a:xfrm>
      </p:grpSpPr>
      <p:sp>
        <p:nvSpPr>
          <p:cNvPr id="106" name="Shape 106"/>
          <p:cNvSpPr/>
          <p:nvPr/>
        </p:nvSpPr>
        <p:spPr>
          <a:xfrm>
            <a:off x="1" y="0"/>
            <a:ext cx="24383998" cy="1773426"/>
          </a:xfrm>
          <a:prstGeom prst="rect">
            <a:avLst/>
          </a:prstGeom>
          <a:solidFill>
            <a:srgbClr val="0093A3"/>
          </a:solidFill>
          <a:ln w="12700">
            <a:miter lim="400000"/>
          </a:ln>
          <a:effectLst>
            <a:outerShdw blurRad="50800" dist="25400" dir="5400000" rotWithShape="0">
              <a:srgbClr val="000000">
                <a:alpha val="50000"/>
              </a:srgbClr>
            </a:outerShdw>
          </a:effectLst>
        </p:spPr>
        <p:txBody>
          <a:bodyPr lIns="71437" tIns="71437" rIns="71437" bIns="71437" anchor="ctr"/>
          <a:lstStyle/>
          <a:p>
            <a:pPr defTabSz="584200">
              <a:defRPr sz="3200">
                <a:solidFill>
                  <a:srgbClr val="51A7F9"/>
                </a:solidFill>
              </a:defRPr>
            </a:pPr>
            <a:endParaRPr/>
          </a:p>
        </p:txBody>
      </p:sp>
      <p:sp>
        <p:nvSpPr>
          <p:cNvPr id="107" name="Shape 107"/>
          <p:cNvSpPr>
            <a:spLocks noGrp="1"/>
          </p:cNvSpPr>
          <p:nvPr>
            <p:ph type="body" idx="1"/>
          </p:nvPr>
        </p:nvSpPr>
        <p:spPr>
          <a:xfrm>
            <a:off x="1584223" y="3176387"/>
            <a:ext cx="19599762" cy="9399195"/>
          </a:xfrm>
          <a:prstGeom prst="rect">
            <a:avLst/>
          </a:prstGeom>
        </p:spPr>
        <p:txBody>
          <a:bodyPr lIns="71437" tIns="71437" rIns="71437" bIns="71437" anchor="t"/>
          <a:lstStyle>
            <a:lvl1pPr marL="0" indent="0" defTabSz="584200">
              <a:spcBef>
                <a:spcPts val="3800"/>
              </a:spcBef>
              <a:buSzTx/>
              <a:buNone/>
              <a:defRPr sz="7000">
                <a:solidFill>
                  <a:srgbClr val="2F2F2F"/>
                </a:solidFill>
                <a:latin typeface="Helvetica Neue"/>
                <a:ea typeface="Helvetica Neue"/>
                <a:cs typeface="Helvetica Neue"/>
                <a:sym typeface="Helvetica Neue"/>
              </a:defRPr>
            </a:lvl1pPr>
            <a:lvl2pPr marL="719999" indent="-539999" defTabSz="584200">
              <a:spcBef>
                <a:spcPts val="1600"/>
              </a:spcBef>
              <a:buSzPct val="50000"/>
              <a:buBlip>
                <a:blip r:embed="rId2"/>
              </a:buBlip>
              <a:defRPr sz="4800">
                <a:solidFill>
                  <a:srgbClr val="2F2F2F"/>
                </a:solidFill>
                <a:latin typeface="Helvetica Neue"/>
                <a:ea typeface="Helvetica Neue"/>
                <a:cs typeface="Helvetica Neue"/>
                <a:sym typeface="Helvetica Neue"/>
              </a:defRPr>
            </a:lvl2pPr>
            <a:lvl3pPr marL="1038461" indent="-498461" defTabSz="584200">
              <a:spcBef>
                <a:spcPts val="1000"/>
              </a:spcBef>
              <a:buSzPct val="50000"/>
              <a:buBlip>
                <a:blip r:embed="rId3"/>
              </a:buBlip>
              <a:defRPr sz="3600">
                <a:solidFill>
                  <a:srgbClr val="2F2F2F"/>
                </a:solidFill>
                <a:latin typeface="Helvetica Neue"/>
                <a:ea typeface="Helvetica Neue"/>
                <a:cs typeface="Helvetica Neue"/>
                <a:sym typeface="Helvetica Neue"/>
              </a:defRPr>
            </a:lvl3pPr>
            <a:lvl4pPr marL="1390242" indent="-310242" defTabSz="584200">
              <a:spcBef>
                <a:spcPts val="0"/>
              </a:spcBef>
              <a:buSzPct val="100000"/>
              <a:buChar char="-"/>
              <a:defRPr sz="3800" i="1">
                <a:solidFill>
                  <a:srgbClr val="2F2F2F"/>
                </a:solidFill>
                <a:latin typeface="Helvetica Neue"/>
                <a:ea typeface="Helvetica Neue"/>
                <a:cs typeface="Helvetica Neue"/>
                <a:sym typeface="Helvetica Neue"/>
              </a:defRPr>
            </a:lvl4pPr>
            <a:lvl5pPr marL="1570896" indent="-310896" defTabSz="584200">
              <a:spcBef>
                <a:spcPts val="0"/>
              </a:spcBef>
              <a:buSzPct val="50000"/>
              <a:defRPr sz="3400">
                <a:solidFill>
                  <a:srgbClr val="2F2F2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08" name="Shape 108"/>
          <p:cNvSpPr>
            <a:spLocks noGrp="1"/>
          </p:cNvSpPr>
          <p:nvPr>
            <p:ph type="title"/>
          </p:nvPr>
        </p:nvSpPr>
        <p:spPr>
          <a:xfrm>
            <a:off x="1007894" y="349927"/>
            <a:ext cx="16791477" cy="1450283"/>
          </a:xfrm>
          <a:prstGeom prst="rect">
            <a:avLst/>
          </a:prstGeom>
        </p:spPr>
        <p:txBody>
          <a:bodyPr lIns="0" tIns="0" rIns="0" bIns="0"/>
          <a:lstStyle>
            <a:lvl1pPr algn="l" defTabSz="12700">
              <a:defRPr sz="8600" cap="all" spc="687">
                <a:solidFill>
                  <a:srgbClr val="FFFFFF"/>
                </a:solidFill>
                <a:latin typeface="Helvetica Neue Black Condensed"/>
                <a:ea typeface="Helvetica Neue Black Condensed"/>
                <a:cs typeface="Helvetica Neue Black Condensed"/>
                <a:sym typeface="Helvetica Neue Black Condensed"/>
              </a:defRPr>
            </a:lvl1pPr>
          </a:lstStyle>
          <a:p>
            <a:r>
              <a:t>Titeltext</a:t>
            </a:r>
          </a:p>
        </p:txBody>
      </p:sp>
      <p:sp>
        <p:nvSpPr>
          <p:cNvPr id="109" name="Shape 109"/>
          <p:cNvSpPr>
            <a:spLocks noGrp="1"/>
          </p:cNvSpPr>
          <p:nvPr>
            <p:ph type="body" sz="quarter" idx="13"/>
          </p:nvPr>
        </p:nvSpPr>
        <p:spPr>
          <a:xfrm>
            <a:off x="1007896" y="1823560"/>
            <a:ext cx="20176087" cy="614097"/>
          </a:xfrm>
          <a:prstGeom prst="rect">
            <a:avLst/>
          </a:prstGeom>
        </p:spPr>
        <p:txBody>
          <a:bodyPr lIns="71437" tIns="71437" rIns="71437" bIns="71437">
            <a:spAutoFit/>
          </a:bodyPr>
          <a:lstStyle/>
          <a:p>
            <a:pPr marL="0" indent="0" defTabSz="584200">
              <a:spcBef>
                <a:spcPts val="0"/>
              </a:spcBef>
              <a:buSzTx/>
              <a:buNone/>
              <a:defRPr sz="3200" cap="all">
                <a:solidFill>
                  <a:srgbClr val="0093A3"/>
                </a:solidFill>
                <a:latin typeface="Helvetica Neue"/>
                <a:ea typeface="Helvetica Neue"/>
                <a:cs typeface="Helvetica Neue"/>
                <a:sym typeface="Helvetica Neue"/>
              </a:defRPr>
            </a:pPr>
            <a:endParaRPr/>
          </a:p>
        </p:txBody>
      </p:sp>
      <p:sp>
        <p:nvSpPr>
          <p:cNvPr id="110" name="Shape 110"/>
          <p:cNvSpPr>
            <a:spLocks noGrp="1"/>
          </p:cNvSpPr>
          <p:nvPr>
            <p:ph type="body" sz="quarter" idx="14"/>
          </p:nvPr>
        </p:nvSpPr>
        <p:spPr>
          <a:xfrm>
            <a:off x="1007895" y="98607"/>
            <a:ext cx="20176089" cy="502641"/>
          </a:xfrm>
          <a:prstGeom prst="rect">
            <a:avLst/>
          </a:prstGeom>
        </p:spPr>
        <p:txBody>
          <a:bodyPr lIns="71437" tIns="71437" rIns="71437" bIns="71437">
            <a:spAutoFit/>
          </a:bodyPr>
          <a:lstStyle>
            <a:lvl1pPr marL="0" indent="0" defTabSz="584200">
              <a:spcBef>
                <a:spcPts val="0"/>
              </a:spcBef>
              <a:buSzTx/>
              <a:buNone/>
              <a:defRPr sz="2400" cap="all" spc="480">
                <a:solidFill>
                  <a:srgbClr val="1C1C1C"/>
                </a:solidFill>
                <a:latin typeface="Helvetica Neue"/>
                <a:ea typeface="Helvetica Neue"/>
                <a:cs typeface="Helvetica Neue"/>
                <a:sym typeface="Helvetica Neue"/>
              </a:defRPr>
            </a:lvl1pPr>
          </a:lstStyle>
          <a:p>
            <a:r>
              <a:t>Kinder &amp; Jugendschutz</a:t>
            </a:r>
          </a:p>
        </p:txBody>
      </p:sp>
      <p:pic>
        <p:nvPicPr>
          <p:cNvPr id="111" name="SWD_EC_Logo_weiss [Konvertiert].pdf"/>
          <p:cNvPicPr>
            <a:picLocks noChangeAspect="1"/>
          </p:cNvPicPr>
          <p:nvPr/>
        </p:nvPicPr>
        <p:blipFill>
          <a:blip r:embed="rId4">
            <a:extLst/>
          </a:blip>
          <a:stretch>
            <a:fillRect/>
          </a:stretch>
        </p:blipFill>
        <p:spPr>
          <a:xfrm>
            <a:off x="19513546" y="349927"/>
            <a:ext cx="4529807" cy="1218899"/>
          </a:xfrm>
          <a:prstGeom prst="rect">
            <a:avLst/>
          </a:prstGeom>
          <a:ln w="12700">
            <a:miter lim="400000"/>
          </a:ln>
        </p:spPr>
      </p:pic>
      <p:sp>
        <p:nvSpPr>
          <p:cNvPr id="112" name="Shape 112"/>
          <p:cNvSpPr>
            <a:spLocks noGrp="1"/>
          </p:cNvSpPr>
          <p:nvPr>
            <p:ph type="sldNum" sz="quarter" idx="2"/>
          </p:nvPr>
        </p:nvSpPr>
        <p:spPr>
          <a:xfrm>
            <a:off x="11935814" y="13010554"/>
            <a:ext cx="494513" cy="511176"/>
          </a:xfrm>
          <a:prstGeom prst="rect">
            <a:avLst/>
          </a:prstGeom>
        </p:spPr>
        <p:txBody>
          <a:bodyPr lIns="71437" tIns="71437" rIns="71437" bIns="71437"/>
          <a:lstStyle>
            <a:lvl1pPr defTabSz="584200"/>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el und Inhalt">
    <p:bg>
      <p:bgPr>
        <a:solidFill>
          <a:srgbClr val="FBE16A">
            <a:alpha val="50000"/>
          </a:srgbClr>
        </a:solidFill>
        <a:effectLst/>
      </p:bgPr>
    </p:bg>
    <p:spTree>
      <p:nvGrpSpPr>
        <p:cNvPr id="1" name=""/>
        <p:cNvGrpSpPr/>
        <p:nvPr/>
      </p:nvGrpSpPr>
      <p:grpSpPr>
        <a:xfrm>
          <a:off x="0" y="0"/>
          <a:ext cx="0" cy="0"/>
          <a:chOff x="0" y="0"/>
          <a:chExt cx="0" cy="0"/>
        </a:xfrm>
      </p:grpSpPr>
      <p:pic>
        <p:nvPicPr>
          <p:cNvPr id="119" name="image1.png"/>
          <p:cNvPicPr>
            <a:picLocks noChangeAspect="1"/>
          </p:cNvPicPr>
          <p:nvPr/>
        </p:nvPicPr>
        <p:blipFill>
          <a:blip r:embed="rId2">
            <a:extLst/>
          </a:blip>
          <a:stretch>
            <a:fillRect/>
          </a:stretch>
        </p:blipFill>
        <p:spPr>
          <a:xfrm>
            <a:off x="17664608" y="377279"/>
            <a:ext cx="3146427" cy="1987551"/>
          </a:xfrm>
          <a:prstGeom prst="rect">
            <a:avLst/>
          </a:prstGeom>
          <a:ln w="12700">
            <a:miter lim="400000"/>
          </a:ln>
        </p:spPr>
      </p:pic>
      <p:pic>
        <p:nvPicPr>
          <p:cNvPr id="120" name="image2.png"/>
          <p:cNvPicPr>
            <a:picLocks noChangeAspect="1"/>
          </p:cNvPicPr>
          <p:nvPr/>
        </p:nvPicPr>
        <p:blipFill>
          <a:blip r:embed="rId3">
            <a:extLst/>
          </a:blip>
          <a:stretch>
            <a:fillRect/>
          </a:stretch>
        </p:blipFill>
        <p:spPr>
          <a:xfrm>
            <a:off x="2110880" y="-54768"/>
            <a:ext cx="2519265" cy="13814435"/>
          </a:xfrm>
          <a:prstGeom prst="rect">
            <a:avLst/>
          </a:prstGeom>
          <a:ln w="12700">
            <a:miter lim="400000"/>
          </a:ln>
        </p:spPr>
      </p:pic>
      <p:pic>
        <p:nvPicPr>
          <p:cNvPr id="121" name="image2.png"/>
          <p:cNvPicPr>
            <a:picLocks noChangeAspect="1"/>
          </p:cNvPicPr>
          <p:nvPr/>
        </p:nvPicPr>
        <p:blipFill>
          <a:blip r:embed="rId3">
            <a:extLst/>
          </a:blip>
          <a:stretch>
            <a:fillRect/>
          </a:stretch>
        </p:blipFill>
        <p:spPr>
          <a:xfrm>
            <a:off x="2110880" y="-54768"/>
            <a:ext cx="2519265" cy="13814435"/>
          </a:xfrm>
          <a:prstGeom prst="rect">
            <a:avLst/>
          </a:prstGeom>
          <a:ln w="12700">
            <a:miter lim="400000"/>
          </a:ln>
        </p:spPr>
      </p:pic>
      <p:pic>
        <p:nvPicPr>
          <p:cNvPr id="122" name="image3.png"/>
          <p:cNvPicPr>
            <a:picLocks noChangeAspect="1"/>
          </p:cNvPicPr>
          <p:nvPr/>
        </p:nvPicPr>
        <p:blipFill>
          <a:blip r:embed="rId4">
            <a:extLst/>
          </a:blip>
          <a:stretch>
            <a:fillRect/>
          </a:stretch>
        </p:blipFill>
        <p:spPr>
          <a:xfrm>
            <a:off x="18636000" y="11757600"/>
            <a:ext cx="2249207" cy="1634401"/>
          </a:xfrm>
          <a:prstGeom prst="rect">
            <a:avLst/>
          </a:prstGeom>
          <a:ln w="12700">
            <a:miter lim="400000"/>
          </a:ln>
        </p:spPr>
      </p:pic>
      <p:sp>
        <p:nvSpPr>
          <p:cNvPr id="123" name="Shape 123"/>
          <p:cNvSpPr>
            <a:spLocks noGrp="1"/>
          </p:cNvSpPr>
          <p:nvPr>
            <p:ph type="body" idx="1"/>
          </p:nvPr>
        </p:nvSpPr>
        <p:spPr>
          <a:xfrm>
            <a:off x="5207999" y="2520000"/>
            <a:ext cx="15121682" cy="9073006"/>
          </a:xfrm>
          <a:prstGeom prst="rect">
            <a:avLst/>
          </a:prstGeom>
        </p:spPr>
        <p:txBody>
          <a:bodyPr lIns="91439" tIns="91439" rIns="91439" bIns="91439" anchor="t"/>
          <a:lstStyle>
            <a:lvl1pPr marL="685800" indent="-685800" defTabSz="1828800">
              <a:spcBef>
                <a:spcPts val="1100"/>
              </a:spcBef>
              <a:buSzPct val="100000"/>
              <a:defRPr sz="4800" b="1">
                <a:solidFill>
                  <a:srgbClr val="005E80"/>
                </a:solidFill>
                <a:latin typeface="Calibri"/>
                <a:ea typeface="Calibri"/>
                <a:cs typeface="Calibri"/>
                <a:sym typeface="Calibri"/>
              </a:defRPr>
            </a:lvl1pPr>
            <a:lvl2pPr marL="1143000" indent="-685800" defTabSz="1828800">
              <a:spcBef>
                <a:spcPts val="1100"/>
              </a:spcBef>
              <a:buSzPct val="100000"/>
              <a:buChar char="–"/>
              <a:defRPr sz="4800" b="1">
                <a:solidFill>
                  <a:srgbClr val="005E80"/>
                </a:solidFill>
                <a:latin typeface="Calibri"/>
                <a:ea typeface="Calibri"/>
                <a:cs typeface="Calibri"/>
                <a:sym typeface="Calibri"/>
              </a:defRPr>
            </a:lvl2pPr>
            <a:lvl3pPr marL="1524000" indent="-609600" defTabSz="1828800">
              <a:spcBef>
                <a:spcPts val="1100"/>
              </a:spcBef>
              <a:buSzPct val="100000"/>
              <a:defRPr sz="4800" b="1">
                <a:solidFill>
                  <a:srgbClr val="005E80"/>
                </a:solidFill>
                <a:latin typeface="Calibri"/>
                <a:ea typeface="Calibri"/>
                <a:cs typeface="Calibri"/>
                <a:sym typeface="Calibri"/>
              </a:defRPr>
            </a:lvl3pPr>
            <a:lvl4pPr marL="2057400" indent="-685800" defTabSz="1828800">
              <a:spcBef>
                <a:spcPts val="1100"/>
              </a:spcBef>
              <a:buSzPct val="100000"/>
              <a:buChar char="–"/>
              <a:defRPr sz="4800" b="1">
                <a:solidFill>
                  <a:srgbClr val="005E80"/>
                </a:solidFill>
                <a:latin typeface="Calibri"/>
                <a:ea typeface="Calibri"/>
                <a:cs typeface="Calibri"/>
                <a:sym typeface="Calibri"/>
              </a:defRPr>
            </a:lvl4pPr>
            <a:lvl5pPr marL="2514600" indent="-685800" defTabSz="1828800">
              <a:spcBef>
                <a:spcPts val="1100"/>
              </a:spcBef>
              <a:buSzPct val="100000"/>
              <a:buChar char="»"/>
              <a:defRPr sz="4800" b="1">
                <a:solidFill>
                  <a:srgbClr val="005E8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24" name="Shape 124"/>
          <p:cNvSpPr>
            <a:spLocks noGrp="1"/>
          </p:cNvSpPr>
          <p:nvPr>
            <p:ph type="title"/>
          </p:nvPr>
        </p:nvSpPr>
        <p:spPr>
          <a:xfrm>
            <a:off x="5207999" y="359999"/>
            <a:ext cx="11953329" cy="2160242"/>
          </a:xfrm>
          <a:prstGeom prst="rect">
            <a:avLst/>
          </a:prstGeom>
        </p:spPr>
        <p:txBody>
          <a:bodyPr lIns="91439" tIns="91439" rIns="91439" bIns="91439" anchor="t"/>
          <a:lstStyle>
            <a:lvl1pPr algn="l" defTabSz="1828800">
              <a:defRPr sz="5600">
                <a:solidFill>
                  <a:srgbClr val="C1002A"/>
                </a:solidFill>
                <a:latin typeface="Capture it"/>
                <a:ea typeface="Capture it"/>
                <a:cs typeface="Capture it"/>
                <a:sym typeface="Capture it"/>
              </a:defRPr>
            </a:lvl1pPr>
          </a:lstStyle>
          <a:p>
            <a:r>
              <a:t>Titeltext</a:t>
            </a:r>
          </a:p>
        </p:txBody>
      </p:sp>
      <p:sp>
        <p:nvSpPr>
          <p:cNvPr id="125" name="Shape 125"/>
          <p:cNvSpPr>
            <a:spLocks noGrp="1"/>
          </p:cNvSpPr>
          <p:nvPr>
            <p:ph type="sldNum" sz="quarter" idx="2"/>
          </p:nvPr>
        </p:nvSpPr>
        <p:spPr>
          <a:xfrm>
            <a:off x="11887200" y="12344400"/>
            <a:ext cx="4267200" cy="736601"/>
          </a:xfrm>
          <a:prstGeom prst="rect">
            <a:avLst/>
          </a:prstGeom>
        </p:spPr>
        <p:txBody>
          <a:bodyPr lIns="91439" tIns="91439" rIns="91439" bIns="91439" anchor="ctr"/>
          <a:lstStyle>
            <a:lvl1pPr algn="r" defTabSz="1828800">
              <a:defRPr>
                <a:solidFill>
                  <a:srgbClr val="FBE16A"/>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18"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19" name="Shape 19"/>
          <p:cNvSpPr/>
          <p:nvPr/>
        </p:nvSpPr>
        <p:spPr>
          <a:xfrm>
            <a:off x="2290178" y="6293844"/>
            <a:ext cx="13208606" cy="2"/>
          </a:xfrm>
          <a:prstGeom prst="line">
            <a:avLst/>
          </a:prstGeom>
          <a:ln w="25400">
            <a:solidFill>
              <a:srgbClr val="232323"/>
            </a:solidFill>
            <a:miter lim="400000"/>
          </a:ln>
        </p:spPr>
        <p:txBody>
          <a:bodyPr lIns="71437" tIns="71437" rIns="71437" bIns="71437" anchor="ctr"/>
          <a:lstStyle/>
          <a:p>
            <a:pPr algn="l" defTabSz="457200">
              <a:defRPr sz="1600">
                <a:solidFill>
                  <a:srgbClr val="000000"/>
                </a:solidFill>
                <a:latin typeface="Helvetica"/>
                <a:ea typeface="Helvetica"/>
                <a:cs typeface="Helvetica"/>
                <a:sym typeface="Helvetica"/>
              </a:defRPr>
            </a:pPr>
            <a:endParaRPr/>
          </a:p>
        </p:txBody>
      </p:sp>
      <p:sp>
        <p:nvSpPr>
          <p:cNvPr id="20" name="Shape 20"/>
          <p:cNvSpPr>
            <a:spLocks noGrp="1"/>
          </p:cNvSpPr>
          <p:nvPr>
            <p:ph type="title"/>
          </p:nvPr>
        </p:nvSpPr>
        <p:spPr>
          <a:xfrm>
            <a:off x="2295300" y="4085324"/>
            <a:ext cx="19569631" cy="2038390"/>
          </a:xfrm>
          <a:prstGeom prst="rect">
            <a:avLst/>
          </a:prstGeom>
        </p:spPr>
        <p:txBody>
          <a:bodyPr lIns="71437" tIns="71437" rIns="71437" bIns="71437" anchor="b"/>
          <a:lstStyle>
            <a:lvl1pPr algn="l" defTabSz="584200">
              <a:defRPr sz="13000" cap="all">
                <a:solidFill>
                  <a:srgbClr val="232323"/>
                </a:solidFill>
                <a:latin typeface="Helvetica Neue Thin"/>
                <a:ea typeface="Helvetica Neue Thin"/>
                <a:cs typeface="Helvetica Neue Thin"/>
                <a:sym typeface="Helvetica Neue Thin"/>
              </a:defRPr>
            </a:lvl1pPr>
          </a:lstStyle>
          <a:p>
            <a:r>
              <a:t>Titeltext</a:t>
            </a:r>
          </a:p>
        </p:txBody>
      </p:sp>
      <p:sp>
        <p:nvSpPr>
          <p:cNvPr id="21" name="Shape 21"/>
          <p:cNvSpPr>
            <a:spLocks noGrp="1"/>
          </p:cNvSpPr>
          <p:nvPr>
            <p:ph type="body" sz="quarter" idx="1"/>
          </p:nvPr>
        </p:nvSpPr>
        <p:spPr>
          <a:xfrm>
            <a:off x="2295300" y="6445182"/>
            <a:ext cx="8804673" cy="1285876"/>
          </a:xfrm>
          <a:prstGeom prst="rect">
            <a:avLst/>
          </a:prstGeom>
        </p:spPr>
        <p:txBody>
          <a:bodyPr lIns="71437" tIns="71437" rIns="71437" bIns="71437" anchor="t">
            <a:noAutofit/>
          </a:bodyPr>
          <a:lstStyle>
            <a:lvl1pPr marL="0" indent="0" defTabSz="584200">
              <a:spcBef>
                <a:spcPts val="0"/>
              </a:spcBef>
              <a:buSzTx/>
              <a:buNone/>
              <a:defRPr sz="4000" cap="all">
                <a:latin typeface="Helvetica Neue"/>
                <a:ea typeface="Helvetica Neue"/>
                <a:cs typeface="Helvetica Neue"/>
                <a:sym typeface="Helvetica Neue"/>
              </a:defRPr>
            </a:lvl1pPr>
            <a:lvl2pPr marL="0" indent="0" defTabSz="584200">
              <a:spcBef>
                <a:spcPts val="0"/>
              </a:spcBef>
              <a:buSzTx/>
              <a:buNone/>
              <a:defRPr sz="4600">
                <a:latin typeface="Gill Sans"/>
                <a:ea typeface="Gill Sans"/>
                <a:cs typeface="Gill Sans"/>
                <a:sym typeface="Gill Sans"/>
              </a:defRPr>
            </a:lvl2pPr>
            <a:lvl3pPr marL="0" indent="0" defTabSz="584200">
              <a:spcBef>
                <a:spcPts val="0"/>
              </a:spcBef>
              <a:buSzTx/>
              <a:buNone/>
              <a:defRPr sz="4600">
                <a:latin typeface="Gill Sans"/>
                <a:ea typeface="Gill Sans"/>
                <a:cs typeface="Gill Sans"/>
                <a:sym typeface="Gill Sans"/>
              </a:defRPr>
            </a:lvl3pPr>
            <a:lvl4pPr marL="0" indent="0" defTabSz="584200">
              <a:spcBef>
                <a:spcPts val="0"/>
              </a:spcBef>
              <a:buSzTx/>
              <a:buNone/>
              <a:defRPr sz="4600">
                <a:latin typeface="Gill Sans"/>
                <a:ea typeface="Gill Sans"/>
                <a:cs typeface="Gill Sans"/>
                <a:sym typeface="Gill Sans"/>
              </a:defRPr>
            </a:lvl4pPr>
            <a:lvl5pPr marL="0" indent="0" defTabSz="584200">
              <a:spcBef>
                <a:spcPts val="0"/>
              </a:spcBef>
              <a:buSzTx/>
              <a:buNone/>
              <a:defRPr sz="4600">
                <a:latin typeface="Gill Sans"/>
                <a:ea typeface="Gill Sans"/>
                <a:cs typeface="Gill Sans"/>
                <a:sym typeface="Gill Sans"/>
              </a:defRPr>
            </a:lvl5pPr>
          </a:lstStyle>
          <a:p>
            <a:r>
              <a:t>Textebene 1</a:t>
            </a:r>
          </a:p>
          <a:p>
            <a:pPr lvl="1"/>
            <a:r>
              <a:t>Textebene 2</a:t>
            </a:r>
          </a:p>
          <a:p>
            <a:pPr lvl="2"/>
            <a:r>
              <a:t>Textebene 3</a:t>
            </a:r>
          </a:p>
          <a:p>
            <a:pPr lvl="3"/>
            <a:r>
              <a:t>Textebene 4</a:t>
            </a:r>
          </a:p>
          <a:p>
            <a:pPr lvl="4"/>
            <a:r>
              <a:t>Textebene 5</a:t>
            </a:r>
          </a:p>
        </p:txBody>
      </p:sp>
      <p:sp>
        <p:nvSpPr>
          <p:cNvPr id="22" name="Shape 22"/>
          <p:cNvSpPr>
            <a:spLocks noGrp="1"/>
          </p:cNvSpPr>
          <p:nvPr>
            <p:ph type="sldNum" sz="quarter" idx="2"/>
          </p:nvPr>
        </p:nvSpPr>
        <p:spPr>
          <a:xfrm>
            <a:off x="22108325" y="12841070"/>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s &amp; Text">
    <p:spTree>
      <p:nvGrpSpPr>
        <p:cNvPr id="1" name=""/>
        <p:cNvGrpSpPr/>
        <p:nvPr/>
      </p:nvGrpSpPr>
      <p:grpSpPr>
        <a:xfrm>
          <a:off x="0" y="0"/>
          <a:ext cx="0" cy="0"/>
          <a:chOff x="0" y="0"/>
          <a:chExt cx="0" cy="0"/>
        </a:xfrm>
      </p:grpSpPr>
      <p:pic>
        <p:nvPicPr>
          <p:cNvPr id="29"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30" name="Shape 30"/>
          <p:cNvSpPr/>
          <p:nvPr/>
        </p:nvSpPr>
        <p:spPr>
          <a:xfrm>
            <a:off x="9077237" y="4432794"/>
            <a:ext cx="2178845" cy="2178845"/>
          </a:xfrm>
          <a:prstGeom prst="roundRect">
            <a:avLst>
              <a:gd name="adj" fmla="val 8743"/>
            </a:avLst>
          </a:prstGeom>
          <a:solidFill>
            <a:srgbClr val="232323"/>
          </a:solidFill>
          <a:ln w="12700">
            <a:miter lim="400000"/>
          </a:ln>
        </p:spPr>
        <p:txBody>
          <a:bodyPr lIns="71437" tIns="71437" rIns="71437" bIns="71437" anchor="ctr"/>
          <a:lstStyle/>
          <a:p>
            <a:pPr defTabSz="419100">
              <a:defRPr sz="3800">
                <a:solidFill>
                  <a:srgbClr val="232323"/>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 name="Shape 31"/>
          <p:cNvSpPr>
            <a:spLocks noGrp="1"/>
          </p:cNvSpPr>
          <p:nvPr>
            <p:ph type="pic" sz="quarter" idx="13"/>
          </p:nvPr>
        </p:nvSpPr>
        <p:spPr>
          <a:xfrm>
            <a:off x="4526341" y="3805287"/>
            <a:ext cx="4500564" cy="3125392"/>
          </a:xfrm>
          <a:prstGeom prst="rect">
            <a:avLst/>
          </a:prstGeom>
        </p:spPr>
        <p:txBody>
          <a:bodyPr lIns="91439" tIns="45719" rIns="91439" bIns="45719" anchor="t">
            <a:noAutofit/>
          </a:bodyPr>
          <a:lstStyle/>
          <a:p>
            <a:endParaRPr/>
          </a:p>
        </p:txBody>
      </p:sp>
      <p:sp>
        <p:nvSpPr>
          <p:cNvPr id="32" name="Shape 32"/>
          <p:cNvSpPr/>
          <p:nvPr/>
        </p:nvSpPr>
        <p:spPr>
          <a:xfrm>
            <a:off x="11480717" y="4750294"/>
            <a:ext cx="3391802" cy="4535331"/>
          </a:xfrm>
          <a:prstGeom prst="roundRect">
            <a:avLst>
              <a:gd name="adj" fmla="val 5616"/>
            </a:avLst>
          </a:prstGeom>
          <a:solidFill>
            <a:srgbClr val="232323"/>
          </a:solidFill>
          <a:ln w="12700">
            <a:miter lim="400000"/>
          </a:ln>
        </p:spPr>
        <p:txBody>
          <a:bodyPr lIns="71437" tIns="71437" rIns="71437" bIns="71437" anchor="ctr"/>
          <a:lstStyle/>
          <a:p>
            <a:pPr defTabSz="419100">
              <a:defRPr sz="3800">
                <a:solidFill>
                  <a:srgbClr val="D6D6D6"/>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 name="Shape 33"/>
          <p:cNvSpPr>
            <a:spLocks noGrp="1"/>
          </p:cNvSpPr>
          <p:nvPr>
            <p:ph type="pic" sz="quarter" idx="14"/>
          </p:nvPr>
        </p:nvSpPr>
        <p:spPr>
          <a:xfrm>
            <a:off x="7205248" y="7074735"/>
            <a:ext cx="4130339" cy="2855075"/>
          </a:xfrm>
          <a:prstGeom prst="rect">
            <a:avLst/>
          </a:prstGeom>
        </p:spPr>
        <p:txBody>
          <a:bodyPr lIns="91439" tIns="45719" rIns="91439" bIns="45719" anchor="t">
            <a:noAutofit/>
          </a:bodyPr>
          <a:lstStyle/>
          <a:p>
            <a:endParaRPr/>
          </a:p>
        </p:txBody>
      </p:sp>
      <p:sp>
        <p:nvSpPr>
          <p:cNvPr id="34" name="Shape 34"/>
          <p:cNvSpPr>
            <a:spLocks noGrp="1"/>
          </p:cNvSpPr>
          <p:nvPr>
            <p:ph type="pic" sz="quarter" idx="15"/>
          </p:nvPr>
        </p:nvSpPr>
        <p:spPr>
          <a:xfrm>
            <a:off x="9153437" y="1784724"/>
            <a:ext cx="4500563" cy="2857501"/>
          </a:xfrm>
          <a:prstGeom prst="rect">
            <a:avLst/>
          </a:prstGeom>
        </p:spPr>
        <p:txBody>
          <a:bodyPr lIns="91439" tIns="45719" rIns="91439" bIns="45719" anchor="t">
            <a:noAutofit/>
          </a:bodyPr>
          <a:lstStyle/>
          <a:p>
            <a:endParaRPr/>
          </a:p>
        </p:txBody>
      </p:sp>
      <p:sp>
        <p:nvSpPr>
          <p:cNvPr id="35" name="Shape 35"/>
          <p:cNvSpPr>
            <a:spLocks noGrp="1"/>
          </p:cNvSpPr>
          <p:nvPr>
            <p:ph type="pic" sz="quarter" idx="16"/>
          </p:nvPr>
        </p:nvSpPr>
        <p:spPr>
          <a:xfrm>
            <a:off x="13779529" y="1122714"/>
            <a:ext cx="3643313" cy="3518298"/>
          </a:xfrm>
          <a:prstGeom prst="rect">
            <a:avLst/>
          </a:prstGeom>
        </p:spPr>
        <p:txBody>
          <a:bodyPr lIns="91439" tIns="45719" rIns="91439" bIns="45719" anchor="t">
            <a:noAutofit/>
          </a:bodyPr>
          <a:lstStyle/>
          <a:p>
            <a:endParaRPr/>
          </a:p>
        </p:txBody>
      </p:sp>
      <p:sp>
        <p:nvSpPr>
          <p:cNvPr id="36" name="Shape 36"/>
          <p:cNvSpPr>
            <a:spLocks noGrp="1"/>
          </p:cNvSpPr>
          <p:nvPr>
            <p:ph type="pic" sz="quarter" idx="17"/>
          </p:nvPr>
        </p:nvSpPr>
        <p:spPr>
          <a:xfrm>
            <a:off x="15005710" y="4747842"/>
            <a:ext cx="4500563" cy="3125392"/>
          </a:xfrm>
          <a:prstGeom prst="rect">
            <a:avLst/>
          </a:prstGeom>
        </p:spPr>
        <p:txBody>
          <a:bodyPr lIns="91439" tIns="45719" rIns="91439" bIns="45719" anchor="t">
            <a:noAutofit/>
          </a:bodyPr>
          <a:lstStyle/>
          <a:p>
            <a:endParaRPr/>
          </a:p>
        </p:txBody>
      </p:sp>
      <p:sp>
        <p:nvSpPr>
          <p:cNvPr id="37" name="Shape 37"/>
          <p:cNvSpPr>
            <a:spLocks noGrp="1"/>
          </p:cNvSpPr>
          <p:nvPr>
            <p:ph type="body" sz="quarter" idx="18"/>
          </p:nvPr>
        </p:nvSpPr>
        <p:spPr>
          <a:xfrm>
            <a:off x="9369864" y="4670226"/>
            <a:ext cx="1895809" cy="2303860"/>
          </a:xfrm>
          <a:prstGeom prst="rect">
            <a:avLst/>
          </a:prstGeom>
        </p:spPr>
        <p:txBody>
          <a:bodyPr wrap="none" lIns="71437" tIns="71437" rIns="71437" bIns="71437">
            <a:spAutoFit/>
          </a:bodyPr>
          <a:lstStyle>
            <a:lvl1pPr marL="0" indent="0" algn="ctr" defTabSz="584200">
              <a:spcBef>
                <a:spcPts val="0"/>
              </a:spcBef>
              <a:buSzTx/>
              <a:buNone/>
              <a:defRPr sz="13400" b="1" spc="-1340">
                <a:solidFill>
                  <a:srgbClr val="FFFFFF"/>
                </a:solidFill>
                <a:latin typeface="Didot"/>
                <a:ea typeface="Didot"/>
                <a:cs typeface="Didot"/>
                <a:sym typeface="Didot"/>
              </a:defRPr>
            </a:lvl1pPr>
          </a:lstStyle>
          <a:p>
            <a:r>
              <a:t>01</a:t>
            </a:r>
          </a:p>
        </p:txBody>
      </p:sp>
      <p:sp>
        <p:nvSpPr>
          <p:cNvPr id="38" name="Shape 38"/>
          <p:cNvSpPr>
            <a:spLocks noGrp="1"/>
          </p:cNvSpPr>
          <p:nvPr>
            <p:ph type="body" sz="quarter" idx="19"/>
          </p:nvPr>
        </p:nvSpPr>
        <p:spPr>
          <a:xfrm>
            <a:off x="11769124" y="5286375"/>
            <a:ext cx="2817006" cy="535782"/>
          </a:xfrm>
          <a:prstGeom prst="rect">
            <a:avLst/>
          </a:prstGeom>
        </p:spPr>
        <p:txBody>
          <a:bodyPr wrap="none" lIns="71437" tIns="71437" rIns="71437" bIns="71437">
            <a:spAutoFit/>
          </a:bodyPr>
          <a:lstStyle>
            <a:lvl1pPr marL="0" indent="0" algn="just" defTabSz="584200">
              <a:lnSpc>
                <a:spcPts val="4200"/>
              </a:lnSpc>
              <a:spcBef>
                <a:spcPts val="0"/>
              </a:spcBef>
              <a:buSzTx/>
              <a:buNone/>
              <a:defRPr sz="2400">
                <a:solidFill>
                  <a:srgbClr val="FFFFFF"/>
                </a:solidFill>
                <a:latin typeface="Helvetica Neue Medium"/>
                <a:ea typeface="Helvetica Neue Medium"/>
                <a:cs typeface="Helvetica Neue Medium"/>
                <a:sym typeface="Helvetica Neue Medium"/>
              </a:defRPr>
            </a:lvl1pPr>
          </a:lstStyle>
          <a:p>
            <a:r>
              <a:t>Perspiciatis unde.</a:t>
            </a:r>
          </a:p>
        </p:txBody>
      </p:sp>
      <p:sp>
        <p:nvSpPr>
          <p:cNvPr id="39" name="Shape 39"/>
          <p:cNvSpPr>
            <a:spLocks noGrp="1"/>
          </p:cNvSpPr>
          <p:nvPr>
            <p:ph type="body" sz="quarter" idx="20"/>
          </p:nvPr>
        </p:nvSpPr>
        <p:spPr>
          <a:xfrm>
            <a:off x="11763375" y="6061952"/>
            <a:ext cx="2821782" cy="2877971"/>
          </a:xfrm>
          <a:prstGeom prst="rect">
            <a:avLst/>
          </a:prstGeom>
        </p:spPr>
        <p:txBody>
          <a:bodyPr lIns="71437" tIns="71437" rIns="71437" bIns="71437">
            <a:spAutoFit/>
          </a:bodyPr>
          <a:lstStyle>
            <a:lvl1pPr marL="0" indent="0" algn="just" defTabSz="584200">
              <a:lnSpc>
                <a:spcPts val="4000"/>
              </a:lnSpc>
              <a:spcBef>
                <a:spcPts val="0"/>
              </a:spcBef>
              <a:buSzTx/>
              <a:buNone/>
              <a:defRPr sz="2200">
                <a:solidFill>
                  <a:srgbClr val="FFFFFF"/>
                </a:solidFill>
                <a:latin typeface="Helvetica Neue Light"/>
                <a:ea typeface="Helvetica Neue Light"/>
                <a:cs typeface="Helvetica Neue Light"/>
                <a:sym typeface="Helvetica Neue Light"/>
              </a:defRPr>
            </a:lvl1pPr>
          </a:lstStyle>
          <a:p>
            <a:r>
              <a:t>Sed ut perspiciatis unde iste natus sit laudantium, totam rem aperiam, eaque ipsa quae ab illo inventore veritatis et quasi beatae vitae sunt explicabo. </a:t>
            </a:r>
          </a:p>
        </p:txBody>
      </p:sp>
      <p:sp>
        <p:nvSpPr>
          <p:cNvPr id="40" name="Shape 40"/>
          <p:cNvSpPr>
            <a:spLocks noGrp="1"/>
          </p:cNvSpPr>
          <p:nvPr>
            <p:ph type="sldNum" sz="quarter" idx="2"/>
          </p:nvPr>
        </p:nvSpPr>
        <p:spPr>
          <a:xfrm>
            <a:off x="22090466" y="13080686"/>
            <a:ext cx="409779" cy="415876"/>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Kopie 3">
    <p:spTree>
      <p:nvGrpSpPr>
        <p:cNvPr id="1" name=""/>
        <p:cNvGrpSpPr/>
        <p:nvPr/>
      </p:nvGrpSpPr>
      <p:grpSpPr>
        <a:xfrm>
          <a:off x="0" y="0"/>
          <a:ext cx="0" cy="0"/>
          <a:chOff x="0" y="0"/>
          <a:chExt cx="0" cy="0"/>
        </a:xfrm>
      </p:grpSpPr>
      <p:pic>
        <p:nvPicPr>
          <p:cNvPr id="47"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48" name="Shape 48"/>
          <p:cNvSpPr/>
          <p:nvPr/>
        </p:nvSpPr>
        <p:spPr>
          <a:xfrm>
            <a:off x="2254673" y="5870401"/>
            <a:ext cx="8807446" cy="2"/>
          </a:xfrm>
          <a:prstGeom prst="line">
            <a:avLst/>
          </a:prstGeom>
          <a:ln w="25400">
            <a:solidFill>
              <a:srgbClr val="232323"/>
            </a:solidFill>
            <a:miter lim="400000"/>
          </a:ln>
        </p:spPr>
        <p:txBody>
          <a:bodyPr lIns="71437" tIns="71437" rIns="71437" bIns="71437" anchor="ctr"/>
          <a:lstStyle/>
          <a:p>
            <a:pPr algn="l" defTabSz="457200">
              <a:defRPr sz="1600">
                <a:solidFill>
                  <a:srgbClr val="000000"/>
                </a:solidFill>
                <a:latin typeface="Helvetica"/>
                <a:ea typeface="Helvetica"/>
                <a:cs typeface="Helvetica"/>
                <a:sym typeface="Helvetica"/>
              </a:defRPr>
            </a:pPr>
            <a:endParaRPr/>
          </a:p>
        </p:txBody>
      </p:sp>
      <p:sp>
        <p:nvSpPr>
          <p:cNvPr id="49" name="Shape 49"/>
          <p:cNvSpPr>
            <a:spLocks noGrp="1"/>
          </p:cNvSpPr>
          <p:nvPr>
            <p:ph type="title"/>
          </p:nvPr>
        </p:nvSpPr>
        <p:spPr>
          <a:xfrm>
            <a:off x="2254673" y="4414394"/>
            <a:ext cx="11231345" cy="1285876"/>
          </a:xfrm>
          <a:prstGeom prst="rect">
            <a:avLst/>
          </a:prstGeom>
        </p:spPr>
        <p:txBody>
          <a:bodyPr lIns="71437" tIns="71437" rIns="71437" bIns="71437" anchor="b"/>
          <a:lstStyle>
            <a:lvl1pPr algn="l" defTabSz="584200">
              <a:defRPr sz="9000" cap="all">
                <a:solidFill>
                  <a:srgbClr val="232323"/>
                </a:solidFill>
                <a:latin typeface="Helvetica Neue Thin"/>
                <a:ea typeface="Helvetica Neue Thin"/>
                <a:cs typeface="Helvetica Neue Thin"/>
                <a:sym typeface="Helvetica Neue Thin"/>
              </a:defRPr>
            </a:lvl1pPr>
          </a:lstStyle>
          <a:p>
            <a:r>
              <a:t>Titeltext</a:t>
            </a:r>
          </a:p>
        </p:txBody>
      </p:sp>
      <p:sp>
        <p:nvSpPr>
          <p:cNvPr id="50" name="Shape 50"/>
          <p:cNvSpPr>
            <a:spLocks noGrp="1"/>
          </p:cNvSpPr>
          <p:nvPr>
            <p:ph type="body" sz="quarter" idx="1"/>
          </p:nvPr>
        </p:nvSpPr>
        <p:spPr>
          <a:xfrm>
            <a:off x="2254673" y="6040534"/>
            <a:ext cx="11231345" cy="1285876"/>
          </a:xfrm>
          <a:prstGeom prst="rect">
            <a:avLst/>
          </a:prstGeom>
        </p:spPr>
        <p:txBody>
          <a:bodyPr lIns="71437" tIns="71437" rIns="71437" bIns="71437" anchor="t">
            <a:noAutofit/>
          </a:bodyPr>
          <a:lstStyle>
            <a:lvl1pPr marL="0" indent="0" defTabSz="584200">
              <a:spcBef>
                <a:spcPts val="0"/>
              </a:spcBef>
              <a:buSzTx/>
              <a:buNone/>
              <a:defRPr sz="3200" cap="all">
                <a:latin typeface="Helvetica Neue"/>
                <a:ea typeface="Helvetica Neue"/>
                <a:cs typeface="Helvetica Neue"/>
                <a:sym typeface="Helvetica Neue"/>
              </a:defRPr>
            </a:lvl1pPr>
            <a:lvl2pPr marL="0" indent="0" defTabSz="584200">
              <a:spcBef>
                <a:spcPts val="0"/>
              </a:spcBef>
              <a:buSzTx/>
              <a:buNone/>
              <a:defRPr sz="4600">
                <a:latin typeface="Gill Sans"/>
                <a:ea typeface="Gill Sans"/>
                <a:cs typeface="Gill Sans"/>
                <a:sym typeface="Gill Sans"/>
              </a:defRPr>
            </a:lvl2pPr>
            <a:lvl3pPr marL="0" indent="0" defTabSz="584200">
              <a:spcBef>
                <a:spcPts val="0"/>
              </a:spcBef>
              <a:buSzTx/>
              <a:buNone/>
              <a:defRPr sz="4600">
                <a:latin typeface="Gill Sans"/>
                <a:ea typeface="Gill Sans"/>
                <a:cs typeface="Gill Sans"/>
                <a:sym typeface="Gill Sans"/>
              </a:defRPr>
            </a:lvl3pPr>
            <a:lvl4pPr marL="0" indent="0" defTabSz="584200">
              <a:spcBef>
                <a:spcPts val="0"/>
              </a:spcBef>
              <a:buSzTx/>
              <a:buNone/>
              <a:defRPr sz="4600">
                <a:latin typeface="Gill Sans"/>
                <a:ea typeface="Gill Sans"/>
                <a:cs typeface="Gill Sans"/>
                <a:sym typeface="Gill Sans"/>
              </a:defRPr>
            </a:lvl4pPr>
            <a:lvl5pPr marL="0" indent="0" defTabSz="584200">
              <a:spcBef>
                <a:spcPts val="0"/>
              </a:spcBef>
              <a:buSzTx/>
              <a:buNone/>
              <a:defRPr sz="4600">
                <a:latin typeface="Gill Sans"/>
                <a:ea typeface="Gill Sans"/>
                <a:cs typeface="Gill Sans"/>
                <a:sym typeface="Gill Sans"/>
              </a:defRPr>
            </a:lvl5pPr>
          </a:lstStyle>
          <a:p>
            <a:r>
              <a:t>Textebene 1</a:t>
            </a:r>
          </a:p>
          <a:p>
            <a:pPr lvl="1"/>
            <a:r>
              <a:t>Textebene 2</a:t>
            </a:r>
          </a:p>
          <a:p>
            <a:pPr lvl="2"/>
            <a:r>
              <a:t>Textebene 3</a:t>
            </a:r>
          </a:p>
          <a:p>
            <a:pPr lvl="3"/>
            <a:r>
              <a:t>Textebene 4</a:t>
            </a:r>
          </a:p>
          <a:p>
            <a:pPr lvl="4"/>
            <a:r>
              <a:t>Textebene 5</a:t>
            </a:r>
          </a:p>
        </p:txBody>
      </p:sp>
      <p:sp>
        <p:nvSpPr>
          <p:cNvPr id="51" name="Shape 51"/>
          <p:cNvSpPr>
            <a:spLocks noGrp="1"/>
          </p:cNvSpPr>
          <p:nvPr>
            <p:ph type="sldNum" sz="quarter" idx="2"/>
          </p:nvPr>
        </p:nvSpPr>
        <p:spPr>
          <a:xfrm>
            <a:off x="22108325" y="12841070"/>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ext">
    <p:spTree>
      <p:nvGrpSpPr>
        <p:cNvPr id="1" name=""/>
        <p:cNvGrpSpPr/>
        <p:nvPr/>
      </p:nvGrpSpPr>
      <p:grpSpPr>
        <a:xfrm>
          <a:off x="0" y="0"/>
          <a:ext cx="0" cy="0"/>
          <a:chOff x="0" y="0"/>
          <a:chExt cx="0" cy="0"/>
        </a:xfrm>
      </p:grpSpPr>
      <p:pic>
        <p:nvPicPr>
          <p:cNvPr id="58"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59" name="Shape 59"/>
          <p:cNvSpPr>
            <a:spLocks noGrp="1"/>
          </p:cNvSpPr>
          <p:nvPr>
            <p:ph type="body" idx="1"/>
          </p:nvPr>
        </p:nvSpPr>
        <p:spPr>
          <a:xfrm>
            <a:off x="1428953" y="3094062"/>
            <a:ext cx="20895372" cy="7965295"/>
          </a:xfrm>
          <a:prstGeom prst="rect">
            <a:avLst/>
          </a:prstGeom>
        </p:spPr>
        <p:txBody>
          <a:bodyPr lIns="71437" tIns="71437" rIns="71437" bIns="71437" anchor="t"/>
          <a:lstStyle>
            <a:lvl1pPr marL="0" indent="0" defTabSz="821501">
              <a:spcBef>
                <a:spcPts val="2000"/>
              </a:spcBef>
              <a:buSzTx/>
              <a:buNone/>
              <a:defRPr sz="5500">
                <a:latin typeface="Helvetica Neue Light"/>
                <a:ea typeface="Helvetica Neue Light"/>
                <a:cs typeface="Helvetica Neue Light"/>
                <a:sym typeface="Helvetica Neue Light"/>
              </a:defRPr>
            </a:lvl1pPr>
            <a:lvl2pPr marL="0" indent="0" defTabSz="821501">
              <a:spcBef>
                <a:spcPts val="0"/>
              </a:spcBef>
              <a:buSzTx/>
              <a:buNone/>
              <a:defRPr sz="4500">
                <a:solidFill>
                  <a:srgbClr val="535353"/>
                </a:solidFill>
                <a:latin typeface="Helvetica Neue Light"/>
                <a:ea typeface="Helvetica Neue Light"/>
                <a:cs typeface="Helvetica Neue Light"/>
                <a:sym typeface="Helvetica Neue Light"/>
              </a:defRPr>
            </a:lvl2pPr>
            <a:lvl3pPr marL="659609" indent="0" defTabSz="584200">
              <a:spcBef>
                <a:spcPts val="0"/>
              </a:spcBef>
              <a:buSzTx/>
              <a:buNone/>
              <a:defRPr sz="4000">
                <a:latin typeface="Helvetica Neue Light"/>
                <a:ea typeface="Helvetica Neue Light"/>
                <a:cs typeface="Helvetica Neue Light"/>
                <a:sym typeface="Helvetica Neue Light"/>
              </a:defRPr>
            </a:lvl3pPr>
            <a:lvl4pPr marL="0" indent="0" defTabSz="584200">
              <a:spcBef>
                <a:spcPts val="0"/>
              </a:spcBef>
              <a:buSzTx/>
              <a:buNone/>
              <a:defRPr sz="3000">
                <a:latin typeface="Helvetica Neue Light"/>
                <a:ea typeface="Helvetica Neue Light"/>
                <a:cs typeface="Helvetica Neue Light"/>
                <a:sym typeface="Helvetica Neue Light"/>
              </a:defRPr>
            </a:lvl4pPr>
            <a:lvl5pPr marL="0" indent="0" defTabSz="584200">
              <a:spcBef>
                <a:spcPts val="0"/>
              </a:spcBef>
              <a:buSzTx/>
              <a:buNone/>
              <a:defRPr sz="3000">
                <a:latin typeface="Helvetica Neue Light"/>
                <a:ea typeface="Helvetica Neue Light"/>
                <a:cs typeface="Helvetica Neue Light"/>
                <a:sym typeface="Helvetica Neue Light"/>
              </a:defRPr>
            </a:lvl5pPr>
          </a:lstStyle>
          <a:p>
            <a:r>
              <a:t>Textebene 1</a:t>
            </a:r>
          </a:p>
          <a:p>
            <a:pPr lvl="1"/>
            <a:r>
              <a:t>Textebene 2</a:t>
            </a:r>
          </a:p>
          <a:p>
            <a:pPr lvl="2"/>
            <a:r>
              <a:t>Textebene 3</a:t>
            </a:r>
          </a:p>
          <a:p>
            <a:pPr lvl="3"/>
            <a:r>
              <a:t>Textebene 4</a:t>
            </a:r>
          </a:p>
          <a:p>
            <a:pPr lvl="4"/>
            <a:r>
              <a:t>Textebene 5</a:t>
            </a:r>
          </a:p>
        </p:txBody>
      </p:sp>
      <p:sp>
        <p:nvSpPr>
          <p:cNvPr id="60" name="Shape 60"/>
          <p:cNvSpPr>
            <a:spLocks noGrp="1"/>
          </p:cNvSpPr>
          <p:nvPr>
            <p:ph type="title"/>
          </p:nvPr>
        </p:nvSpPr>
        <p:spPr>
          <a:xfrm>
            <a:off x="1428953" y="881327"/>
            <a:ext cx="21508632" cy="1285876"/>
          </a:xfrm>
          <a:prstGeom prst="rect">
            <a:avLst/>
          </a:prstGeom>
        </p:spPr>
        <p:txBody>
          <a:bodyPr lIns="71437" tIns="71437" rIns="71437" bIns="71437" anchor="b"/>
          <a:lstStyle>
            <a:lvl1pPr algn="l" defTabSz="584200">
              <a:defRPr sz="9000" cap="all">
                <a:solidFill>
                  <a:srgbClr val="232323"/>
                </a:solidFill>
                <a:latin typeface="Helvetica Neue Thin"/>
                <a:ea typeface="Helvetica Neue Thin"/>
                <a:cs typeface="Helvetica Neue Thin"/>
                <a:sym typeface="Helvetica Neue Thin"/>
              </a:defRPr>
            </a:lvl1pPr>
          </a:lstStyle>
          <a:p>
            <a:r>
              <a:t>Titeltext</a:t>
            </a:r>
          </a:p>
        </p:txBody>
      </p:sp>
      <p:sp>
        <p:nvSpPr>
          <p:cNvPr id="61" name="Shape 61"/>
          <p:cNvSpPr>
            <a:spLocks noGrp="1"/>
          </p:cNvSpPr>
          <p:nvPr>
            <p:ph type="sldNum" sz="quarter" idx="2"/>
          </p:nvPr>
        </p:nvSpPr>
        <p:spPr>
          <a:xfrm>
            <a:off x="22108325" y="12841070"/>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68" name="image54.jpeg"/>
          <p:cNvPicPr>
            <a:picLocks noChangeAspect="1"/>
          </p:cNvPicPr>
          <p:nvPr/>
        </p:nvPicPr>
        <p:blipFill>
          <a:blip r:embed="rId2">
            <a:extLst/>
          </a:blip>
          <a:stretch>
            <a:fillRect/>
          </a:stretch>
        </p:blipFill>
        <p:spPr>
          <a:xfrm>
            <a:off x="109537" y="11615738"/>
            <a:ext cx="24401463" cy="2281238"/>
          </a:xfrm>
          <a:prstGeom prst="rect">
            <a:avLst/>
          </a:prstGeom>
          <a:ln w="12700">
            <a:miter lim="400000"/>
          </a:ln>
        </p:spPr>
      </p:pic>
      <p:sp>
        <p:nvSpPr>
          <p:cNvPr id="69" name="Shape 69"/>
          <p:cNvSpPr>
            <a:spLocks noGrp="1"/>
          </p:cNvSpPr>
          <p:nvPr>
            <p:ph type="title"/>
          </p:nvPr>
        </p:nvSpPr>
        <p:spPr>
          <a:xfrm>
            <a:off x="1008000" y="11915999"/>
            <a:ext cx="19800001" cy="1800001"/>
          </a:xfrm>
          <a:prstGeom prst="rect">
            <a:avLst/>
          </a:prstGeom>
        </p:spPr>
        <p:txBody>
          <a:bodyPr lIns="71437" tIns="71437" rIns="71437" bIns="71437">
            <a:noAutofit/>
          </a:bodyPr>
          <a:lstStyle>
            <a:lvl1pPr algn="l" defTabSz="419100">
              <a:defRPr sz="7400" cap="all" spc="739">
                <a:solidFill>
                  <a:srgbClr val="FFFFFF"/>
                </a:solidFill>
                <a:latin typeface="Helvetica Neue Thin"/>
                <a:ea typeface="Helvetica Neue Thin"/>
                <a:cs typeface="Helvetica Neue Thin"/>
                <a:sym typeface="Helvetica Neue Thin"/>
              </a:defRPr>
            </a:lvl1pPr>
          </a:lstStyle>
          <a:p>
            <a:r>
              <a:t>Titeltext</a:t>
            </a:r>
          </a:p>
        </p:txBody>
      </p:sp>
      <p:pic>
        <p:nvPicPr>
          <p:cNvPr id="70"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71" name="Shape 71"/>
          <p:cNvSpPr>
            <a:spLocks noGrp="1"/>
          </p:cNvSpPr>
          <p:nvPr>
            <p:ph type="body" sz="half" idx="1"/>
          </p:nvPr>
        </p:nvSpPr>
        <p:spPr>
          <a:xfrm>
            <a:off x="13011267" y="1472970"/>
            <a:ext cx="9624488" cy="8554642"/>
          </a:xfrm>
          <a:prstGeom prst="rect">
            <a:avLst/>
          </a:prstGeom>
        </p:spPr>
        <p:txBody>
          <a:bodyPr lIns="71437" tIns="71437" rIns="71437" bIns="71437" anchor="t">
            <a:noAutofit/>
          </a:bodyPr>
          <a:lstStyle>
            <a:lvl1pPr marL="0" indent="0" defTabSz="584200">
              <a:spcBef>
                <a:spcPts val="3700"/>
              </a:spcBef>
              <a:buSzTx/>
              <a:buNone/>
              <a:defRPr>
                <a:latin typeface="Helvetica Neue Light"/>
                <a:ea typeface="Helvetica Neue Light"/>
                <a:cs typeface="Helvetica Neue Light"/>
                <a:sym typeface="Helvetica Neue Light"/>
              </a:defRPr>
            </a:lvl1pPr>
            <a:lvl2pPr marL="0" indent="762000" defTabSz="584200">
              <a:spcBef>
                <a:spcPts val="3700"/>
              </a:spcBef>
              <a:buSzTx/>
              <a:buNone/>
              <a:defRPr>
                <a:latin typeface="Helvetica Neue Light"/>
                <a:ea typeface="Helvetica Neue Light"/>
                <a:cs typeface="Helvetica Neue Light"/>
                <a:sym typeface="Helvetica Neue Light"/>
              </a:defRPr>
            </a:lvl2pPr>
            <a:lvl3pPr marL="0" indent="1206500" defTabSz="584200">
              <a:spcBef>
                <a:spcPts val="3700"/>
              </a:spcBef>
              <a:buSzTx/>
              <a:buNone/>
              <a:defRPr>
                <a:latin typeface="Helvetica Neue Light"/>
                <a:ea typeface="Helvetica Neue Light"/>
                <a:cs typeface="Helvetica Neue Light"/>
                <a:sym typeface="Helvetica Neue Light"/>
              </a:defRPr>
            </a:lvl3pPr>
            <a:lvl4pPr marL="0" indent="1651000" defTabSz="584200">
              <a:spcBef>
                <a:spcPts val="3700"/>
              </a:spcBef>
              <a:buSzTx/>
              <a:buNone/>
              <a:defRPr>
                <a:latin typeface="Helvetica Neue Light"/>
                <a:ea typeface="Helvetica Neue Light"/>
                <a:cs typeface="Helvetica Neue Light"/>
                <a:sym typeface="Helvetica Neue Light"/>
              </a:defRPr>
            </a:lvl4pPr>
            <a:lvl5pPr marL="0" indent="2095500" defTabSz="584200">
              <a:spcBef>
                <a:spcPts val="3700"/>
              </a:spcBef>
              <a:buSzTx/>
              <a:buNone/>
              <a:defRPr>
                <a:latin typeface="Helvetica Neue Light"/>
                <a:ea typeface="Helvetica Neue Light"/>
                <a:cs typeface="Helvetica Neue Light"/>
                <a:sym typeface="Helvetica Neue Light"/>
              </a:defRPr>
            </a:lvl5pPr>
          </a:lstStyle>
          <a:p>
            <a:r>
              <a:t>Textebene 1</a:t>
            </a:r>
          </a:p>
          <a:p>
            <a:pPr lvl="1"/>
            <a:r>
              <a:t>Textebene 2</a:t>
            </a:r>
          </a:p>
          <a:p>
            <a:pPr lvl="2"/>
            <a:r>
              <a:t>Textebene 3</a:t>
            </a:r>
          </a:p>
          <a:p>
            <a:pPr lvl="3"/>
            <a:r>
              <a:t>Textebene 4</a:t>
            </a:r>
          </a:p>
          <a:p>
            <a:pPr lvl="4"/>
            <a:r>
              <a:t>Textebene 5</a:t>
            </a:r>
          </a:p>
        </p:txBody>
      </p:sp>
      <p:sp>
        <p:nvSpPr>
          <p:cNvPr id="72" name="Shape 72"/>
          <p:cNvSpPr>
            <a:spLocks noGrp="1"/>
          </p:cNvSpPr>
          <p:nvPr>
            <p:ph type="sldNum" sz="quarter" idx="2"/>
          </p:nvPr>
        </p:nvSpPr>
        <p:spPr>
          <a:xfrm>
            <a:off x="22112474" y="13051054"/>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ied Text">
    <p:spTree>
      <p:nvGrpSpPr>
        <p:cNvPr id="1" name=""/>
        <p:cNvGrpSpPr/>
        <p:nvPr/>
      </p:nvGrpSpPr>
      <p:grpSpPr>
        <a:xfrm>
          <a:off x="0" y="0"/>
          <a:ext cx="0" cy="0"/>
          <a:chOff x="0" y="0"/>
          <a:chExt cx="0" cy="0"/>
        </a:xfrm>
      </p:grpSpPr>
      <p:pic>
        <p:nvPicPr>
          <p:cNvPr id="79"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80" name="Shape 80"/>
          <p:cNvSpPr>
            <a:spLocks noGrp="1"/>
          </p:cNvSpPr>
          <p:nvPr>
            <p:ph type="body" idx="1"/>
          </p:nvPr>
        </p:nvSpPr>
        <p:spPr>
          <a:xfrm>
            <a:off x="1428953" y="1239405"/>
            <a:ext cx="20895372" cy="9819952"/>
          </a:xfrm>
          <a:prstGeom prst="rect">
            <a:avLst/>
          </a:prstGeom>
        </p:spPr>
        <p:txBody>
          <a:bodyPr lIns="71437" tIns="71437" rIns="71437" bIns="71437" anchor="t"/>
          <a:lstStyle>
            <a:lvl1pPr marL="0" indent="0" defTabSz="821501">
              <a:spcBef>
                <a:spcPts val="2000"/>
              </a:spcBef>
              <a:buSzTx/>
              <a:buNone/>
              <a:defRPr sz="7600">
                <a:latin typeface="Helvetica Neue Light"/>
                <a:ea typeface="Helvetica Neue Light"/>
                <a:cs typeface="Helvetica Neue Light"/>
                <a:sym typeface="Helvetica Neue Light"/>
              </a:defRPr>
            </a:lvl1pPr>
            <a:lvl2pPr marL="0" indent="0" defTabSz="821501">
              <a:spcBef>
                <a:spcPts val="0"/>
              </a:spcBef>
              <a:buSzTx/>
              <a:buNone/>
              <a:defRPr sz="5000">
                <a:solidFill>
                  <a:srgbClr val="535353"/>
                </a:solidFill>
                <a:latin typeface="Helvetica Neue Light"/>
                <a:ea typeface="Helvetica Neue Light"/>
                <a:cs typeface="Helvetica Neue Light"/>
                <a:sym typeface="Helvetica Neue Light"/>
              </a:defRPr>
            </a:lvl2pPr>
            <a:lvl3pPr marL="0" indent="0" defTabSz="584200">
              <a:spcBef>
                <a:spcPts val="0"/>
              </a:spcBef>
              <a:buSzTx/>
              <a:buNone/>
              <a:defRPr sz="3000">
                <a:latin typeface="Helvetica Neue Light"/>
                <a:ea typeface="Helvetica Neue Light"/>
                <a:cs typeface="Helvetica Neue Light"/>
                <a:sym typeface="Helvetica Neue Light"/>
              </a:defRPr>
            </a:lvl3pPr>
            <a:lvl4pPr marL="0" indent="0" defTabSz="584200">
              <a:spcBef>
                <a:spcPts val="0"/>
              </a:spcBef>
              <a:buSzTx/>
              <a:buNone/>
              <a:defRPr sz="3000">
                <a:latin typeface="Helvetica Neue Light"/>
                <a:ea typeface="Helvetica Neue Light"/>
                <a:cs typeface="Helvetica Neue Light"/>
                <a:sym typeface="Helvetica Neue Light"/>
              </a:defRPr>
            </a:lvl4pPr>
            <a:lvl5pPr marL="0" indent="0" defTabSz="584200">
              <a:spcBef>
                <a:spcPts val="0"/>
              </a:spcBef>
              <a:buSzTx/>
              <a:buNone/>
              <a:defRPr sz="3000">
                <a:latin typeface="Helvetica Neue Light"/>
                <a:ea typeface="Helvetica Neue Light"/>
                <a:cs typeface="Helvetica Neue Light"/>
                <a:sym typeface="Helvetica Neue Light"/>
              </a:defRPr>
            </a:lvl5pPr>
          </a:lstStyle>
          <a:p>
            <a:r>
              <a:t>Textebene 1</a:t>
            </a:r>
          </a:p>
          <a:p>
            <a:pPr lvl="1"/>
            <a:r>
              <a:t>Textebene 2</a:t>
            </a:r>
          </a:p>
          <a:p>
            <a:pPr lvl="2"/>
            <a:r>
              <a:t>Textebene 3</a:t>
            </a:r>
          </a:p>
          <a:p>
            <a:pPr lvl="3"/>
            <a:r>
              <a:t>Textebene 4</a:t>
            </a:r>
          </a:p>
          <a:p>
            <a:pPr lvl="4"/>
            <a:r>
              <a:t>Textebene 5</a:t>
            </a:r>
          </a:p>
        </p:txBody>
      </p:sp>
      <p:sp>
        <p:nvSpPr>
          <p:cNvPr id="81" name="Shape 81"/>
          <p:cNvSpPr>
            <a:spLocks noGrp="1"/>
          </p:cNvSpPr>
          <p:nvPr>
            <p:ph type="sldNum" sz="quarter" idx="2"/>
          </p:nvPr>
        </p:nvSpPr>
        <p:spPr>
          <a:xfrm>
            <a:off x="22108325" y="12841070"/>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ext">
    <p:spTree>
      <p:nvGrpSpPr>
        <p:cNvPr id="1" name=""/>
        <p:cNvGrpSpPr/>
        <p:nvPr/>
      </p:nvGrpSpPr>
      <p:grpSpPr>
        <a:xfrm>
          <a:off x="0" y="0"/>
          <a:ext cx="0" cy="0"/>
          <a:chOff x="0" y="0"/>
          <a:chExt cx="0" cy="0"/>
        </a:xfrm>
      </p:grpSpPr>
      <p:pic>
        <p:nvPicPr>
          <p:cNvPr id="88" name="image54.jpeg"/>
          <p:cNvPicPr>
            <a:picLocks noChangeAspect="1"/>
          </p:cNvPicPr>
          <p:nvPr/>
        </p:nvPicPr>
        <p:blipFill>
          <a:blip r:embed="rId2">
            <a:extLst/>
          </a:blip>
          <a:stretch>
            <a:fillRect/>
          </a:stretch>
        </p:blipFill>
        <p:spPr>
          <a:xfrm>
            <a:off x="-17463" y="11488738"/>
            <a:ext cx="24401463" cy="2281238"/>
          </a:xfrm>
          <a:prstGeom prst="rect">
            <a:avLst/>
          </a:prstGeom>
          <a:ln w="12700">
            <a:miter lim="400000"/>
          </a:ln>
        </p:spPr>
      </p:pic>
      <p:sp>
        <p:nvSpPr>
          <p:cNvPr id="89" name="Shape 89"/>
          <p:cNvSpPr>
            <a:spLocks noGrp="1"/>
          </p:cNvSpPr>
          <p:nvPr>
            <p:ph type="body" idx="1"/>
          </p:nvPr>
        </p:nvSpPr>
        <p:spPr>
          <a:xfrm>
            <a:off x="1428953" y="3094062"/>
            <a:ext cx="20895372" cy="7965295"/>
          </a:xfrm>
          <a:prstGeom prst="rect">
            <a:avLst/>
          </a:prstGeom>
        </p:spPr>
        <p:txBody>
          <a:bodyPr lIns="71437" tIns="71437" rIns="71437" bIns="71437" anchor="t"/>
          <a:lstStyle>
            <a:lvl1pPr marL="0" indent="0" defTabSz="821501">
              <a:spcBef>
                <a:spcPts val="2000"/>
              </a:spcBef>
              <a:buSzTx/>
              <a:buNone/>
              <a:defRPr sz="5500">
                <a:latin typeface="Helvetica Neue Light"/>
                <a:ea typeface="Helvetica Neue Light"/>
                <a:cs typeface="Helvetica Neue Light"/>
                <a:sym typeface="Helvetica Neue Light"/>
              </a:defRPr>
            </a:lvl1pPr>
            <a:lvl2pPr marL="0" indent="0" defTabSz="821501">
              <a:spcBef>
                <a:spcPts val="0"/>
              </a:spcBef>
              <a:buSzTx/>
              <a:buNone/>
              <a:defRPr sz="4500">
                <a:solidFill>
                  <a:srgbClr val="535353"/>
                </a:solidFill>
                <a:latin typeface="Helvetica Neue Light"/>
                <a:ea typeface="Helvetica Neue Light"/>
                <a:cs typeface="Helvetica Neue Light"/>
                <a:sym typeface="Helvetica Neue Light"/>
              </a:defRPr>
            </a:lvl2pPr>
            <a:lvl3pPr marL="659609" indent="0" defTabSz="584200">
              <a:spcBef>
                <a:spcPts val="0"/>
              </a:spcBef>
              <a:buSzTx/>
              <a:buNone/>
              <a:defRPr sz="4000">
                <a:latin typeface="Helvetica Neue Light"/>
                <a:ea typeface="Helvetica Neue Light"/>
                <a:cs typeface="Helvetica Neue Light"/>
                <a:sym typeface="Helvetica Neue Light"/>
              </a:defRPr>
            </a:lvl3pPr>
            <a:lvl4pPr marL="0" indent="0" defTabSz="584200">
              <a:spcBef>
                <a:spcPts val="0"/>
              </a:spcBef>
              <a:buSzTx/>
              <a:buNone/>
              <a:defRPr sz="3000">
                <a:latin typeface="Helvetica Neue Light"/>
                <a:ea typeface="Helvetica Neue Light"/>
                <a:cs typeface="Helvetica Neue Light"/>
                <a:sym typeface="Helvetica Neue Light"/>
              </a:defRPr>
            </a:lvl4pPr>
            <a:lvl5pPr marL="0" indent="0" defTabSz="584200">
              <a:spcBef>
                <a:spcPts val="0"/>
              </a:spcBef>
              <a:buSzTx/>
              <a:buNone/>
              <a:defRPr sz="3000">
                <a:latin typeface="Helvetica Neue Light"/>
                <a:ea typeface="Helvetica Neue Light"/>
                <a:cs typeface="Helvetica Neue Light"/>
                <a:sym typeface="Helvetica Neue Light"/>
              </a:defRPr>
            </a:lvl5pPr>
          </a:lstStyle>
          <a:p>
            <a:r>
              <a:t>Textebene 1</a:t>
            </a:r>
          </a:p>
          <a:p>
            <a:pPr lvl="1"/>
            <a:r>
              <a:t>Textebene 2</a:t>
            </a:r>
          </a:p>
          <a:p>
            <a:pPr lvl="2"/>
            <a:r>
              <a:t>Textebene 3</a:t>
            </a:r>
          </a:p>
          <a:p>
            <a:pPr lvl="3"/>
            <a:r>
              <a:t>Textebene 4</a:t>
            </a:r>
          </a:p>
          <a:p>
            <a:pPr lvl="4"/>
            <a:r>
              <a:t>Textebene 5</a:t>
            </a:r>
          </a:p>
        </p:txBody>
      </p:sp>
      <p:sp>
        <p:nvSpPr>
          <p:cNvPr id="90" name="Shape 90"/>
          <p:cNvSpPr>
            <a:spLocks noGrp="1"/>
          </p:cNvSpPr>
          <p:nvPr>
            <p:ph type="title"/>
          </p:nvPr>
        </p:nvSpPr>
        <p:spPr>
          <a:xfrm>
            <a:off x="1428953" y="881327"/>
            <a:ext cx="21508632" cy="1285876"/>
          </a:xfrm>
          <a:prstGeom prst="rect">
            <a:avLst/>
          </a:prstGeom>
        </p:spPr>
        <p:txBody>
          <a:bodyPr lIns="71437" tIns="71437" rIns="71437" bIns="71437" anchor="b"/>
          <a:lstStyle>
            <a:lvl1pPr algn="l" defTabSz="584200">
              <a:defRPr sz="9000" cap="all">
                <a:solidFill>
                  <a:srgbClr val="232323"/>
                </a:solidFill>
                <a:latin typeface="Helvetica Neue Thin"/>
                <a:ea typeface="Helvetica Neue Thin"/>
                <a:cs typeface="Helvetica Neue Thin"/>
                <a:sym typeface="Helvetica Neue Thin"/>
              </a:defRPr>
            </a:lvl1pPr>
          </a:lstStyle>
          <a:p>
            <a:r>
              <a:t>Titeltext</a:t>
            </a:r>
          </a:p>
        </p:txBody>
      </p:sp>
      <p:sp>
        <p:nvSpPr>
          <p:cNvPr id="91" name="Shape 91"/>
          <p:cNvSpPr>
            <a:spLocks noGrp="1"/>
          </p:cNvSpPr>
          <p:nvPr>
            <p:ph type="sldNum" sz="quarter" idx="2"/>
          </p:nvPr>
        </p:nvSpPr>
        <p:spPr>
          <a:xfrm>
            <a:off x="22108325" y="12841070"/>
            <a:ext cx="409779" cy="415875"/>
          </a:xfrm>
          <a:prstGeom prst="rect">
            <a:avLst/>
          </a:prstGeom>
        </p:spPr>
        <p:txBody>
          <a:bodyPr lIns="71437" tIns="71437" rIns="71437" bIns="71437"/>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LEER">
    <p:bg>
      <p:bgPr>
        <a:gradFill flip="none" rotWithShape="1">
          <a:gsLst>
            <a:gs pos="75435">
              <a:srgbClr val="F7F6F7"/>
            </a:gs>
            <a:gs pos="86887">
              <a:srgbClr val="CBCACB"/>
            </a:gs>
            <a:gs pos="100000">
              <a:srgbClr val="9E9E9E"/>
            </a:gs>
          </a:gsLst>
          <a:lin ang="5400000" scaled="0"/>
        </a:gradFill>
        <a:effectLst/>
      </p:bgPr>
    </p:bg>
    <p:spTree>
      <p:nvGrpSpPr>
        <p:cNvPr id="1" name=""/>
        <p:cNvGrpSpPr/>
        <p:nvPr/>
      </p:nvGrpSpPr>
      <p:grpSpPr>
        <a:xfrm>
          <a:off x="0" y="0"/>
          <a:ext cx="0" cy="0"/>
          <a:chOff x="0" y="0"/>
          <a:chExt cx="0" cy="0"/>
        </a:xfrm>
      </p:grpSpPr>
      <p:pic>
        <p:nvPicPr>
          <p:cNvPr id="98" name="Zeitraum-Logo_WEISS.pdf"/>
          <p:cNvPicPr>
            <a:picLocks noChangeAspect="1"/>
          </p:cNvPicPr>
          <p:nvPr/>
        </p:nvPicPr>
        <p:blipFill>
          <a:blip r:embed="rId2">
            <a:extLst/>
          </a:blip>
          <a:stretch>
            <a:fillRect/>
          </a:stretch>
        </p:blipFill>
        <p:spPr>
          <a:xfrm>
            <a:off x="20946411" y="11783207"/>
            <a:ext cx="2732362" cy="1584747"/>
          </a:xfrm>
          <a:prstGeom prst="rect">
            <a:avLst/>
          </a:prstGeom>
          <a:ln w="12700">
            <a:miter lim="400000"/>
          </a:ln>
          <a:effectLst>
            <a:outerShdw blurRad="1270000" dist="317500" rotWithShape="0">
              <a:srgbClr val="FFFFFF"/>
            </a:outerShdw>
          </a:effectLst>
        </p:spPr>
      </p:pic>
      <p:sp>
        <p:nvSpPr>
          <p:cNvPr id="99" name="Shape 99"/>
          <p:cNvSpPr>
            <a:spLocks noGrp="1"/>
          </p:cNvSpPr>
          <p:nvPr>
            <p:ph type="sldNum" sz="quarter" idx="2"/>
          </p:nvPr>
        </p:nvSpPr>
        <p:spPr>
          <a:xfrm>
            <a:off x="11935814" y="13010554"/>
            <a:ext cx="494513" cy="511176"/>
          </a:xfrm>
          <a:prstGeom prst="rect">
            <a:avLst/>
          </a:prstGeom>
        </p:spPr>
        <p:txBody>
          <a:bodyPr lIns="71437" tIns="71437" rIns="71437" bIns="71437"/>
          <a:lstStyle>
            <a:lvl1pPr defTabSz="584200"/>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solidFill>
                  <a:srgbClr val="000000"/>
                </a:solidFill>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79776" y="4616368"/>
            <a:ext cx="18763488"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8800" b="0" i="0" u="none" strike="noStrike" cap="none" spc="0" normalizeH="0" baseline="0" dirty="0">
                <a:ln>
                  <a:noFill/>
                </a:ln>
                <a:solidFill>
                  <a:srgbClr val="FF0000"/>
                </a:solidFill>
                <a:effectLst/>
                <a:uFillTx/>
                <a:latin typeface="+mn-lt"/>
                <a:ea typeface="+mn-ea"/>
                <a:cs typeface="+mn-cs"/>
                <a:sym typeface="Helvetica Light"/>
              </a:rPr>
              <a:t>Bitte bei der Präsentation beachten:</a:t>
            </a:r>
          </a:p>
          <a:p>
            <a:pPr marL="1143000" marR="0" indent="-1143000" algn="l" defTabSz="825500" rtl="0" fontAlgn="auto" latinLnBrk="0" hangingPunct="0">
              <a:lnSpc>
                <a:spcPct val="100000"/>
              </a:lnSpc>
              <a:spcBef>
                <a:spcPts val="0"/>
              </a:spcBef>
              <a:spcAft>
                <a:spcPts val="0"/>
              </a:spcAft>
              <a:buClrTx/>
              <a:buSzTx/>
              <a:buFont typeface="Arial" charset="0"/>
              <a:buChar char="•"/>
              <a:tabLst/>
            </a:pPr>
            <a:r>
              <a:rPr lang="de-DE" sz="5400" dirty="0">
                <a:solidFill>
                  <a:srgbClr val="FF0000"/>
                </a:solidFill>
              </a:rPr>
              <a:t>In den Präsentationsnotizen stehen wichtige Informationen zu den jeweiligen Informationen</a:t>
            </a:r>
            <a:r>
              <a:rPr kumimoji="0" lang="de-DE" sz="8800" b="0" i="0" u="none" strike="noStrike" cap="none" spc="0" normalizeH="0" baseline="0" dirty="0">
                <a:ln>
                  <a:noFill/>
                </a:ln>
                <a:solidFill>
                  <a:srgbClr val="FF0000"/>
                </a:solidFill>
                <a:effectLst/>
                <a:uFillTx/>
                <a:latin typeface="+mn-lt"/>
                <a:ea typeface="+mn-ea"/>
                <a:cs typeface="+mn-cs"/>
                <a:sym typeface="Helvetica Light"/>
              </a:rPr>
              <a:t> </a:t>
            </a:r>
          </a:p>
        </p:txBody>
      </p:sp>
    </p:spTree>
    <p:extLst>
      <p:ext uri="{BB962C8B-B14F-4D97-AF65-F5344CB8AC3E}">
        <p14:creationId xmlns:p14="http://schemas.microsoft.com/office/powerpoint/2010/main" val="5057407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1"/>
          </p:nvPr>
        </p:nvSpPr>
        <p:spPr>
          <a:prstGeom prst="rect">
            <a:avLst/>
          </a:prstGeom>
        </p:spPr>
        <p:txBody>
          <a:bodyPr/>
          <a:lstStyle/>
          <a:p>
            <a:r>
              <a:rPr dirty="0"/>
              <a:t>Ein Jungscharleiter berührt bei einem</a:t>
            </a:r>
            <a:r>
              <a:rPr lang="de-DE" dirty="0"/>
              <a:t> wilden</a:t>
            </a:r>
            <a:r>
              <a:rPr dirty="0"/>
              <a:t> Spiel die Brust eines Mädchens.</a:t>
            </a:r>
          </a:p>
        </p:txBody>
      </p:sp>
      <p:sp>
        <p:nvSpPr>
          <p:cNvPr id="180" name="Shape 180"/>
          <p:cNvSpPr>
            <a:spLocks noGrp="1"/>
          </p:cNvSpPr>
          <p:nvPr>
            <p:ph type="title"/>
          </p:nvPr>
        </p:nvSpPr>
        <p:spPr>
          <a:prstGeom prst="rect">
            <a:avLst/>
          </a:prstGeom>
        </p:spPr>
        <p:txBody>
          <a:bodyPr>
            <a:normAutofit fontScale="90000"/>
          </a:bodyPr>
          <a:lstStyle>
            <a:lvl1pPr defTabSz="496570">
              <a:defRPr sz="7650"/>
            </a:lvl1pPr>
          </a:lstStyle>
          <a:p>
            <a:r>
              <a:t>FALLBEISPIEL</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1"/>
          </p:nvPr>
        </p:nvSpPr>
        <p:spPr>
          <a:prstGeom prst="rect">
            <a:avLst/>
          </a:prstGeom>
        </p:spPr>
        <p:txBody>
          <a:bodyPr/>
          <a:lstStyle/>
          <a:p>
            <a:r>
              <a:t>Eine Jungscharleiter geht auf einem Zeltlager mit einem Jungscharler auf einen zweistündigen Seelsorgespaziergang in den Wald und hat dort ein sehr gutes Gespräch. </a:t>
            </a:r>
          </a:p>
        </p:txBody>
      </p:sp>
      <p:sp>
        <p:nvSpPr>
          <p:cNvPr id="183" name="Shape 183"/>
          <p:cNvSpPr>
            <a:spLocks noGrp="1"/>
          </p:cNvSpPr>
          <p:nvPr>
            <p:ph type="title"/>
          </p:nvPr>
        </p:nvSpPr>
        <p:spPr>
          <a:prstGeom prst="rect">
            <a:avLst/>
          </a:prstGeom>
        </p:spPr>
        <p:txBody>
          <a:bodyPr>
            <a:normAutofit fontScale="90000"/>
          </a:bodyPr>
          <a:lstStyle>
            <a:lvl1pPr defTabSz="496570">
              <a:defRPr sz="7650"/>
            </a:lvl1pPr>
          </a:lstStyle>
          <a:p>
            <a:r>
              <a:t>FALLBEISPIEL</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body" idx="1"/>
          </p:nvPr>
        </p:nvSpPr>
        <p:spPr>
          <a:prstGeom prst="rect">
            <a:avLst/>
          </a:prstGeom>
        </p:spPr>
        <p:txBody>
          <a:bodyPr/>
          <a:lstStyle/>
          <a:p>
            <a:r>
              <a:t>Auf dem Zeltlager ist Duschaktion, alle Kinder müssen Duschen. Dort müssen sich alle Kinder nackt ausziehen und duschen. Ein Jungscharleiter kontrolliert das im Duschzelt.</a:t>
            </a:r>
          </a:p>
        </p:txBody>
      </p:sp>
      <p:sp>
        <p:nvSpPr>
          <p:cNvPr id="186" name="Shape 186"/>
          <p:cNvSpPr>
            <a:spLocks noGrp="1"/>
          </p:cNvSpPr>
          <p:nvPr>
            <p:ph type="title"/>
          </p:nvPr>
        </p:nvSpPr>
        <p:spPr>
          <a:prstGeom prst="rect">
            <a:avLst/>
          </a:prstGeom>
        </p:spPr>
        <p:txBody>
          <a:bodyPr>
            <a:normAutofit fontScale="90000"/>
          </a:bodyPr>
          <a:lstStyle>
            <a:lvl1pPr defTabSz="496570">
              <a:defRPr sz="7650"/>
            </a:lvl1pPr>
          </a:lstStyle>
          <a:p>
            <a:r>
              <a:t>FALLBEISPIEL</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1"/>
          </p:nvPr>
        </p:nvSpPr>
        <p:spPr>
          <a:prstGeom prst="rect">
            <a:avLst/>
          </a:prstGeom>
        </p:spPr>
        <p:txBody>
          <a:bodyPr/>
          <a:lstStyle/>
          <a:p>
            <a:r>
              <a:rPr dirty="0"/>
              <a:t>Bei einer Übernachtungsaktion </a:t>
            </a:r>
            <a:r>
              <a:rPr lang="de-DE" dirty="0"/>
              <a:t>eines </a:t>
            </a:r>
            <a:r>
              <a:rPr lang="de-DE" dirty="0" err="1"/>
              <a:t>Teenkreises</a:t>
            </a:r>
            <a:r>
              <a:rPr lang="de-DE" dirty="0"/>
              <a:t> </a:t>
            </a:r>
            <a:r>
              <a:rPr dirty="0"/>
              <a:t>wacht ein Mitarbeiter nachts auf. Beim Gang zur Toilette trifft er eine </a:t>
            </a:r>
            <a:r>
              <a:rPr lang="de-DE" dirty="0"/>
              <a:t>Teilnehmerin</a:t>
            </a:r>
            <a:r>
              <a:rPr dirty="0"/>
              <a:t>. Sie berichtet ihm, dass ihre Freundin im Zimmer starke Kopfschmerzen hat und fragt ihn nach Medikamenten. Er holt eine Schachtel mit Tabletten aus der Erste-Hilfe-Tasche und bringt sie dem Mädchen in das Zimmer.</a:t>
            </a:r>
          </a:p>
        </p:txBody>
      </p:sp>
      <p:sp>
        <p:nvSpPr>
          <p:cNvPr id="189" name="Shape 189"/>
          <p:cNvSpPr>
            <a:spLocks noGrp="1"/>
          </p:cNvSpPr>
          <p:nvPr>
            <p:ph type="title"/>
          </p:nvPr>
        </p:nvSpPr>
        <p:spPr>
          <a:prstGeom prst="rect">
            <a:avLst/>
          </a:prstGeom>
        </p:spPr>
        <p:txBody>
          <a:bodyPr>
            <a:normAutofit fontScale="90000"/>
          </a:bodyPr>
          <a:lstStyle>
            <a:lvl1pPr defTabSz="496570">
              <a:defRPr sz="7650"/>
            </a:lvl1pPr>
          </a:lstStyle>
          <a:p>
            <a:r>
              <a:t>FALLBEISPIEL</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normAutofit fontScale="90000"/>
          </a:bodyPr>
          <a:lstStyle>
            <a:lvl1pPr defTabSz="496570">
              <a:defRPr sz="7650"/>
            </a:lvl1pPr>
          </a:lstStyle>
          <a:p>
            <a:r>
              <a:t>Definition und Abgrenzung</a:t>
            </a:r>
          </a:p>
        </p:txBody>
      </p:sp>
      <p:sp>
        <p:nvSpPr>
          <p:cNvPr id="192" name="Shape 192"/>
          <p:cNvSpPr/>
          <p:nvPr/>
        </p:nvSpPr>
        <p:spPr>
          <a:xfrm>
            <a:off x="2071526" y="3043546"/>
            <a:ext cx="6582373" cy="1786309"/>
          </a:xfrm>
          <a:prstGeom prst="roundRect">
            <a:avLst>
              <a:gd name="adj" fmla="val 12404"/>
            </a:avLst>
          </a:prstGeom>
          <a:gradFill>
            <a:gsLst>
              <a:gs pos="0">
                <a:srgbClr val="EAE12F"/>
              </a:gs>
              <a:gs pos="100000">
                <a:srgbClr val="FF4D41">
                  <a:alpha val="50000"/>
                </a:srgbClr>
              </a:gs>
            </a:gsLst>
          </a:gradFill>
          <a:ln w="25400">
            <a:solidFill>
              <a:schemeClr val="accent2">
                <a:lumOff val="-23751"/>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solidFill>
                  <a:schemeClr val="accent2">
                    <a:lumOff val="-23751"/>
                  </a:schemeClr>
                </a:solidFill>
                <a:latin typeface="Helvetica Neue"/>
                <a:ea typeface="Helvetica Neue"/>
                <a:cs typeface="Helvetica Neue"/>
                <a:sym typeface="Helvetica Neue"/>
              </a:defRPr>
            </a:pPr>
            <a:r>
              <a:t>Sexuelle</a:t>
            </a:r>
          </a:p>
          <a:p>
            <a:pPr>
              <a:defRPr sz="3600" b="1">
                <a:solidFill>
                  <a:schemeClr val="accent2">
                    <a:lumOff val="-23751"/>
                  </a:schemeClr>
                </a:solidFill>
                <a:latin typeface="Helvetica Neue"/>
                <a:ea typeface="Helvetica Neue"/>
                <a:cs typeface="Helvetica Neue"/>
                <a:sym typeface="Helvetica Neue"/>
              </a:defRPr>
            </a:pPr>
            <a:r>
              <a:t>Grenzverletzung</a:t>
            </a:r>
          </a:p>
        </p:txBody>
      </p:sp>
      <p:sp>
        <p:nvSpPr>
          <p:cNvPr id="193" name="Shape 193"/>
          <p:cNvSpPr/>
          <p:nvPr/>
        </p:nvSpPr>
        <p:spPr>
          <a:xfrm>
            <a:off x="11364491" y="3030846"/>
            <a:ext cx="6582374" cy="1786309"/>
          </a:xfrm>
          <a:prstGeom prst="roundRect">
            <a:avLst>
              <a:gd name="adj" fmla="val 12404"/>
            </a:avLst>
          </a:prstGeom>
          <a:gradFill>
            <a:gsLst>
              <a:gs pos="0">
                <a:srgbClr val="FF4D41">
                  <a:alpha val="50000"/>
                </a:srgbClr>
              </a:gs>
              <a:gs pos="100000">
                <a:srgbClr val="FF4D41">
                  <a:alpha val="92000"/>
                </a:srgbClr>
              </a:gs>
            </a:gsLst>
          </a:gradFill>
          <a:ln w="25400">
            <a:solidFill>
              <a:schemeClr val="accent2">
                <a:lumOff val="-23751"/>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solidFill>
                  <a:schemeClr val="accent2">
                    <a:lumOff val="-23751"/>
                  </a:schemeClr>
                </a:solidFill>
                <a:latin typeface="Helvetica Neue"/>
                <a:ea typeface="Helvetica Neue"/>
                <a:cs typeface="Helvetica Neue"/>
                <a:sym typeface="Helvetica Neue"/>
              </a:defRPr>
            </a:pPr>
            <a:r>
              <a:t>Sexueller</a:t>
            </a:r>
          </a:p>
          <a:p>
            <a:pPr>
              <a:defRPr sz="3600" b="1">
                <a:solidFill>
                  <a:schemeClr val="accent2">
                    <a:lumOff val="-23751"/>
                  </a:schemeClr>
                </a:solidFill>
                <a:latin typeface="Helvetica Neue"/>
                <a:ea typeface="Helvetica Neue"/>
                <a:cs typeface="Helvetica Neue"/>
                <a:sym typeface="Helvetica Neue"/>
              </a:defRPr>
            </a:pPr>
            <a:r>
              <a:t>Übergriff</a:t>
            </a:r>
          </a:p>
        </p:txBody>
      </p:sp>
      <p:sp>
        <p:nvSpPr>
          <p:cNvPr id="194" name="Shape 194"/>
          <p:cNvSpPr/>
          <p:nvPr/>
        </p:nvSpPr>
        <p:spPr>
          <a:xfrm>
            <a:off x="16883082" y="3030846"/>
            <a:ext cx="6582374" cy="1786309"/>
          </a:xfrm>
          <a:prstGeom prst="roundRect">
            <a:avLst>
              <a:gd name="adj" fmla="val 12404"/>
            </a:avLst>
          </a:prstGeom>
          <a:gradFill>
            <a:gsLst>
              <a:gs pos="0">
                <a:srgbClr val="FF4D41">
                  <a:alpha val="92000"/>
                </a:srgbClr>
              </a:gs>
              <a:gs pos="100000">
                <a:srgbClr val="FF4D41"/>
              </a:gs>
            </a:gsLst>
          </a:gradFill>
          <a:ln w="25400">
            <a:solidFill>
              <a:schemeClr val="accent2">
                <a:lumOff val="-23751"/>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solidFill>
                  <a:schemeClr val="accent2">
                    <a:lumOff val="-23751"/>
                  </a:schemeClr>
                </a:solidFill>
                <a:latin typeface="Helvetica Neue"/>
                <a:ea typeface="Helvetica Neue"/>
                <a:cs typeface="Helvetica Neue"/>
                <a:sym typeface="Helvetica Neue"/>
              </a:defRPr>
            </a:pPr>
            <a:r>
              <a:t>Strafrechtliche</a:t>
            </a:r>
          </a:p>
          <a:p>
            <a:pPr>
              <a:defRPr sz="3600">
                <a:solidFill>
                  <a:schemeClr val="accent2">
                    <a:lumOff val="-23751"/>
                  </a:schemeClr>
                </a:solidFill>
                <a:latin typeface="Helvetica Neue"/>
                <a:ea typeface="Helvetica Neue"/>
                <a:cs typeface="Helvetica Neue"/>
                <a:sym typeface="Helvetica Neue"/>
              </a:defRPr>
            </a:pPr>
            <a:r>
              <a:t>Handlung</a:t>
            </a:r>
          </a:p>
        </p:txBody>
      </p:sp>
      <p:sp>
        <p:nvSpPr>
          <p:cNvPr id="195" name="Shape 195"/>
          <p:cNvSpPr/>
          <p:nvPr/>
        </p:nvSpPr>
        <p:spPr>
          <a:xfrm>
            <a:off x="2479528" y="5100524"/>
            <a:ext cx="5766369" cy="21805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aus Unachtsamkeit</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fehlendes</a:t>
            </a:r>
            <a:br/>
            <a:r>
              <a:t>Problembewusstsein</a:t>
            </a:r>
          </a:p>
        </p:txBody>
      </p:sp>
      <p:sp>
        <p:nvSpPr>
          <p:cNvPr id="196" name="Shape 196"/>
          <p:cNvSpPr/>
          <p:nvPr/>
        </p:nvSpPr>
        <p:spPr>
          <a:xfrm>
            <a:off x="12562368" y="8100127"/>
            <a:ext cx="8616030" cy="21805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Tätigkeitsverbot</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strafrechtliche Konsequenzen</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Arbeitsrechtliche Konsequenzen</a:t>
            </a:r>
          </a:p>
        </p:txBody>
      </p:sp>
      <p:sp>
        <p:nvSpPr>
          <p:cNvPr id="197" name="Shape 197"/>
          <p:cNvSpPr/>
          <p:nvPr/>
        </p:nvSpPr>
        <p:spPr>
          <a:xfrm>
            <a:off x="12562368" y="5100524"/>
            <a:ext cx="9261150" cy="21805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geplant</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nicht zufällig</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t>auch als Grenzverletzung getarnt</a:t>
            </a:r>
          </a:p>
        </p:txBody>
      </p:sp>
      <p:sp>
        <p:nvSpPr>
          <p:cNvPr id="198" name="Shape 198"/>
          <p:cNvSpPr/>
          <p:nvPr/>
        </p:nvSpPr>
        <p:spPr>
          <a:xfrm>
            <a:off x="2479528" y="8100346"/>
            <a:ext cx="4472378" cy="218008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rPr dirty="0"/>
              <a:t>Ansprechen</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rPr dirty="0"/>
              <a:t>Sensibilisieren</a:t>
            </a:r>
          </a:p>
          <a:p>
            <a:pPr marL="540000" indent="-540000" algn="l">
              <a:buSzPct val="100000"/>
              <a:buChar char="-"/>
              <a:defRPr sz="4500">
                <a:solidFill>
                  <a:schemeClr val="accent2">
                    <a:lumOff val="-23751"/>
                  </a:schemeClr>
                </a:solidFill>
                <a:latin typeface="Helvetica Neue Light"/>
                <a:ea typeface="Helvetica Neue Light"/>
                <a:cs typeface="Helvetica Neue Light"/>
                <a:sym typeface="Helvetica Neue Light"/>
              </a:defRPr>
            </a:pPr>
            <a:r>
              <a:rPr dirty="0"/>
              <a:t>Entschuldigung</a:t>
            </a:r>
          </a:p>
        </p:txBody>
      </p:sp>
      <p:sp>
        <p:nvSpPr>
          <p:cNvPr id="199" name="Shape 199"/>
          <p:cNvSpPr/>
          <p:nvPr/>
        </p:nvSpPr>
        <p:spPr>
          <a:xfrm>
            <a:off x="8245895" y="7281047"/>
            <a:ext cx="4020761" cy="1270001"/>
          </a:xfrm>
          <a:prstGeom prst="rightArrow">
            <a:avLst>
              <a:gd name="adj1" fmla="val 58987"/>
              <a:gd name="adj2" fmla="val 64000"/>
            </a:avLst>
          </a:prstGeom>
          <a:gradFill>
            <a:gsLst>
              <a:gs pos="0">
                <a:srgbClr val="EAE12F"/>
              </a:gs>
              <a:gs pos="100000">
                <a:srgbClr val="FF4D41">
                  <a:alpha val="50000"/>
                </a:srgbClr>
              </a:gs>
            </a:gsLst>
          </a:gra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solidFill>
                  <a:schemeClr val="accent2">
                    <a:lumOff val="-23751"/>
                  </a:schemeClr>
                </a:solidFill>
              </a:defRPr>
            </a:lvl1pPr>
          </a:lstStyle>
          <a:p>
            <a:r>
              <a:t>wiederholt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P spid="193" grpId="4" animBg="1" advAuto="0"/>
      <p:bldP spid="194" grpId="5" animBg="1" advAuto="0"/>
      <p:bldP spid="195" grpId="2" animBg="1" advAuto="0"/>
      <p:bldP spid="196" grpId="7" animBg="1" advAuto="0"/>
      <p:bldP spid="197" grpId="6" animBg="1" advAuto="0"/>
      <p:bldP spid="198" grpId="3" animBg="1" advAuto="0"/>
      <p:bldP spid="199" grpId="8"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body" idx="1"/>
          </p:nvPr>
        </p:nvSpPr>
        <p:spPr>
          <a:prstGeom prst="rect">
            <a:avLst/>
          </a:prstGeom>
        </p:spPr>
        <p:txBody>
          <a:bodyPr/>
          <a:lstStyle/>
          <a:p>
            <a:pPr marL="900000" indent="-900000">
              <a:buSzPct val="100000"/>
              <a:buChar char="-"/>
            </a:pPr>
            <a:r>
              <a:t>Prävention vor Übergriffe durch Mitarbeiter </a:t>
            </a:r>
            <a:r>
              <a:rPr sz="4500"/>
              <a:t>(durch Verhaltenskodex)</a:t>
            </a:r>
          </a:p>
          <a:p>
            <a:pPr marL="900000" indent="-900000">
              <a:buSzPct val="100000"/>
              <a:buChar char="-"/>
            </a:pPr>
            <a:r>
              <a:t>Schutz der Mitarbeiter </a:t>
            </a:r>
            <a:r>
              <a:rPr sz="4500"/>
              <a:t>(durch Verhaltenskodex)</a:t>
            </a:r>
          </a:p>
          <a:p>
            <a:pPr marL="900000" indent="-900000">
              <a:buSzPct val="100000"/>
              <a:buChar char="-"/>
            </a:pPr>
            <a:r>
              <a:t>Prävention vor Übergriffe unter Teilnehmern </a:t>
            </a:r>
          </a:p>
          <a:p>
            <a:pPr marL="900000" indent="-900000">
              <a:buSzPct val="100000"/>
              <a:buChar char="-"/>
            </a:pPr>
            <a:r>
              <a:t>Sensibilität, Hilfen &amp; Verhalten im Umgang mit Jugendlichen die Übergriffe erlebt haben oder erleben</a:t>
            </a:r>
          </a:p>
        </p:txBody>
      </p:sp>
      <p:sp>
        <p:nvSpPr>
          <p:cNvPr id="202" name="Shape 202"/>
          <p:cNvSpPr>
            <a:spLocks noGrp="1"/>
          </p:cNvSpPr>
          <p:nvPr>
            <p:ph type="title"/>
          </p:nvPr>
        </p:nvSpPr>
        <p:spPr>
          <a:prstGeom prst="rect">
            <a:avLst/>
          </a:prstGeom>
        </p:spPr>
        <p:txBody>
          <a:bodyPr>
            <a:normAutofit fontScale="90000"/>
          </a:bodyPr>
          <a:lstStyle>
            <a:lvl1pPr defTabSz="496570">
              <a:defRPr sz="7650"/>
            </a:lvl1pPr>
          </a:lstStyle>
          <a:p>
            <a:r>
              <a:t>Um was geht es uns?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s2 Kinder- und Jugendschutz2015_v01-neutral+Formular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700" y="-10656675"/>
            <a:ext cx="27833400" cy="39387769"/>
          </a:xfrm>
          <a:prstGeom prst="rect">
            <a:avLst/>
          </a:prstGeom>
          <a:ln w="12700">
            <a:miter lim="400000"/>
          </a:ln>
        </p:spPr>
      </p:pic>
      <p:pic>
        <p:nvPicPr>
          <p:cNvPr id="205" name="image54.jpeg"/>
          <p:cNvPicPr>
            <a:picLocks noChangeAspect="1"/>
          </p:cNvPicPr>
          <p:nvPr/>
        </p:nvPicPr>
        <p:blipFill>
          <a:blip r:embed="rId4">
            <a:extLst/>
          </a:blip>
          <a:stretch>
            <a:fillRect/>
          </a:stretch>
        </p:blipFill>
        <p:spPr>
          <a:xfrm>
            <a:off x="-17463" y="11488738"/>
            <a:ext cx="24401463" cy="2281238"/>
          </a:xfrm>
          <a:prstGeom prst="rect">
            <a:avLst/>
          </a:prstGeom>
          <a:ln w="12700">
            <a:miter lim="400000"/>
          </a:ln>
        </p:spPr>
      </p:pic>
      <p:sp>
        <p:nvSpPr>
          <p:cNvPr id="206" name="Shape 206"/>
          <p:cNvSpPr/>
          <p:nvPr/>
        </p:nvSpPr>
        <p:spPr>
          <a:xfrm>
            <a:off x="-17463" y="-1"/>
            <a:ext cx="24418927" cy="2281238"/>
          </a:xfrm>
          <a:prstGeom prst="rect">
            <a:avLst/>
          </a:prstGeom>
          <a:solidFill>
            <a:srgbClr val="FFFFFF"/>
          </a:solidFill>
          <a:ln w="12700">
            <a:miter lim="400000"/>
          </a:ln>
        </p:spPr>
        <p:txBody>
          <a:bodyPr lIns="50800" tIns="50800" rIns="50800" bIns="50800" anchor="ctr"/>
          <a:lstStyle/>
          <a:p>
            <a:pPr>
              <a:defRPr sz="3600"/>
            </a:pPr>
            <a:endParaRPr/>
          </a:p>
        </p:txBody>
      </p:sp>
      <p:sp>
        <p:nvSpPr>
          <p:cNvPr id="207" name="Shape 207"/>
          <p:cNvSpPr>
            <a:spLocks noGrp="1"/>
          </p:cNvSpPr>
          <p:nvPr>
            <p:ph type="title"/>
          </p:nvPr>
        </p:nvSpPr>
        <p:spPr>
          <a:prstGeom prst="rect">
            <a:avLst/>
          </a:prstGeom>
        </p:spPr>
        <p:txBody>
          <a:bodyPr>
            <a:normAutofit fontScale="90000"/>
          </a:bodyPr>
          <a:lstStyle>
            <a:lvl1pPr defTabSz="496570">
              <a:defRPr sz="7650"/>
            </a:lvl1pPr>
          </a:lstStyle>
          <a:p>
            <a:r>
              <a:t>Der Verhaltenskodex</a:t>
            </a:r>
          </a:p>
        </p:txBody>
      </p:sp>
      <p:sp>
        <p:nvSpPr>
          <p:cNvPr id="208" name="Shape 208"/>
          <p:cNvSpPr/>
          <p:nvPr/>
        </p:nvSpPr>
        <p:spPr>
          <a:xfrm>
            <a:off x="-17463" y="11121394"/>
            <a:ext cx="24418927" cy="367345"/>
          </a:xfrm>
          <a:prstGeom prst="rect">
            <a:avLst/>
          </a:prstGeom>
          <a:solidFill>
            <a:srgbClr val="FFFFFF"/>
          </a:solidFill>
          <a:ln w="12700">
            <a:miter lim="400000"/>
          </a:ln>
        </p:spPr>
        <p:txBody>
          <a:bodyPr lIns="50800" tIns="50800" rIns="50800" bIns="50800" anchor="ctr"/>
          <a:lstStyle/>
          <a:p>
            <a:pPr>
              <a:defRPr sz="3600"/>
            </a:pPr>
            <a:endParaRPr/>
          </a:p>
        </p:txBody>
      </p:sp>
      <p:sp>
        <p:nvSpPr>
          <p:cNvPr id="209" name="Shape 209"/>
          <p:cNvSpPr/>
          <p:nvPr/>
        </p:nvSpPr>
        <p:spPr>
          <a:xfrm>
            <a:off x="4364843" y="4626252"/>
            <a:ext cx="8544006" cy="11798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tabLst>
                <a:tab pos="4940300" algn="l"/>
              </a:tabLst>
              <a:defRPr sz="7000">
                <a:solidFill>
                  <a:srgbClr val="000000"/>
                </a:solidFill>
                <a:latin typeface="Moon Flower Bold"/>
                <a:ea typeface="Moon Flower Bold"/>
                <a:cs typeface="Moon Flower Bold"/>
                <a:sym typeface="Moon Flower Bold"/>
              </a:defRPr>
            </a:lvl1pPr>
          </a:lstStyle>
          <a:p>
            <a:r>
              <a:rPr lang="de-DE" dirty="0"/>
              <a:t>Max Mustermann</a:t>
            </a:r>
            <a:r>
              <a:rPr dirty="0"/>
              <a:t>	016</a:t>
            </a:r>
            <a:r>
              <a:rPr lang="de-DE" dirty="0"/>
              <a:t>1</a:t>
            </a:r>
            <a:r>
              <a:rPr dirty="0"/>
              <a:t>-161</a:t>
            </a:r>
            <a:r>
              <a:rPr lang="de-DE" dirty="0"/>
              <a:t>7</a:t>
            </a:r>
            <a:r>
              <a:rPr dirty="0"/>
              <a:t>523</a:t>
            </a:r>
          </a:p>
        </p:txBody>
      </p:sp>
      <p:sp>
        <p:nvSpPr>
          <p:cNvPr id="210" name="Shape 210"/>
          <p:cNvSpPr/>
          <p:nvPr/>
        </p:nvSpPr>
        <p:spPr>
          <a:xfrm>
            <a:off x="4364843" y="6311003"/>
            <a:ext cx="1201677" cy="10339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tabLst>
                <a:tab pos="4940300" algn="l"/>
              </a:tabLst>
              <a:defRPr sz="7000">
                <a:solidFill>
                  <a:srgbClr val="000000"/>
                </a:solidFill>
                <a:latin typeface="Moon Flower Bold"/>
                <a:ea typeface="Moon Flower Bold"/>
                <a:cs typeface="Moon Flower Bold"/>
                <a:sym typeface="Moon Flower Bold"/>
              </a:defRPr>
            </a:lvl1pPr>
          </a:lstStyle>
          <a:p>
            <a:r>
              <a:t>XXX</a:t>
            </a:r>
          </a:p>
        </p:txBody>
      </p:sp>
      <p:sp>
        <p:nvSpPr>
          <p:cNvPr id="211" name="Shape 211"/>
          <p:cNvSpPr/>
          <p:nvPr/>
        </p:nvSpPr>
        <p:spPr>
          <a:xfrm>
            <a:off x="4364843" y="7812089"/>
            <a:ext cx="1201677" cy="10339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tabLst>
                <a:tab pos="4940300" algn="l"/>
              </a:tabLst>
              <a:defRPr sz="7000">
                <a:solidFill>
                  <a:srgbClr val="000000"/>
                </a:solidFill>
                <a:latin typeface="Moon Flower Bold"/>
                <a:ea typeface="Moon Flower Bold"/>
                <a:cs typeface="Moon Flower Bold"/>
                <a:sym typeface="Moon Flower Bold"/>
              </a:defRPr>
            </a:lvl1pPr>
          </a:lstStyle>
          <a:p>
            <a:r>
              <a:t>XXX</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1279 -0.655572" pathEditMode="relative">
                                      <p:cBhvr>
                                        <p:cTn id="6" dur="1000" fill="hold"/>
                                        <p:tgtEl>
                                          <p:spTgt spid="20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1279 -0.655572 L -0.006631 -0.914011" pathEditMode="relative">
                                      <p:cBhvr>
                                        <p:cTn id="10" dur="1000" fill="hold"/>
                                        <p:tgtEl>
                                          <p:spTgt spid="20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3" nodeType="clickEffect">
                                  <p:stCondLst>
                                    <p:cond delay="0"/>
                                  </p:stCondLst>
                                  <p:iterate>
                                    <p:tmAbs val="0"/>
                                  </p:iterate>
                                  <p:childTnLst>
                                    <p:set>
                                      <p:cBhvr>
                                        <p:cTn id="14" fill="hold"/>
                                        <p:tgtEl>
                                          <p:spTgt spid="209"/>
                                        </p:tgtEl>
                                        <p:attrNameLst>
                                          <p:attrName>style.visibility</p:attrName>
                                        </p:attrNameLst>
                                      </p:cBhvr>
                                      <p:to>
                                        <p:strVal val="visible"/>
                                      </p:to>
                                    </p:set>
                                    <p:animEffect transition="in" filter="wipe(left)">
                                      <p:cBhvr>
                                        <p:cTn id="15" dur="1000"/>
                                        <p:tgtEl>
                                          <p:spTgt spid="20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210"/>
                                        </p:tgtEl>
                                        <p:attrNameLst>
                                          <p:attrName>style.visibility</p:attrName>
                                        </p:attrNameLst>
                                      </p:cBhvr>
                                      <p:to>
                                        <p:strVal val="visible"/>
                                      </p:to>
                                    </p:set>
                                    <p:animEffect transition="in" filter="wipe(left)">
                                      <p:cBhvr>
                                        <p:cTn id="20" dur="1000"/>
                                        <p:tgtEl>
                                          <p:spTgt spid="2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211"/>
                                        </p:tgtEl>
                                        <p:attrNameLst>
                                          <p:attrName>style.visibility</p:attrName>
                                        </p:attrNameLst>
                                      </p:cBhvr>
                                      <p:to>
                                        <p:strVal val="visible"/>
                                      </p:to>
                                    </p:set>
                                    <p:animEffect transition="in" filter="wipe(left)">
                                      <p:cBhvr>
                                        <p:cTn id="25"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3" animBg="1" advAuto="0"/>
      <p:bldP spid="210" grpId="4" animBg="1" advAuto="0"/>
      <p:bldP spid="211" grpId="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
          </p:nvPr>
        </p:nvSpPr>
        <p:spPr>
          <a:prstGeom prst="rect">
            <a:avLst/>
          </a:prstGeom>
        </p:spPr>
        <p:txBody>
          <a:bodyPr/>
          <a:lstStyle/>
          <a:p>
            <a:pPr defTabSz="722921">
              <a:spcBef>
                <a:spcPts val="700"/>
              </a:spcBef>
              <a:buSzPct val="100000"/>
              <a:defRPr sz="3959">
                <a:solidFill>
                  <a:srgbClr val="535353"/>
                </a:solidFill>
              </a:defRPr>
            </a:pPr>
            <a:r>
              <a:rPr lang="de-DE" dirty="0"/>
              <a:t>Hier findet ihr einige Verhaltenshilfen wie das in der Praxis aussehen kann:</a:t>
            </a:r>
          </a:p>
          <a:p>
            <a:pPr defTabSz="722921">
              <a:spcBef>
                <a:spcPts val="700"/>
              </a:spcBef>
              <a:buSzPct val="100000"/>
              <a:defRPr sz="3959">
                <a:solidFill>
                  <a:srgbClr val="535353"/>
                </a:solidFill>
              </a:defRPr>
            </a:pPr>
            <a:endParaRPr lang="de-DE" dirty="0"/>
          </a:p>
          <a:p>
            <a:pPr defTabSz="722921">
              <a:spcBef>
                <a:spcPts val="700"/>
              </a:spcBef>
              <a:buSzPct val="100000"/>
              <a:defRPr sz="3959">
                <a:solidFill>
                  <a:srgbClr val="535353"/>
                </a:solidFill>
              </a:defRPr>
            </a:pPr>
            <a:r>
              <a:rPr lang="de-DE" dirty="0"/>
              <a:t>WICHTIG: Das ist kein Regelwerk sondern es ist notwendig je nach Situation die Regeln entsprechend der </a:t>
            </a:r>
            <a:endParaRPr dirty="0"/>
          </a:p>
        </p:txBody>
      </p:sp>
      <p:sp>
        <p:nvSpPr>
          <p:cNvPr id="216" name="Shape 216"/>
          <p:cNvSpPr>
            <a:spLocks noGrp="1"/>
          </p:cNvSpPr>
          <p:nvPr>
            <p:ph type="title"/>
          </p:nvPr>
        </p:nvSpPr>
        <p:spPr>
          <a:prstGeom prst="rect">
            <a:avLst/>
          </a:prstGeom>
        </p:spPr>
        <p:txBody>
          <a:bodyPr/>
          <a:lstStyle>
            <a:lvl1pPr defTabSz="368045">
              <a:defRPr sz="5670"/>
            </a:lvl1pPr>
          </a:lstStyle>
          <a:p>
            <a:r>
              <a:rPr lang="de-DE" dirty="0"/>
              <a:t>Verhaltenscodex in der Praxis</a:t>
            </a:r>
            <a:endParaRPr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
          </p:nvPr>
        </p:nvSpPr>
        <p:spPr>
          <a:prstGeom prst="rect">
            <a:avLst/>
          </a:prstGeom>
        </p:spPr>
        <p:txBody>
          <a:bodyPr/>
          <a:lstStyle/>
          <a:p>
            <a:pPr marL="792000" indent="-792000" defTabSz="722921">
              <a:spcBef>
                <a:spcPts val="700"/>
              </a:spcBef>
              <a:buSzPct val="100000"/>
              <a:buChar char="•"/>
              <a:defRPr sz="3959">
                <a:solidFill>
                  <a:srgbClr val="535353"/>
                </a:solidFill>
              </a:defRPr>
            </a:pPr>
            <a:r>
              <a:rPr b="1">
                <a:latin typeface="Helvetica Neue"/>
                <a:ea typeface="Helvetica Neue"/>
                <a:cs typeface="Helvetica Neue"/>
                <a:sym typeface="Helvetica Neue"/>
              </a:rPr>
              <a:t>Ruhe bewahren!</a:t>
            </a:r>
            <a:r>
              <a:t> Auch wenn es nicht einfach ist: Ruhe bewahren und nichts überstürzen.</a:t>
            </a:r>
          </a:p>
          <a:p>
            <a:pPr marL="792000" indent="-792000" defTabSz="722921">
              <a:spcBef>
                <a:spcPts val="700"/>
              </a:spcBef>
              <a:buSzPct val="100000"/>
              <a:buChar char="•"/>
              <a:defRPr sz="3959">
                <a:solidFill>
                  <a:srgbClr val="535353"/>
                </a:solidFill>
              </a:defRPr>
            </a:pPr>
            <a:r>
              <a:rPr b="1">
                <a:latin typeface="Helvetica Neue"/>
                <a:ea typeface="Helvetica Neue"/>
                <a:cs typeface="Helvetica Neue"/>
                <a:sym typeface="Helvetica Neue"/>
              </a:rPr>
              <a:t>Kein Alleingang!</a:t>
            </a:r>
            <a:r>
              <a:t> Sprich eine Vertrauensperson (siehe links unten) an und besorgt euch gemeinsam professionelle Hilfe.</a:t>
            </a:r>
          </a:p>
          <a:p>
            <a:pPr marL="792000" indent="-792000" defTabSz="722921">
              <a:spcBef>
                <a:spcPts val="700"/>
              </a:spcBef>
              <a:buSzPct val="100000"/>
              <a:buChar char="•"/>
              <a:defRPr sz="3959">
                <a:solidFill>
                  <a:srgbClr val="535353"/>
                </a:solidFill>
              </a:defRPr>
            </a:pPr>
            <a:r>
              <a:rPr b="1">
                <a:latin typeface="Helvetica Neue"/>
                <a:ea typeface="Helvetica Neue"/>
                <a:cs typeface="Helvetica Neue"/>
                <a:sym typeface="Helvetica Neue"/>
              </a:rPr>
              <a:t>Kein Aktionismus!</a:t>
            </a:r>
            <a:r>
              <a:t> Voreilige Handlungen – wie eine Konfrontation mit dem Täter oder eine Anzeige bei der Polizei – helfen niemandem, sondern schaden häufig nur. Alle Aktionen sind sowohl mit der Vertrauensperson, der Fachkraft als auch mit dem Opfer abzustimmen.</a:t>
            </a:r>
          </a:p>
          <a:p>
            <a:pPr marL="792000" indent="-792000" defTabSz="722921">
              <a:spcBef>
                <a:spcPts val="700"/>
              </a:spcBef>
              <a:buSzPct val="100000"/>
              <a:buChar char="•"/>
              <a:defRPr sz="3959">
                <a:solidFill>
                  <a:srgbClr val="535353"/>
                </a:solidFill>
              </a:defRPr>
            </a:pPr>
            <a:r>
              <a:rPr b="1">
                <a:latin typeface="Helvetica Neue"/>
                <a:ea typeface="Helvetica Neue"/>
                <a:cs typeface="Helvetica Neue"/>
                <a:sym typeface="Helvetica Neue"/>
              </a:rPr>
              <a:t>Schreib es auf! </a:t>
            </a:r>
            <a:r>
              <a:t>Dokumentiere alle Beobachtungen sowie alle Informationen (egal ob du sie direkt vom Opfer oder von Dritten erhalten hast) möglichst genau mit Datum, Uhrzeit, Ort und Zeugen (falls vorhanden). Diese Aufzeichnungen können später sehr hilfreich sein.</a:t>
            </a:r>
          </a:p>
          <a:p>
            <a:pPr marL="792000" indent="-792000" defTabSz="722921">
              <a:spcBef>
                <a:spcPts val="700"/>
              </a:spcBef>
              <a:buSzPct val="100000"/>
              <a:buChar char="•"/>
              <a:defRPr sz="3959">
                <a:solidFill>
                  <a:srgbClr val="535353"/>
                </a:solidFill>
              </a:defRPr>
            </a:pPr>
            <a:r>
              <a:rPr b="1">
                <a:latin typeface="Helvetica Neue"/>
                <a:ea typeface="Helvetica Neue"/>
                <a:cs typeface="Helvetica Neue"/>
                <a:sym typeface="Helvetica Neue"/>
              </a:rPr>
              <a:t>Information an die Verbandsleitung! </a:t>
            </a:r>
            <a:r>
              <a:t>··Nachdem die Vertrauensperson eingeschaltet ist und eine Fachstelle mit einbezogen wurde, sollte zeitnah2) der Kinder- und Jugendschutzbeauftragte des SWD-EC-Landesverbandes informiert werden.</a:t>
            </a:r>
          </a:p>
        </p:txBody>
      </p:sp>
      <p:sp>
        <p:nvSpPr>
          <p:cNvPr id="216" name="Shape 216"/>
          <p:cNvSpPr>
            <a:spLocks noGrp="1"/>
          </p:cNvSpPr>
          <p:nvPr>
            <p:ph type="title"/>
          </p:nvPr>
        </p:nvSpPr>
        <p:spPr>
          <a:prstGeom prst="rect">
            <a:avLst/>
          </a:prstGeom>
        </p:spPr>
        <p:txBody>
          <a:bodyPr/>
          <a:lstStyle>
            <a:lvl1pPr defTabSz="368045">
              <a:defRPr sz="5670"/>
            </a:lvl1pPr>
          </a:lstStyle>
          <a:p>
            <a:r>
              <a:t>wenn ich sex. übergriffen vermute oder davon erfahre?</a:t>
            </a:r>
          </a:p>
        </p:txBody>
      </p:sp>
    </p:spTree>
    <p:extLst>
      <p:ext uri="{BB962C8B-B14F-4D97-AF65-F5344CB8AC3E}">
        <p14:creationId xmlns:p14="http://schemas.microsoft.com/office/powerpoint/2010/main" val="49361402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idx="1"/>
          </p:nvPr>
        </p:nvSpPr>
        <p:spPr>
          <a:prstGeom prst="rect">
            <a:avLst/>
          </a:prstGeom>
        </p:spPr>
        <p:txBody>
          <a:bodyPr/>
          <a:lstStyle/>
          <a:p>
            <a:pPr marL="900000" indent="-900000">
              <a:spcBef>
                <a:spcPts val="900"/>
              </a:spcBef>
              <a:buSzPct val="100000"/>
              <a:buChar char="•"/>
              <a:defRPr sz="4500">
                <a:solidFill>
                  <a:srgbClr val="535353"/>
                </a:solidFill>
              </a:defRPr>
            </a:pPr>
            <a:r>
              <a:rPr b="1">
                <a:latin typeface="Helvetica Neue"/>
                <a:ea typeface="Helvetica Neue"/>
                <a:cs typeface="Helvetica Neue"/>
                <a:sym typeface="Helvetica Neue"/>
              </a:rPr>
              <a:t>Nimm es ernst</a:t>
            </a:r>
            <a:r>
              <a:t>, wenn ein Kind /Jugendlicher dir von sexuellen Übergriffen erzählt. Signalisiere, dass es über das Erlebte sprechen darf, aber dränge nicht und frage nicht aus.</a:t>
            </a:r>
          </a:p>
          <a:p>
            <a:pPr marL="900000" indent="-900000">
              <a:spcBef>
                <a:spcPts val="900"/>
              </a:spcBef>
              <a:buSzPct val="100000"/>
              <a:buChar char="•"/>
              <a:defRPr sz="4500">
                <a:solidFill>
                  <a:srgbClr val="535353"/>
                </a:solidFill>
              </a:defRPr>
            </a:pPr>
            <a:r>
              <a:rPr b="1">
                <a:latin typeface="Helvetica Neue"/>
                <a:ea typeface="Helvetica Neue"/>
                <a:cs typeface="Helvetica Neue"/>
                <a:sym typeface="Helvetica Neue"/>
              </a:rPr>
              <a:t>Mach keine Versprechen, die du nicht halten kannst</a:t>
            </a:r>
            <a:br>
              <a:rPr b="1">
                <a:latin typeface="Helvetica Neue"/>
                <a:ea typeface="Helvetica Neue"/>
                <a:cs typeface="Helvetica Neue"/>
                <a:sym typeface="Helvetica Neue"/>
              </a:rPr>
            </a:br>
            <a:r>
              <a:t>(z.B.: „Alles wird gut! Niemand wird dir mehr etwas tun.“ oder „Ich werde nie jemandem davon erzählen.“)</a:t>
            </a:r>
          </a:p>
          <a:p>
            <a:pPr marL="900000" indent="-900000">
              <a:spcBef>
                <a:spcPts val="900"/>
              </a:spcBef>
              <a:buSzPct val="100000"/>
              <a:buChar char="•"/>
              <a:defRPr sz="4500">
                <a:solidFill>
                  <a:srgbClr val="535353"/>
                </a:solidFill>
              </a:defRPr>
            </a:pPr>
            <a:r>
              <a:rPr b="1">
                <a:latin typeface="Helvetica Neue"/>
                <a:ea typeface="Helvetica Neue"/>
                <a:cs typeface="Helvetica Neue"/>
                <a:sym typeface="Helvetica Neue"/>
              </a:rPr>
              <a:t>Informiere deinen Gesprächspartner </a:t>
            </a:r>
            <a:r>
              <a:t>darüber, dass du die Unterstützung einer Vertrauensperson und Beratungsstelle in Anspruch nehmen wirst.</a:t>
            </a:r>
          </a:p>
          <a:p>
            <a:pPr marL="900000" indent="-900000">
              <a:spcBef>
                <a:spcPts val="900"/>
              </a:spcBef>
              <a:buSzPct val="100000"/>
              <a:buChar char="•"/>
              <a:defRPr sz="4500" b="1">
                <a:solidFill>
                  <a:srgbClr val="535353"/>
                </a:solidFill>
                <a:latin typeface="Helvetica Neue"/>
                <a:ea typeface="Helvetica Neue"/>
                <a:cs typeface="Helvetica Neue"/>
                <a:sym typeface="Helvetica Neue"/>
              </a:defRPr>
            </a:pPr>
            <a:r>
              <a:t>Bespreche alles mit deiner Vertrauensperson.</a:t>
            </a:r>
          </a:p>
        </p:txBody>
      </p:sp>
      <p:sp>
        <p:nvSpPr>
          <p:cNvPr id="219" name="Shape 219"/>
          <p:cNvSpPr>
            <a:spLocks noGrp="1"/>
          </p:cNvSpPr>
          <p:nvPr>
            <p:ph type="title"/>
          </p:nvPr>
        </p:nvSpPr>
        <p:spPr>
          <a:prstGeom prst="rect">
            <a:avLst/>
          </a:prstGeom>
        </p:spPr>
        <p:txBody>
          <a:bodyPr>
            <a:normAutofit fontScale="90000"/>
          </a:bodyPr>
          <a:lstStyle>
            <a:lvl1pPr defTabSz="426466">
              <a:defRPr sz="6570"/>
            </a:lvl1pPr>
          </a:lstStyle>
          <a:p>
            <a:r>
              <a:t>WENN DIR JEMAND VON SEXUELLER GEWALT BERICHTET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body" idx="1"/>
          </p:nvPr>
        </p:nvSpPr>
        <p:spPr>
          <a:prstGeom prst="rect">
            <a:avLst/>
          </a:prstGeom>
        </p:spPr>
        <p:txBody>
          <a:bodyPr/>
          <a:lstStyle/>
          <a:p>
            <a:pPr marL="685800" indent="-685800">
              <a:spcBef>
                <a:spcPts val="900"/>
              </a:spcBef>
              <a:buSzPct val="100000"/>
              <a:buFont typeface="Arial" panose="020B0604020202020204" pitchFamily="34" charset="0"/>
              <a:buChar char="•"/>
              <a:defRPr sz="4500">
                <a:solidFill>
                  <a:srgbClr val="535353"/>
                </a:solidFill>
              </a:defRPr>
            </a:pPr>
            <a:r>
              <a:rPr lang="de-DE" b="1" dirty="0">
                <a:latin typeface="Helvetica Neue"/>
                <a:ea typeface="Helvetica Neue"/>
                <a:cs typeface="Helvetica Neue"/>
                <a:sym typeface="Helvetica Neue"/>
              </a:rPr>
              <a:t>Auf keinen Fall</a:t>
            </a:r>
            <a:r>
              <a:rPr lang="de-DE" dirty="0"/>
              <a:t> den möglichen </a:t>
            </a:r>
            <a:r>
              <a:rPr lang="de-DE" b="1" dirty="0">
                <a:latin typeface="Helvetica Neue"/>
                <a:ea typeface="Helvetica Neue"/>
                <a:cs typeface="Helvetica Neue"/>
                <a:sym typeface="Helvetica Neue"/>
              </a:rPr>
              <a:t>Täter</a:t>
            </a:r>
            <a:r>
              <a:rPr lang="de-DE" dirty="0"/>
              <a:t> über den Verdacht </a:t>
            </a:r>
            <a:r>
              <a:rPr lang="de-DE" b="1" dirty="0">
                <a:latin typeface="Helvetica Neue"/>
                <a:ea typeface="Helvetica Neue"/>
                <a:cs typeface="Helvetica Neue"/>
                <a:sym typeface="Helvetica Neue"/>
              </a:rPr>
              <a:t>informieren</a:t>
            </a:r>
            <a:r>
              <a:rPr lang="de-DE" dirty="0"/>
              <a:t>. </a:t>
            </a:r>
          </a:p>
          <a:p>
            <a:pPr marL="685800" indent="-685800">
              <a:spcBef>
                <a:spcPts val="900"/>
              </a:spcBef>
              <a:buSzPct val="100000"/>
              <a:buFont typeface="Arial" panose="020B0604020202020204" pitchFamily="34" charset="0"/>
              <a:buChar char="•"/>
              <a:defRPr sz="4500">
                <a:solidFill>
                  <a:srgbClr val="535353"/>
                </a:solidFill>
              </a:defRPr>
            </a:pPr>
            <a:r>
              <a:rPr lang="de-DE" b="1" dirty="0">
                <a:latin typeface="Helvetica Neue"/>
                <a:ea typeface="Helvetica Neue"/>
                <a:cs typeface="Helvetica Neue"/>
                <a:sym typeface="Helvetica Neue"/>
              </a:rPr>
              <a:t>Dokumentiere</a:t>
            </a:r>
            <a:r>
              <a:rPr lang="de-DE" dirty="0"/>
              <a:t> deine Beobachtungen (</a:t>
            </a:r>
            <a:r>
              <a:rPr lang="de-DE" dirty="0" err="1"/>
              <a:t>s.o</a:t>
            </a:r>
            <a:r>
              <a:rPr lang="de-DE" dirty="0"/>
              <a:t>). </a:t>
            </a:r>
          </a:p>
          <a:p>
            <a:pPr marL="685800" indent="-685800">
              <a:spcBef>
                <a:spcPts val="900"/>
              </a:spcBef>
              <a:buSzPct val="100000"/>
              <a:buFont typeface="Arial" panose="020B0604020202020204" pitchFamily="34" charset="0"/>
              <a:buChar char="•"/>
              <a:defRPr sz="4500">
                <a:solidFill>
                  <a:srgbClr val="535353"/>
                </a:solidFill>
              </a:defRPr>
            </a:pPr>
            <a:r>
              <a:rPr lang="de-DE" b="1" dirty="0">
                <a:latin typeface="Helvetica Neue"/>
                <a:ea typeface="Helvetica Neue"/>
                <a:cs typeface="Helvetica Neue"/>
                <a:sym typeface="Helvetica Neue"/>
              </a:rPr>
              <a:t>Sprich mit der Vertrauensperson </a:t>
            </a:r>
            <a:r>
              <a:rPr lang="de-DE" dirty="0"/>
              <a:t>und nehmt gemeinsam die </a:t>
            </a:r>
            <a:r>
              <a:rPr lang="de-DE" b="1" dirty="0">
                <a:latin typeface="Helvetica Neue"/>
                <a:ea typeface="Helvetica Neue"/>
                <a:cs typeface="Helvetica Neue"/>
                <a:sym typeface="Helvetica Neue"/>
              </a:rPr>
              <a:t>Unterstützung einer Fachstelle</a:t>
            </a:r>
            <a:r>
              <a:rPr lang="de-DE" dirty="0"/>
              <a:t> in Anspruch.</a:t>
            </a:r>
            <a:br>
              <a:rPr lang="de-DE" dirty="0"/>
            </a:br>
            <a:r>
              <a:rPr lang="de-DE" dirty="0"/>
              <a:t>Überlege gemeinsam mit der Vertrauensperson, welche Mitarbeiter/innen man evtl. nach ihren Beobachtungen fragen sollte. </a:t>
            </a:r>
          </a:p>
        </p:txBody>
      </p:sp>
      <p:sp>
        <p:nvSpPr>
          <p:cNvPr id="222" name="Shape 222"/>
          <p:cNvSpPr>
            <a:spLocks noGrp="1"/>
          </p:cNvSpPr>
          <p:nvPr>
            <p:ph type="title"/>
          </p:nvPr>
        </p:nvSpPr>
        <p:spPr>
          <a:prstGeom prst="rect">
            <a:avLst/>
          </a:prstGeom>
        </p:spPr>
        <p:txBody>
          <a:bodyPr/>
          <a:lstStyle>
            <a:lvl1pPr defTabSz="332993">
              <a:defRPr sz="5130"/>
            </a:lvl1pPr>
          </a:lstStyle>
          <a:p>
            <a:r>
              <a:t>WENN DU VERMUTEST, EINE/N TÄTER/IN IM MITARBEITERTEAM ZU HABEN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body" idx="1"/>
          </p:nvPr>
        </p:nvSpPr>
        <p:spPr>
          <a:prstGeom prst="rect">
            <a:avLst/>
          </a:prstGeom>
        </p:spPr>
        <p:txBody>
          <a:bodyPr/>
          <a:lstStyle/>
          <a:p>
            <a:r>
              <a:t>christliche Jugendarbeit die Junge Menschen stark macht</a:t>
            </a:r>
          </a:p>
        </p:txBody>
      </p:sp>
      <p:sp>
        <p:nvSpPr>
          <p:cNvPr id="225" name="Shape 225"/>
          <p:cNvSpPr>
            <a:spLocks noGrp="1"/>
          </p:cNvSpPr>
          <p:nvPr>
            <p:ph type="title"/>
          </p:nvPr>
        </p:nvSpPr>
        <p:spPr>
          <a:prstGeom prst="rect">
            <a:avLst/>
          </a:prstGeom>
        </p:spPr>
        <p:txBody>
          <a:bodyPr>
            <a:normAutofit fontScale="90000"/>
          </a:bodyPr>
          <a:lstStyle>
            <a:lvl1pPr defTabSz="496570">
              <a:defRPr sz="7650"/>
            </a:lvl1pPr>
          </a:lstStyle>
          <a:p>
            <a:r>
              <a:t>Die beste Prävention</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lvl1pPr defTabSz="432308">
              <a:defRPr sz="6660"/>
            </a:lvl1pPr>
          </a:lstStyle>
          <a:p>
            <a:r>
              <a:t>Jugendschutz Praktisch</a:t>
            </a:r>
          </a:p>
        </p:txBody>
      </p:sp>
      <p:sp>
        <p:nvSpPr>
          <p:cNvPr id="228" name="Shape 228"/>
          <p:cNvSpPr>
            <a:spLocks noGrp="1"/>
          </p:cNvSpPr>
          <p:nvPr>
            <p:ph type="body" sz="quarter" idx="1"/>
          </p:nvPr>
        </p:nvSpPr>
        <p:spPr>
          <a:prstGeom prst="rect">
            <a:avLst/>
          </a:prstGeom>
        </p:spPr>
        <p:txBody>
          <a:bodyPr/>
          <a:lstStyle/>
          <a:p>
            <a:r>
              <a:t>Wie geht  das jetzt mit dem Führungszeugnis und der Unterschrift?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body" idx="1"/>
          </p:nvPr>
        </p:nvSpPr>
        <p:spPr>
          <a:prstGeom prst="rect">
            <a:avLst/>
          </a:prstGeom>
        </p:spPr>
        <p:txBody>
          <a:bodyPr/>
          <a:lstStyle/>
          <a:p>
            <a:r>
              <a:t>Was muss ich tun?</a:t>
            </a:r>
          </a:p>
          <a:p>
            <a:pPr marL="1228000" lvl="1" indent="-720000">
              <a:buSzPct val="100000"/>
              <a:buChar char="•"/>
            </a:pPr>
            <a:r>
              <a:t>Schulung über Kinder- und Jugendschutz teilnehmen (Vorort beim Kinder- und Jugendschutz Beauftragten)</a:t>
            </a:r>
          </a:p>
          <a:p>
            <a:pPr marL="1228000" lvl="1" indent="-720000">
              <a:buSzPct val="100000"/>
              <a:buChar char="•"/>
            </a:pPr>
            <a:r>
              <a:t>Verhaltenscodex unterschreiben</a:t>
            </a:r>
          </a:p>
          <a:p>
            <a:pPr marL="1228000" lvl="1" indent="-720000">
              <a:buSzPct val="100000"/>
              <a:buChar char="•"/>
            </a:pPr>
            <a:r>
              <a:t>erweitertes Führungszeugnis vorlegen (nicht älter als 3 Monate)</a:t>
            </a:r>
          </a:p>
          <a:p>
            <a:r>
              <a:t>Wie lange gilt das?</a:t>
            </a:r>
          </a:p>
          <a:p>
            <a:pPr marL="1228000" lvl="1" indent="-720000">
              <a:buSzPct val="100000"/>
              <a:buChar char="•"/>
            </a:pPr>
            <a:r>
              <a:t>5 Jahre innerhalb des SWD EC Verbandes (Wichtig blaues Formular aufheben)</a:t>
            </a:r>
          </a:p>
        </p:txBody>
      </p:sp>
      <p:sp>
        <p:nvSpPr>
          <p:cNvPr id="231" name="Shape 231"/>
          <p:cNvSpPr>
            <a:spLocks noGrp="1"/>
          </p:cNvSpPr>
          <p:nvPr>
            <p:ph type="title"/>
          </p:nvPr>
        </p:nvSpPr>
        <p:spPr>
          <a:prstGeom prst="rect">
            <a:avLst/>
          </a:prstGeom>
        </p:spPr>
        <p:txBody>
          <a:bodyPr>
            <a:normAutofit fontScale="90000"/>
          </a:bodyPr>
          <a:lstStyle>
            <a:lvl1pPr defTabSz="496570">
              <a:defRPr sz="7650"/>
            </a:lvl1pPr>
          </a:lstStyle>
          <a:p>
            <a:r>
              <a:t>Kinder- und Jugendschutz praktisch</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body" idx="1"/>
          </p:nvPr>
        </p:nvSpPr>
        <p:spPr>
          <a:prstGeom prst="rect">
            <a:avLst/>
          </a:prstGeom>
        </p:spPr>
        <p:txBody>
          <a:bodyPr/>
          <a:lstStyle/>
          <a:p>
            <a:r>
              <a:rPr dirty="0"/>
              <a:t>Wer muss unterschreiben</a:t>
            </a:r>
          </a:p>
          <a:p>
            <a:pPr lvl="1"/>
            <a:r>
              <a:rPr dirty="0"/>
              <a:t>Alle Personen die Strafmündig sind (ab 14 Jahre)</a:t>
            </a:r>
            <a:r>
              <a:rPr lang="de-DE" dirty="0"/>
              <a:t> und in der Jugendarbeit regelmäßig mitarbeiten.</a:t>
            </a:r>
          </a:p>
          <a:p>
            <a:pPr lvl="1"/>
            <a:r>
              <a:rPr lang="de-DE" dirty="0"/>
              <a:t>Das heißt konkret:</a:t>
            </a:r>
            <a:endParaRPr dirty="0"/>
          </a:p>
          <a:p>
            <a:pPr marL="685800" lvl="1" indent="-685800">
              <a:buFont typeface="Arial" charset="0"/>
              <a:buChar char="•"/>
            </a:pPr>
            <a:r>
              <a:rPr dirty="0"/>
              <a:t>Mitarbeiter in regelmäßigen Kreisen</a:t>
            </a:r>
          </a:p>
          <a:p>
            <a:pPr marL="685800" lvl="1" indent="-685800">
              <a:buFont typeface="Arial" charset="0"/>
              <a:buChar char="•"/>
            </a:pPr>
            <a:r>
              <a:rPr dirty="0"/>
              <a:t>Mitarbeiter bei Maßnahmen mit Übernachtungen</a:t>
            </a:r>
          </a:p>
        </p:txBody>
      </p:sp>
      <p:sp>
        <p:nvSpPr>
          <p:cNvPr id="240" name="Shape 240"/>
          <p:cNvSpPr>
            <a:spLocks noGrp="1"/>
          </p:cNvSpPr>
          <p:nvPr>
            <p:ph type="title"/>
          </p:nvPr>
        </p:nvSpPr>
        <p:spPr>
          <a:prstGeom prst="rect">
            <a:avLst/>
          </a:prstGeom>
        </p:spPr>
        <p:txBody>
          <a:bodyPr>
            <a:normAutofit fontScale="90000"/>
          </a:bodyPr>
          <a:lstStyle>
            <a:lvl1pPr defTabSz="496570">
              <a:defRPr sz="7650"/>
            </a:lvl1pPr>
          </a:lstStyle>
          <a:p>
            <a:r>
              <a:t>Kinder &amp; Jugendschutz Leitlinien</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 name="Shape 242"/>
          <p:cNvSpPr>
            <a:spLocks noGrp="1"/>
          </p:cNvSpPr>
          <p:nvPr>
            <p:ph type="title"/>
          </p:nvPr>
        </p:nvSpPr>
        <p:spPr>
          <a:prstGeom prst="rect">
            <a:avLst/>
          </a:prstGeom>
        </p:spPr>
        <p:txBody>
          <a:bodyPr>
            <a:normAutofit fontScale="90000"/>
          </a:bodyPr>
          <a:lstStyle>
            <a:lvl1pPr defTabSz="496570">
              <a:defRPr sz="7650"/>
            </a:lvl1pPr>
          </a:lstStyle>
          <a:p>
            <a:r>
              <a:t>Ablauf-Schema Neu</a:t>
            </a:r>
          </a:p>
        </p:txBody>
      </p:sp>
      <p:pic>
        <p:nvPicPr>
          <p:cNvPr id="243" name="Ablauf-Schema Kinderschutz v2.png"/>
          <p:cNvPicPr>
            <a:picLocks noChangeAspect="1"/>
          </p:cNvPicPr>
          <p:nvPr/>
        </p:nvPicPr>
        <p:blipFill>
          <a:blip r:embed="rId3">
            <a:extLst/>
          </a:blip>
          <a:stretch>
            <a:fillRect/>
          </a:stretch>
        </p:blipFill>
        <p:spPr>
          <a:xfrm>
            <a:off x="1428953" y="2587559"/>
            <a:ext cx="20066594" cy="8480801"/>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body" idx="1"/>
          </p:nvPr>
        </p:nvSpPr>
        <p:spPr>
          <a:prstGeom prst="rect">
            <a:avLst/>
          </a:prstGeom>
        </p:spPr>
        <p:txBody>
          <a:bodyPr/>
          <a:lstStyle/>
          <a:p>
            <a:pPr defTabSz="461518">
              <a:spcBef>
                <a:spcPts val="3000"/>
              </a:spcBef>
              <a:defRPr sz="5530">
                <a:solidFill>
                  <a:srgbClr val="2F2F2F"/>
                </a:solidFill>
                <a:latin typeface="Helvetica Neue"/>
                <a:ea typeface="Helvetica Neue"/>
                <a:cs typeface="Helvetica Neue"/>
                <a:sym typeface="Helvetica Neue"/>
              </a:defRPr>
            </a:pPr>
            <a:r>
              <a:rPr lang="de-DE" dirty="0"/>
              <a:t>Was macht der Kinder- und Jugendschutzbeauftragte:</a:t>
            </a:r>
          </a:p>
          <a:p>
            <a:pPr lvl="1" defTabSz="461518">
              <a:spcBef>
                <a:spcPts val="1200"/>
              </a:spcBef>
              <a:defRPr sz="3792">
                <a:solidFill>
                  <a:srgbClr val="2F2F2F"/>
                </a:solidFill>
                <a:latin typeface="Helvetica Neue"/>
                <a:ea typeface="Helvetica Neue"/>
                <a:cs typeface="Helvetica Neue"/>
                <a:sym typeface="Helvetica Neue"/>
              </a:defRPr>
            </a:pPr>
            <a:r>
              <a:rPr lang="de-DE" dirty="0"/>
              <a:t>„Fachmann“ für Kinder- und Jugendschutz</a:t>
            </a:r>
          </a:p>
          <a:p>
            <a:pPr lvl="1" defTabSz="461518">
              <a:spcBef>
                <a:spcPts val="1200"/>
              </a:spcBef>
              <a:defRPr sz="3792">
                <a:solidFill>
                  <a:srgbClr val="2F2F2F"/>
                </a:solidFill>
                <a:latin typeface="Helvetica Neue"/>
                <a:ea typeface="Helvetica Neue"/>
                <a:cs typeface="Helvetica Neue"/>
                <a:sym typeface="Helvetica Neue"/>
              </a:defRPr>
            </a:pPr>
            <a:r>
              <a:rPr lang="de-DE" dirty="0"/>
              <a:t>Initiator des Kinder- und Jugendschutzes</a:t>
            </a:r>
          </a:p>
          <a:p>
            <a:pPr lvl="1" defTabSz="461518">
              <a:spcBef>
                <a:spcPts val="1200"/>
              </a:spcBef>
              <a:defRPr sz="3792">
                <a:solidFill>
                  <a:srgbClr val="2F2F2F"/>
                </a:solidFill>
                <a:latin typeface="Helvetica Neue"/>
                <a:ea typeface="Helvetica Neue"/>
                <a:cs typeface="Helvetica Neue"/>
                <a:sym typeface="Helvetica Neue"/>
              </a:defRPr>
            </a:pPr>
            <a:r>
              <a:rPr lang="de-DE" dirty="0"/>
              <a:t>Überblick über die Vertrauenspersonen</a:t>
            </a:r>
          </a:p>
          <a:p>
            <a:pPr lvl="1" defTabSz="461518">
              <a:spcBef>
                <a:spcPts val="1200"/>
              </a:spcBef>
              <a:defRPr sz="3792">
                <a:solidFill>
                  <a:srgbClr val="2F2F2F"/>
                </a:solidFill>
                <a:latin typeface="Helvetica Neue"/>
                <a:ea typeface="Helvetica Neue"/>
                <a:cs typeface="Helvetica Neue"/>
                <a:sym typeface="Helvetica Neue"/>
              </a:defRPr>
            </a:pPr>
            <a:r>
              <a:rPr lang="de-DE" dirty="0"/>
              <a:t>Kurzschulung der Mitarbeiter anhand der Kinder- und Jugendschutz-Leitlinien </a:t>
            </a:r>
          </a:p>
          <a:p>
            <a:pPr lvl="1" defTabSz="461518">
              <a:spcBef>
                <a:spcPts val="1200"/>
              </a:spcBef>
              <a:defRPr sz="3792">
                <a:solidFill>
                  <a:srgbClr val="2F2F2F"/>
                </a:solidFill>
                <a:latin typeface="Helvetica Neue"/>
                <a:ea typeface="Helvetica Neue"/>
                <a:cs typeface="Helvetica Neue"/>
                <a:sym typeface="Helvetica Neue"/>
              </a:defRPr>
            </a:pPr>
            <a:r>
              <a:rPr lang="de-DE" dirty="0"/>
              <a:t>Einsichtnahme und Bestätigung des erweiterten Führungszeugnis</a:t>
            </a:r>
          </a:p>
          <a:p>
            <a:pPr lvl="1" defTabSz="461518">
              <a:spcBef>
                <a:spcPts val="1200"/>
              </a:spcBef>
              <a:defRPr sz="3792">
                <a:solidFill>
                  <a:srgbClr val="2F2F2F"/>
                </a:solidFill>
                <a:latin typeface="Helvetica Neue"/>
                <a:ea typeface="Helvetica Neue"/>
                <a:cs typeface="Helvetica Neue"/>
                <a:sym typeface="Helvetica Neue"/>
              </a:defRPr>
            </a:pPr>
            <a:r>
              <a:rPr lang="de-DE" dirty="0"/>
              <a:t>Weiterleitung &amp; Dokumentation (1x pro Jahr alle neuen Mitarbeiter melden + Kinder- und Jugendschutzbeauftragter Update) </a:t>
            </a:r>
          </a:p>
          <a:p>
            <a:pPr defTabSz="461518">
              <a:spcBef>
                <a:spcPts val="3000"/>
              </a:spcBef>
              <a:defRPr sz="5530">
                <a:solidFill>
                  <a:srgbClr val="2F2F2F"/>
                </a:solidFill>
                <a:latin typeface="Helvetica Neue"/>
                <a:ea typeface="Helvetica Neue"/>
                <a:cs typeface="Helvetica Neue"/>
                <a:sym typeface="Helvetica Neue"/>
              </a:defRPr>
            </a:pPr>
            <a:r>
              <a:rPr lang="de-DE" dirty="0"/>
              <a:t>Wer ist das?</a:t>
            </a:r>
          </a:p>
          <a:p>
            <a:pPr lvl="1" defTabSz="461518">
              <a:spcBef>
                <a:spcPts val="1200"/>
              </a:spcBef>
              <a:defRPr sz="3792">
                <a:solidFill>
                  <a:srgbClr val="2F2F2F"/>
                </a:solidFill>
                <a:latin typeface="Helvetica Neue"/>
                <a:ea typeface="Helvetica Neue"/>
                <a:cs typeface="Helvetica Neue"/>
                <a:sym typeface="Helvetica Neue"/>
              </a:defRPr>
            </a:pPr>
            <a:r>
              <a:rPr lang="de-DE" dirty="0"/>
              <a:t>eine Person aus der Jugendarbeit</a:t>
            </a:r>
          </a:p>
        </p:txBody>
      </p:sp>
      <p:sp>
        <p:nvSpPr>
          <p:cNvPr id="249" name="Shape 249"/>
          <p:cNvSpPr>
            <a:spLocks noGrp="1"/>
          </p:cNvSpPr>
          <p:nvPr>
            <p:ph type="title"/>
          </p:nvPr>
        </p:nvSpPr>
        <p:spPr>
          <a:prstGeom prst="rect">
            <a:avLst/>
          </a:prstGeom>
        </p:spPr>
        <p:txBody>
          <a:bodyPr>
            <a:normAutofit fontScale="90000"/>
          </a:bodyPr>
          <a:lstStyle>
            <a:lvl1pPr defTabSz="496570">
              <a:defRPr sz="7650"/>
            </a:lvl1pPr>
          </a:lstStyle>
          <a:p>
            <a:r>
              <a:t>Kinder- und jugendschutz Beauftragter</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Zeitraum-Logo_WEISS.ai"/>
          <p:cNvPicPr>
            <a:picLocks noChangeAspect="1"/>
          </p:cNvPicPr>
          <p:nvPr/>
        </p:nvPicPr>
        <p:blipFill>
          <a:blip r:embed="rId3">
            <a:extLst/>
          </a:blip>
          <a:stretch>
            <a:fillRect/>
          </a:stretch>
        </p:blipFill>
        <p:spPr>
          <a:xfrm>
            <a:off x="20946411" y="11783207"/>
            <a:ext cx="2732362" cy="1584747"/>
          </a:xfrm>
          <a:prstGeom prst="rect">
            <a:avLst/>
          </a:prstGeom>
          <a:ln w="12700">
            <a:miter lim="400000"/>
          </a:ln>
          <a:effectLst>
            <a:outerShdw blurRad="1270000" dist="317500" rotWithShape="0">
              <a:srgbClr val="FFFFFF"/>
            </a:outerShdw>
          </a:effectLst>
        </p:spPr>
      </p:pic>
      <p:pic>
        <p:nvPicPr>
          <p:cNvPr id="252" name="f1 Kinder- und Jugendschutz2015_v01-neutral+Formular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31" y="-1065195"/>
            <a:ext cx="19449923" cy="27524092"/>
          </a:xfrm>
          <a:prstGeom prst="rect">
            <a:avLst/>
          </a:prstGeom>
          <a:ln w="12700">
            <a:miter lim="400000"/>
          </a:ln>
        </p:spPr>
      </p:pic>
      <p:sp>
        <p:nvSpPr>
          <p:cNvPr id="253" name="Shape 253"/>
          <p:cNvSpPr/>
          <p:nvPr/>
        </p:nvSpPr>
        <p:spPr>
          <a:xfrm>
            <a:off x="6015613" y="7083350"/>
            <a:ext cx="3428823"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lang="de-DE" dirty="0" err="1"/>
              <a:t>Musterman</a:t>
            </a:r>
            <a:endParaRPr dirty="0"/>
          </a:p>
        </p:txBody>
      </p:sp>
      <p:sp>
        <p:nvSpPr>
          <p:cNvPr id="254" name="Shape 254"/>
          <p:cNvSpPr/>
          <p:nvPr/>
        </p:nvSpPr>
        <p:spPr>
          <a:xfrm>
            <a:off x="12891146" y="7083350"/>
            <a:ext cx="1303241"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lang="de-DE" dirty="0"/>
              <a:t>Max</a:t>
            </a:r>
            <a:endParaRPr dirty="0"/>
          </a:p>
        </p:txBody>
      </p:sp>
      <p:sp>
        <p:nvSpPr>
          <p:cNvPr id="255" name="Shape 255"/>
          <p:cNvSpPr/>
          <p:nvPr/>
        </p:nvSpPr>
        <p:spPr>
          <a:xfrm>
            <a:off x="6015613" y="8102525"/>
            <a:ext cx="3249286"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dirty="0"/>
              <a:t>0</a:t>
            </a:r>
            <a:r>
              <a:rPr lang="de-DE" dirty="0"/>
              <a:t>8</a:t>
            </a:r>
            <a:r>
              <a:rPr dirty="0"/>
              <a:t>.0</a:t>
            </a:r>
            <a:r>
              <a:rPr lang="de-DE" dirty="0"/>
              <a:t>4</a:t>
            </a:r>
            <a:r>
              <a:rPr dirty="0"/>
              <a:t>.19</a:t>
            </a:r>
            <a:r>
              <a:rPr lang="de-DE" dirty="0"/>
              <a:t>95</a:t>
            </a:r>
            <a:endParaRPr dirty="0"/>
          </a:p>
        </p:txBody>
      </p:sp>
      <p:sp>
        <p:nvSpPr>
          <p:cNvPr id="256" name="Shape 256"/>
          <p:cNvSpPr/>
          <p:nvPr/>
        </p:nvSpPr>
        <p:spPr>
          <a:xfrm>
            <a:off x="6015613" y="8979648"/>
            <a:ext cx="4296047"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lang="de-DE" dirty="0"/>
              <a:t>Musterstr. 99</a:t>
            </a:r>
            <a:endParaRPr dirty="0"/>
          </a:p>
        </p:txBody>
      </p:sp>
      <p:sp>
        <p:nvSpPr>
          <p:cNvPr id="257" name="Shape 257"/>
          <p:cNvSpPr/>
          <p:nvPr/>
        </p:nvSpPr>
        <p:spPr>
          <a:xfrm>
            <a:off x="6015613" y="9960723"/>
            <a:ext cx="5690659"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lang="de-DE" dirty="0"/>
              <a:t>14387 Musterstadt</a:t>
            </a:r>
            <a:endParaRPr dirty="0"/>
          </a:p>
        </p:txBody>
      </p:sp>
      <p:sp>
        <p:nvSpPr>
          <p:cNvPr id="258" name="Shape 258"/>
          <p:cNvSpPr/>
          <p:nvPr/>
        </p:nvSpPr>
        <p:spPr>
          <a:xfrm>
            <a:off x="6015613" y="10875945"/>
            <a:ext cx="4865113" cy="91371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a:solidFill>
                  <a:srgbClr val="000000"/>
                </a:solidFill>
                <a:latin typeface="Architects Daughter"/>
                <a:ea typeface="Architects Daughter"/>
                <a:cs typeface="Architects Daughter"/>
                <a:sym typeface="Architects Daughter"/>
              </a:defRPr>
            </a:lvl1pPr>
          </a:lstStyle>
          <a:p>
            <a:r>
              <a:rPr lang="de-DE" dirty="0"/>
              <a:t>Jugendarbeit XY</a:t>
            </a:r>
            <a:endParaRPr dirty="0"/>
          </a:p>
        </p:txBody>
      </p:sp>
      <p:sp>
        <p:nvSpPr>
          <p:cNvPr id="259" name="Shape 259"/>
          <p:cNvSpPr/>
          <p:nvPr/>
        </p:nvSpPr>
        <p:spPr>
          <a:xfrm>
            <a:off x="4109063" y="12393884"/>
            <a:ext cx="4663135" cy="60593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584200">
              <a:defRPr sz="3000">
                <a:solidFill>
                  <a:srgbClr val="000000"/>
                </a:solidFill>
                <a:latin typeface="Architects Daughter"/>
                <a:ea typeface="Architects Daughter"/>
                <a:cs typeface="Architects Daughter"/>
                <a:sym typeface="Architects Daughter"/>
              </a:defRPr>
            </a:lvl1pPr>
          </a:lstStyle>
          <a:p>
            <a:r>
              <a:rPr lang="de-DE" dirty="0"/>
              <a:t>Musterstadt</a:t>
            </a:r>
            <a:r>
              <a:rPr dirty="0"/>
              <a:t>, 14. Aug. 2017</a:t>
            </a:r>
          </a:p>
        </p:txBody>
      </p:sp>
      <p:sp>
        <p:nvSpPr>
          <p:cNvPr id="261" name="Shape 261"/>
          <p:cNvSpPr/>
          <p:nvPr/>
        </p:nvSpPr>
        <p:spPr>
          <a:xfrm>
            <a:off x="6815875" y="3598329"/>
            <a:ext cx="2471648" cy="866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584200">
              <a:defRPr sz="4100">
                <a:solidFill>
                  <a:srgbClr val="000000"/>
                </a:solidFill>
                <a:latin typeface="Architects Daughter"/>
                <a:ea typeface="Architects Daughter"/>
                <a:cs typeface="Architects Daughter"/>
                <a:sym typeface="Architects Daughter"/>
              </a:defRPr>
            </a:lvl1pPr>
          </a:lstStyle>
          <a:p>
            <a:r>
              <a:t>xx.xx.2017</a:t>
            </a:r>
          </a:p>
        </p:txBody>
      </p:sp>
      <p:sp>
        <p:nvSpPr>
          <p:cNvPr id="262" name="Shape 262"/>
          <p:cNvSpPr/>
          <p:nvPr/>
        </p:nvSpPr>
        <p:spPr>
          <a:xfrm>
            <a:off x="15450656" y="3598329"/>
            <a:ext cx="2471649" cy="866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584200">
              <a:defRPr sz="4100">
                <a:solidFill>
                  <a:srgbClr val="000000"/>
                </a:solidFill>
                <a:latin typeface="Architects Daughter"/>
                <a:ea typeface="Architects Daughter"/>
                <a:cs typeface="Architects Daughter"/>
                <a:sym typeface="Architects Daughter"/>
              </a:defRPr>
            </a:lvl1pPr>
          </a:lstStyle>
          <a:p>
            <a:r>
              <a:t>14.08.2017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wipe(left)">
                                      <p:cBhvr>
                                        <p:cTn id="7" dur="300"/>
                                        <p:tgtEl>
                                          <p:spTgt spid="253"/>
                                        </p:tgtEl>
                                      </p:cBhvr>
                                    </p:animEffect>
                                  </p:childTnLst>
                                </p:cTn>
                              </p:par>
                            </p:childTnLst>
                          </p:cTn>
                        </p:par>
                        <p:par>
                          <p:cTn id="8" fill="hold">
                            <p:stCondLst>
                              <p:cond delay="300"/>
                            </p:stCondLst>
                            <p:childTnLst>
                              <p:par>
                                <p:cTn id="9" presetID="22" presetClass="entr" presetSubtype="8" fill="hold" grpId="2" nodeType="afterEffect">
                                  <p:stCondLst>
                                    <p:cond delay="0"/>
                                  </p:stCondLst>
                                  <p:iterate>
                                    <p:tmAbs val="0"/>
                                  </p:iterate>
                                  <p:childTnLst>
                                    <p:set>
                                      <p:cBhvr>
                                        <p:cTn id="10" fill="hold"/>
                                        <p:tgtEl>
                                          <p:spTgt spid="254"/>
                                        </p:tgtEl>
                                        <p:attrNameLst>
                                          <p:attrName>style.visibility</p:attrName>
                                        </p:attrNameLst>
                                      </p:cBhvr>
                                      <p:to>
                                        <p:strVal val="visible"/>
                                      </p:to>
                                    </p:set>
                                    <p:animEffect transition="in" filter="wipe(left)">
                                      <p:cBhvr>
                                        <p:cTn id="11" dur="300"/>
                                        <p:tgtEl>
                                          <p:spTgt spid="254"/>
                                        </p:tgtEl>
                                      </p:cBhvr>
                                    </p:animEffect>
                                  </p:childTnLst>
                                </p:cTn>
                              </p:par>
                            </p:childTnLst>
                          </p:cTn>
                        </p:par>
                        <p:par>
                          <p:cTn id="12" fill="hold">
                            <p:stCondLst>
                              <p:cond delay="600"/>
                            </p:stCondLst>
                            <p:childTnLst>
                              <p:par>
                                <p:cTn id="13" presetID="22" presetClass="entr" presetSubtype="8" fill="hold" grpId="3" nodeType="afterEffect">
                                  <p:stCondLst>
                                    <p:cond delay="0"/>
                                  </p:stCondLst>
                                  <p:iterate>
                                    <p:tmAbs val="0"/>
                                  </p:iterate>
                                  <p:childTnLst>
                                    <p:set>
                                      <p:cBhvr>
                                        <p:cTn id="14" fill="hold"/>
                                        <p:tgtEl>
                                          <p:spTgt spid="255"/>
                                        </p:tgtEl>
                                        <p:attrNameLst>
                                          <p:attrName>style.visibility</p:attrName>
                                        </p:attrNameLst>
                                      </p:cBhvr>
                                      <p:to>
                                        <p:strVal val="visible"/>
                                      </p:to>
                                    </p:set>
                                    <p:animEffect transition="in" filter="wipe(left)">
                                      <p:cBhvr>
                                        <p:cTn id="15" dur="300"/>
                                        <p:tgtEl>
                                          <p:spTgt spid="255"/>
                                        </p:tgtEl>
                                      </p:cBhvr>
                                    </p:animEffect>
                                  </p:childTnLst>
                                </p:cTn>
                              </p:par>
                            </p:childTnLst>
                          </p:cTn>
                        </p:par>
                        <p:par>
                          <p:cTn id="16" fill="hold">
                            <p:stCondLst>
                              <p:cond delay="900"/>
                            </p:stCondLst>
                            <p:childTnLst>
                              <p:par>
                                <p:cTn id="17" presetID="22" presetClass="entr" presetSubtype="8" fill="hold" grpId="4" nodeType="afterEffect">
                                  <p:stCondLst>
                                    <p:cond delay="0"/>
                                  </p:stCondLst>
                                  <p:iterate>
                                    <p:tmAbs val="0"/>
                                  </p:iterate>
                                  <p:childTnLst>
                                    <p:set>
                                      <p:cBhvr>
                                        <p:cTn id="18" fill="hold"/>
                                        <p:tgtEl>
                                          <p:spTgt spid="256"/>
                                        </p:tgtEl>
                                        <p:attrNameLst>
                                          <p:attrName>style.visibility</p:attrName>
                                        </p:attrNameLst>
                                      </p:cBhvr>
                                      <p:to>
                                        <p:strVal val="visible"/>
                                      </p:to>
                                    </p:set>
                                    <p:animEffect transition="in" filter="wipe(left)">
                                      <p:cBhvr>
                                        <p:cTn id="19" dur="300"/>
                                        <p:tgtEl>
                                          <p:spTgt spid="256"/>
                                        </p:tgtEl>
                                      </p:cBhvr>
                                    </p:animEffect>
                                  </p:childTnLst>
                                </p:cTn>
                              </p:par>
                            </p:childTnLst>
                          </p:cTn>
                        </p:par>
                        <p:par>
                          <p:cTn id="20" fill="hold">
                            <p:stCondLst>
                              <p:cond delay="1200"/>
                            </p:stCondLst>
                            <p:childTnLst>
                              <p:par>
                                <p:cTn id="21" presetID="22" presetClass="entr" presetSubtype="8" fill="hold" grpId="5" nodeType="afterEffect">
                                  <p:stCondLst>
                                    <p:cond delay="0"/>
                                  </p:stCondLst>
                                  <p:iterate>
                                    <p:tmAbs val="0"/>
                                  </p:iterate>
                                  <p:childTnLst>
                                    <p:set>
                                      <p:cBhvr>
                                        <p:cTn id="22" fill="hold"/>
                                        <p:tgtEl>
                                          <p:spTgt spid="257"/>
                                        </p:tgtEl>
                                        <p:attrNameLst>
                                          <p:attrName>style.visibility</p:attrName>
                                        </p:attrNameLst>
                                      </p:cBhvr>
                                      <p:to>
                                        <p:strVal val="visible"/>
                                      </p:to>
                                    </p:set>
                                    <p:animEffect transition="in" filter="wipe(left)">
                                      <p:cBhvr>
                                        <p:cTn id="23" dur="300"/>
                                        <p:tgtEl>
                                          <p:spTgt spid="257"/>
                                        </p:tgtEl>
                                      </p:cBhvr>
                                    </p:animEffect>
                                  </p:childTnLst>
                                </p:cTn>
                              </p:par>
                            </p:childTnLst>
                          </p:cTn>
                        </p:par>
                        <p:par>
                          <p:cTn id="24" fill="hold">
                            <p:stCondLst>
                              <p:cond delay="1500"/>
                            </p:stCondLst>
                            <p:childTnLst>
                              <p:par>
                                <p:cTn id="25" presetID="22" presetClass="entr" presetSubtype="8" fill="hold" grpId="6" nodeType="afterEffect">
                                  <p:stCondLst>
                                    <p:cond delay="0"/>
                                  </p:stCondLst>
                                  <p:iterate>
                                    <p:tmAbs val="0"/>
                                  </p:iterate>
                                  <p:childTnLst>
                                    <p:set>
                                      <p:cBhvr>
                                        <p:cTn id="26" fill="hold"/>
                                        <p:tgtEl>
                                          <p:spTgt spid="258"/>
                                        </p:tgtEl>
                                        <p:attrNameLst>
                                          <p:attrName>style.visibility</p:attrName>
                                        </p:attrNameLst>
                                      </p:cBhvr>
                                      <p:to>
                                        <p:strVal val="visible"/>
                                      </p:to>
                                    </p:set>
                                    <p:animEffect transition="in" filter="wipe(left)">
                                      <p:cBhvr>
                                        <p:cTn id="27" dur="300"/>
                                        <p:tgtEl>
                                          <p:spTgt spid="258"/>
                                        </p:tgtEl>
                                      </p:cBhvr>
                                    </p:animEffect>
                                  </p:childTnLst>
                                </p:cTn>
                              </p:par>
                            </p:childTnLst>
                          </p:cTn>
                        </p:par>
                        <p:par>
                          <p:cTn id="28" fill="hold">
                            <p:stCondLst>
                              <p:cond delay="1800"/>
                            </p:stCondLst>
                            <p:childTnLst>
                              <p:par>
                                <p:cTn id="29" presetID="22" presetClass="entr" presetSubtype="8" fill="hold" grpId="7" nodeType="afterEffect">
                                  <p:stCondLst>
                                    <p:cond delay="0"/>
                                  </p:stCondLst>
                                  <p:iterate>
                                    <p:tmAbs val="0"/>
                                  </p:iterate>
                                  <p:childTnLst>
                                    <p:set>
                                      <p:cBhvr>
                                        <p:cTn id="30" fill="hold"/>
                                        <p:tgtEl>
                                          <p:spTgt spid="259"/>
                                        </p:tgtEl>
                                        <p:attrNameLst>
                                          <p:attrName>style.visibility</p:attrName>
                                        </p:attrNameLst>
                                      </p:cBhvr>
                                      <p:to>
                                        <p:strVal val="visible"/>
                                      </p:to>
                                    </p:set>
                                    <p:animEffect transition="in" filter="wipe(left)">
                                      <p:cBhvr>
                                        <p:cTn id="31" dur="300"/>
                                        <p:tgtEl>
                                          <p:spTgt spid="25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path" presetSubtype="0" accel="50000" decel="50000" fill="hold" nodeType="clickEffect">
                                  <p:stCondLst>
                                    <p:cond delay="0"/>
                                  </p:stCondLst>
                                  <p:childTnLst>
                                    <p:animMotion origin="layout" path="M 5E-6 -4.44444E-6 L -0.00136 -0.96516 " pathEditMode="relative" rAng="0" ptsTypes="AA">
                                      <p:cBhvr>
                                        <p:cTn id="35" dur="1000" fill="hold"/>
                                        <p:tgtEl>
                                          <p:spTgt spid="252"/>
                                        </p:tgtEl>
                                        <p:attrNameLst>
                                          <p:attrName>ppt_x</p:attrName>
                                          <p:attrName>ppt_y</p:attrName>
                                        </p:attrNameLst>
                                      </p:cBhvr>
                                      <p:rCtr x="-72" y="-48264"/>
                                    </p:animMotion>
                                  </p:childTnLst>
                                </p:cTn>
                              </p:par>
                              <p:par>
                                <p:cTn id="36" presetID="1" presetClass="exit" presetSubtype="0" fill="hold" grpId="10" nodeType="withEffect">
                                  <p:stCondLst>
                                    <p:cond delay="0"/>
                                  </p:stCondLst>
                                  <p:iterate>
                                    <p:tmAbs val="0"/>
                                  </p:iterate>
                                  <p:childTnLst>
                                    <p:set>
                                      <p:cBhvr>
                                        <p:cTn id="37" fill="hold">
                                          <p:stCondLst>
                                            <p:cond delay="0"/>
                                          </p:stCondLst>
                                        </p:cTn>
                                        <p:tgtEl>
                                          <p:spTgt spid="253"/>
                                        </p:tgtEl>
                                        <p:attrNameLst>
                                          <p:attrName>style.visibility</p:attrName>
                                        </p:attrNameLst>
                                      </p:cBhvr>
                                      <p:to>
                                        <p:strVal val="hidden"/>
                                      </p:to>
                                    </p:set>
                                  </p:childTnLst>
                                </p:cTn>
                              </p:par>
                              <p:par>
                                <p:cTn id="38" presetID="1" presetClass="exit" presetSubtype="0" fill="hold" grpId="11" nodeType="withEffect">
                                  <p:stCondLst>
                                    <p:cond delay="0"/>
                                  </p:stCondLst>
                                  <p:iterate>
                                    <p:tmAbs val="0"/>
                                  </p:iterate>
                                  <p:childTnLst>
                                    <p:set>
                                      <p:cBhvr>
                                        <p:cTn id="39" fill="hold">
                                          <p:stCondLst>
                                            <p:cond delay="0"/>
                                          </p:stCondLst>
                                        </p:cTn>
                                        <p:tgtEl>
                                          <p:spTgt spid="254"/>
                                        </p:tgtEl>
                                        <p:attrNameLst>
                                          <p:attrName>style.visibility</p:attrName>
                                        </p:attrNameLst>
                                      </p:cBhvr>
                                      <p:to>
                                        <p:strVal val="hidden"/>
                                      </p:to>
                                    </p:set>
                                  </p:childTnLst>
                                </p:cTn>
                              </p:par>
                              <p:par>
                                <p:cTn id="40" presetID="1" presetClass="exit" presetSubtype="0" fill="hold" grpId="12" nodeType="withEffect">
                                  <p:stCondLst>
                                    <p:cond delay="0"/>
                                  </p:stCondLst>
                                  <p:iterate>
                                    <p:tmAbs val="0"/>
                                  </p:iterate>
                                  <p:childTnLst>
                                    <p:set>
                                      <p:cBhvr>
                                        <p:cTn id="41" fill="hold">
                                          <p:stCondLst>
                                            <p:cond delay="0"/>
                                          </p:stCondLst>
                                        </p:cTn>
                                        <p:tgtEl>
                                          <p:spTgt spid="255"/>
                                        </p:tgtEl>
                                        <p:attrNameLst>
                                          <p:attrName>style.visibility</p:attrName>
                                        </p:attrNameLst>
                                      </p:cBhvr>
                                      <p:to>
                                        <p:strVal val="hidden"/>
                                      </p:to>
                                    </p:set>
                                  </p:childTnLst>
                                </p:cTn>
                              </p:par>
                              <p:par>
                                <p:cTn id="42" presetID="1" presetClass="exit" presetSubtype="0" fill="hold" grpId="13" nodeType="withEffect">
                                  <p:stCondLst>
                                    <p:cond delay="0"/>
                                  </p:stCondLst>
                                  <p:iterate>
                                    <p:tmAbs val="0"/>
                                  </p:iterate>
                                  <p:childTnLst>
                                    <p:set>
                                      <p:cBhvr>
                                        <p:cTn id="43" fill="hold">
                                          <p:stCondLst>
                                            <p:cond delay="0"/>
                                          </p:stCondLst>
                                        </p:cTn>
                                        <p:tgtEl>
                                          <p:spTgt spid="256"/>
                                        </p:tgtEl>
                                        <p:attrNameLst>
                                          <p:attrName>style.visibility</p:attrName>
                                        </p:attrNameLst>
                                      </p:cBhvr>
                                      <p:to>
                                        <p:strVal val="hidden"/>
                                      </p:to>
                                    </p:set>
                                  </p:childTnLst>
                                </p:cTn>
                              </p:par>
                              <p:par>
                                <p:cTn id="44" presetID="1" presetClass="exit" presetSubtype="0" fill="hold" grpId="14" nodeType="withEffect">
                                  <p:stCondLst>
                                    <p:cond delay="0"/>
                                  </p:stCondLst>
                                  <p:iterate>
                                    <p:tmAbs val="0"/>
                                  </p:iterate>
                                  <p:childTnLst>
                                    <p:set>
                                      <p:cBhvr>
                                        <p:cTn id="45" fill="hold">
                                          <p:stCondLst>
                                            <p:cond delay="0"/>
                                          </p:stCondLst>
                                        </p:cTn>
                                        <p:tgtEl>
                                          <p:spTgt spid="257"/>
                                        </p:tgtEl>
                                        <p:attrNameLst>
                                          <p:attrName>style.visibility</p:attrName>
                                        </p:attrNameLst>
                                      </p:cBhvr>
                                      <p:to>
                                        <p:strVal val="hidden"/>
                                      </p:to>
                                    </p:set>
                                  </p:childTnLst>
                                </p:cTn>
                              </p:par>
                              <p:par>
                                <p:cTn id="46" presetID="1" presetClass="exit" presetSubtype="0" fill="hold" grpId="15" nodeType="withEffect">
                                  <p:stCondLst>
                                    <p:cond delay="0"/>
                                  </p:stCondLst>
                                  <p:iterate>
                                    <p:tmAbs val="0"/>
                                  </p:iterate>
                                  <p:childTnLst>
                                    <p:set>
                                      <p:cBhvr>
                                        <p:cTn id="47" fill="hold">
                                          <p:stCondLst>
                                            <p:cond delay="0"/>
                                          </p:stCondLst>
                                        </p:cTn>
                                        <p:tgtEl>
                                          <p:spTgt spid="258"/>
                                        </p:tgtEl>
                                        <p:attrNameLst>
                                          <p:attrName>style.visibility</p:attrName>
                                        </p:attrNameLst>
                                      </p:cBhvr>
                                      <p:to>
                                        <p:strVal val="hidden"/>
                                      </p:to>
                                    </p:set>
                                  </p:childTnLst>
                                </p:cTn>
                              </p:par>
                              <p:par>
                                <p:cTn id="48" presetID="1" presetClass="exit" presetSubtype="0" fill="hold" grpId="17" nodeType="withEffect">
                                  <p:stCondLst>
                                    <p:cond delay="0"/>
                                  </p:stCondLst>
                                  <p:iterate>
                                    <p:tmAbs val="0"/>
                                  </p:iterate>
                                  <p:childTnLst>
                                    <p:set>
                                      <p:cBhvr>
                                        <p:cTn id="49" fill="hold">
                                          <p:stCondLst>
                                            <p:cond delay="0"/>
                                          </p:stCondLst>
                                        </p:cTn>
                                        <p:tgtEl>
                                          <p:spTgt spid="25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18" nodeType="clickEffect">
                                  <p:stCondLst>
                                    <p:cond delay="0"/>
                                  </p:stCondLst>
                                  <p:iterate>
                                    <p:tmAbs val="0"/>
                                  </p:iterate>
                                  <p:childTnLst>
                                    <p:set>
                                      <p:cBhvr>
                                        <p:cTn id="53" fill="hold"/>
                                        <p:tgtEl>
                                          <p:spTgt spid="261"/>
                                        </p:tgtEl>
                                        <p:attrNameLst>
                                          <p:attrName>style.visibility</p:attrName>
                                        </p:attrNameLst>
                                      </p:cBhvr>
                                      <p:to>
                                        <p:strVal val="visible"/>
                                      </p:to>
                                    </p:set>
                                    <p:animEffect transition="in" filter="wipe(left)">
                                      <p:cBhvr>
                                        <p:cTn id="54" dur="300"/>
                                        <p:tgtEl>
                                          <p:spTgt spid="26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19" nodeType="clickEffect">
                                  <p:stCondLst>
                                    <p:cond delay="0"/>
                                  </p:stCondLst>
                                  <p:iterate>
                                    <p:tmAbs val="0"/>
                                  </p:iterate>
                                  <p:childTnLst>
                                    <p:set>
                                      <p:cBhvr>
                                        <p:cTn id="58" fill="hold"/>
                                        <p:tgtEl>
                                          <p:spTgt spid="262"/>
                                        </p:tgtEl>
                                        <p:attrNameLst>
                                          <p:attrName>style.visibility</p:attrName>
                                        </p:attrNameLst>
                                      </p:cBhvr>
                                      <p:to>
                                        <p:strVal val="visible"/>
                                      </p:to>
                                    </p:set>
                                    <p:animEffect transition="in" filter="wipe(left)">
                                      <p:cBhvr>
                                        <p:cTn id="59" dur="3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3" grpId="10" animBg="1" advAuto="0"/>
      <p:bldP spid="254" grpId="2" animBg="1" advAuto="0"/>
      <p:bldP spid="254" grpId="11" animBg="1" advAuto="0"/>
      <p:bldP spid="255" grpId="3" animBg="1" advAuto="0"/>
      <p:bldP spid="255" grpId="12" animBg="1" advAuto="0"/>
      <p:bldP spid="256" grpId="4" animBg="1" advAuto="0"/>
      <p:bldP spid="256" grpId="13" animBg="1" advAuto="0"/>
      <p:bldP spid="257" grpId="5" animBg="1" advAuto="0"/>
      <p:bldP spid="257" grpId="14" animBg="1" advAuto="0"/>
      <p:bldP spid="258" grpId="6" animBg="1" advAuto="0"/>
      <p:bldP spid="258" grpId="15" animBg="1" advAuto="0"/>
      <p:bldP spid="259" grpId="7" animBg="1" advAuto="0"/>
      <p:bldP spid="259" grpId="17" animBg="1" advAuto="0"/>
      <p:bldP spid="261" grpId="18" animBg="1" advAuto="0"/>
      <p:bldP spid="262" grpId="19"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1047953" y="500327"/>
            <a:ext cx="21508632" cy="1285876"/>
          </a:xfrm>
          <a:prstGeom prst="rect">
            <a:avLst/>
          </a:prstGeom>
        </p:spPr>
        <p:txBody>
          <a:bodyPr>
            <a:normAutofit fontScale="90000"/>
          </a:bodyPr>
          <a:lstStyle>
            <a:lvl1pPr defTabSz="496570">
              <a:defRPr sz="7650"/>
            </a:lvl1pPr>
          </a:lstStyle>
          <a:p>
            <a:r>
              <a:t>Die Formulare</a:t>
            </a:r>
          </a:p>
        </p:txBody>
      </p:sp>
      <p:pic>
        <p:nvPicPr>
          <p:cNvPr id="265" name="f1 Kinder- und Jugendschutz2015_v01-neutral+Formulare.pdf"/>
          <p:cNvPicPr>
            <a:picLocks noChangeAspect="1"/>
          </p:cNvPicPr>
          <p:nvPr/>
        </p:nvPicPr>
        <p:blipFill>
          <a:blip r:embed="rId3">
            <a:extLst/>
          </a:blip>
          <a:stretch>
            <a:fillRect/>
          </a:stretch>
        </p:blipFill>
        <p:spPr>
          <a:xfrm>
            <a:off x="340647" y="2183656"/>
            <a:ext cx="7556501" cy="10693401"/>
          </a:xfrm>
          <a:prstGeom prst="rect">
            <a:avLst/>
          </a:prstGeom>
          <a:ln w="12700">
            <a:miter lim="400000"/>
          </a:ln>
        </p:spPr>
      </p:pic>
      <p:pic>
        <p:nvPicPr>
          <p:cNvPr id="266" name="f2 Kinder- und Jugendschutz2015_v01-neutral+Formulare.pdf"/>
          <p:cNvPicPr>
            <a:picLocks noChangeAspect="1"/>
          </p:cNvPicPr>
          <p:nvPr/>
        </p:nvPicPr>
        <p:blipFill>
          <a:blip r:embed="rId4">
            <a:extLst/>
          </a:blip>
          <a:stretch>
            <a:fillRect/>
          </a:stretch>
        </p:blipFill>
        <p:spPr>
          <a:xfrm>
            <a:off x="8413750" y="2183656"/>
            <a:ext cx="7556500" cy="10693401"/>
          </a:xfrm>
          <a:prstGeom prst="rect">
            <a:avLst/>
          </a:prstGeom>
          <a:ln w="12700">
            <a:miter lim="400000"/>
          </a:ln>
        </p:spPr>
      </p:pic>
      <p:pic>
        <p:nvPicPr>
          <p:cNvPr id="267" name="f3 Kinder- und Jugendschutz2015_v01-neutral+Formulare.pdf"/>
          <p:cNvPicPr>
            <a:picLocks noChangeAspect="1"/>
          </p:cNvPicPr>
          <p:nvPr/>
        </p:nvPicPr>
        <p:blipFill>
          <a:blip r:embed="rId5">
            <a:extLst/>
          </a:blip>
          <a:stretch>
            <a:fillRect/>
          </a:stretch>
        </p:blipFill>
        <p:spPr>
          <a:xfrm>
            <a:off x="16486852" y="2183656"/>
            <a:ext cx="7556501" cy="10693401"/>
          </a:xfrm>
          <a:prstGeom prst="rect">
            <a:avLst/>
          </a:prstGeom>
          <a:ln w="12700">
            <a:miter lim="400000"/>
          </a:ln>
        </p:spPr>
      </p:pic>
      <p:sp>
        <p:nvSpPr>
          <p:cNvPr id="268" name="Shape 268"/>
          <p:cNvSpPr/>
          <p:nvPr/>
        </p:nvSpPr>
        <p:spPr>
          <a:xfrm>
            <a:off x="476973" y="1740428"/>
            <a:ext cx="7283848" cy="88645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defTabSz="584200">
              <a:defRPr>
                <a:solidFill>
                  <a:srgbClr val="000000"/>
                </a:solidFill>
                <a:latin typeface="Helvetica Neue Light"/>
                <a:ea typeface="Helvetica Neue Light"/>
                <a:cs typeface="Helvetica Neue Light"/>
                <a:sym typeface="Helvetica Neue Light"/>
              </a:defRPr>
            </a:lvl1pPr>
          </a:lstStyle>
          <a:p>
            <a:r>
              <a:t>für den Mitarbeiter</a:t>
            </a:r>
          </a:p>
        </p:txBody>
      </p:sp>
      <p:sp>
        <p:nvSpPr>
          <p:cNvPr id="269" name="Shape 269"/>
          <p:cNvSpPr/>
          <p:nvPr/>
        </p:nvSpPr>
        <p:spPr>
          <a:xfrm>
            <a:off x="8686403" y="1740428"/>
            <a:ext cx="7283847" cy="88645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defTabSz="584200">
              <a:defRPr>
                <a:solidFill>
                  <a:srgbClr val="000000"/>
                </a:solidFill>
                <a:latin typeface="Helvetica Neue Light"/>
                <a:ea typeface="Helvetica Neue Light"/>
                <a:cs typeface="Helvetica Neue Light"/>
                <a:sym typeface="Helvetica Neue Light"/>
              </a:defRPr>
            </a:lvl1pPr>
          </a:lstStyle>
          <a:p>
            <a:r>
              <a:t>für Vorort</a:t>
            </a:r>
          </a:p>
        </p:txBody>
      </p:sp>
      <p:sp>
        <p:nvSpPr>
          <p:cNvPr id="270" name="Shape 270"/>
          <p:cNvSpPr/>
          <p:nvPr/>
        </p:nvSpPr>
        <p:spPr>
          <a:xfrm>
            <a:off x="16623179" y="1740428"/>
            <a:ext cx="7283848" cy="88645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defTabSz="584200">
              <a:defRPr>
                <a:solidFill>
                  <a:srgbClr val="000000"/>
                </a:solidFill>
                <a:latin typeface="Helvetica Neue Light"/>
                <a:ea typeface="Helvetica Neue Light"/>
                <a:cs typeface="Helvetica Neue Light"/>
                <a:sym typeface="Helvetica Neue Light"/>
              </a:defRPr>
            </a:lvl1pPr>
          </a:lstStyle>
          <a:p>
            <a:r>
              <a:t>Für SWD-EC-Verband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body" idx="1"/>
          </p:nvPr>
        </p:nvSpPr>
        <p:spPr>
          <a:prstGeom prst="rect">
            <a:avLst/>
          </a:prstGeom>
        </p:spPr>
        <p:txBody>
          <a:bodyPr/>
          <a:lstStyle/>
          <a:p>
            <a:r>
              <a:t>dazu ist das Einverständnis der EC Mitarbeiter notwendig (Datenschutz)</a:t>
            </a:r>
          </a:p>
        </p:txBody>
      </p:sp>
      <p:sp>
        <p:nvSpPr>
          <p:cNvPr id="273" name="Shape 273"/>
          <p:cNvSpPr>
            <a:spLocks noGrp="1"/>
          </p:cNvSpPr>
          <p:nvPr>
            <p:ph type="title"/>
          </p:nvPr>
        </p:nvSpPr>
        <p:spPr>
          <a:prstGeom prst="rect">
            <a:avLst/>
          </a:prstGeom>
        </p:spPr>
        <p:txBody>
          <a:bodyPr>
            <a:normAutofit fontScale="90000"/>
          </a:bodyPr>
          <a:lstStyle>
            <a:lvl1pPr defTabSz="496570">
              <a:defRPr sz="7650"/>
            </a:lvl1pPr>
          </a:lstStyle>
          <a:p>
            <a:r>
              <a:t>EC Jugendarbeiten im LGV</a:t>
            </a:r>
          </a:p>
        </p:txBody>
      </p:sp>
      <p:grpSp>
        <p:nvGrpSpPr>
          <p:cNvPr id="276" name="Group 276"/>
          <p:cNvGrpSpPr/>
          <p:nvPr/>
        </p:nvGrpSpPr>
        <p:grpSpPr>
          <a:xfrm>
            <a:off x="6434584" y="4108594"/>
            <a:ext cx="14975634" cy="7369863"/>
            <a:chOff x="0" y="0"/>
            <a:chExt cx="14975633" cy="7369862"/>
          </a:xfrm>
        </p:grpSpPr>
        <p:pic>
          <p:nvPicPr>
            <p:cNvPr id="275" name="Bildschirmfoto 2017-09-17 um 15.23.08.png"/>
            <p:cNvPicPr>
              <a:picLocks noChangeAspect="1"/>
            </p:cNvPicPr>
            <p:nvPr/>
          </p:nvPicPr>
          <p:blipFill>
            <a:blip r:embed="rId3">
              <a:extLst/>
            </a:blip>
            <a:stretch>
              <a:fillRect/>
            </a:stretch>
          </p:blipFill>
          <p:spPr>
            <a:xfrm>
              <a:off x="215900" y="139700"/>
              <a:ext cx="14543834" cy="6811063"/>
            </a:xfrm>
            <a:prstGeom prst="rect">
              <a:avLst/>
            </a:prstGeom>
            <a:ln>
              <a:noFill/>
            </a:ln>
            <a:effectLst/>
          </p:spPr>
        </p:pic>
        <p:pic>
          <p:nvPicPr>
            <p:cNvPr id="274" name="Bild 273"/>
            <p:cNvPicPr>
              <a:picLocks/>
            </p:cNvPicPr>
            <p:nvPr/>
          </p:nvPicPr>
          <p:blipFill>
            <a:blip r:embed="rId4">
              <a:extLst/>
            </a:blip>
            <a:stretch>
              <a:fillRect/>
            </a:stretch>
          </p:blipFill>
          <p:spPr>
            <a:xfrm>
              <a:off x="0" y="0"/>
              <a:ext cx="14975634" cy="7369863"/>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lvl1pPr defTabSz="379729">
              <a:defRPr sz="8450"/>
            </a:lvl1pPr>
          </a:lstStyle>
          <a:p>
            <a:r>
              <a:t>Kinder - &amp; Jugendschutzschulung</a:t>
            </a:r>
          </a:p>
        </p:txBody>
      </p:sp>
      <p:sp>
        <p:nvSpPr>
          <p:cNvPr id="136" name="Shape 136"/>
          <p:cNvSpPr>
            <a:spLocks noGrp="1"/>
          </p:cNvSpPr>
          <p:nvPr>
            <p:ph type="body" sz="quarter" idx="1"/>
          </p:nvPr>
        </p:nvSpPr>
        <p:spPr>
          <a:prstGeom prst="rect">
            <a:avLst/>
          </a:prstGeom>
        </p:spPr>
        <p:txBody>
          <a:bodyPr/>
          <a:lstStyle/>
          <a:p>
            <a:r>
              <a:t>Sensibilisierung &amp; Prävention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body" idx="1"/>
          </p:nvPr>
        </p:nvSpPr>
        <p:spPr>
          <a:prstGeom prst="rect">
            <a:avLst/>
          </a:prstGeom>
        </p:spPr>
        <p:txBody>
          <a:bodyPr/>
          <a:lstStyle/>
          <a:p>
            <a:r>
              <a:rPr dirty="0" err="1"/>
              <a:t>Wir</a:t>
            </a:r>
            <a:r>
              <a:rPr dirty="0"/>
              <a:t> </a:t>
            </a:r>
            <a:r>
              <a:rPr dirty="0" err="1"/>
              <a:t>haben</a:t>
            </a:r>
            <a:r>
              <a:rPr dirty="0"/>
              <a:t> </a:t>
            </a:r>
            <a:r>
              <a:rPr dirty="0" err="1"/>
              <a:t>eine</a:t>
            </a:r>
            <a:r>
              <a:rPr dirty="0"/>
              <a:t> </a:t>
            </a:r>
            <a:r>
              <a:rPr dirty="0" err="1"/>
              <a:t>Vereinbarung</a:t>
            </a:r>
            <a:r>
              <a:rPr dirty="0"/>
              <a:t> </a:t>
            </a:r>
            <a:r>
              <a:rPr dirty="0" err="1"/>
              <a:t>mit</a:t>
            </a:r>
            <a:r>
              <a:rPr dirty="0"/>
              <a:t> </a:t>
            </a:r>
            <a:r>
              <a:rPr dirty="0" err="1"/>
              <a:t>dem</a:t>
            </a:r>
            <a:r>
              <a:rPr dirty="0"/>
              <a:t> LGV, die </a:t>
            </a:r>
            <a:r>
              <a:rPr dirty="0" err="1"/>
              <a:t>regelt</a:t>
            </a:r>
            <a:r>
              <a:rPr dirty="0"/>
              <a:t>, </a:t>
            </a:r>
            <a:r>
              <a:rPr dirty="0" err="1"/>
              <a:t>dass</a:t>
            </a:r>
            <a:r>
              <a:rPr dirty="0"/>
              <a:t> </a:t>
            </a:r>
            <a:r>
              <a:rPr dirty="0" err="1"/>
              <a:t>wir</a:t>
            </a:r>
            <a:r>
              <a:rPr dirty="0"/>
              <a:t> …</a:t>
            </a:r>
          </a:p>
          <a:p>
            <a:pPr marL="1228000" lvl="1" indent="-720000">
              <a:buSzPct val="100000"/>
              <a:buChar char="•"/>
            </a:pPr>
            <a:r>
              <a:rPr dirty="0"/>
              <a:t>… </a:t>
            </a:r>
            <a:r>
              <a:rPr dirty="0" err="1"/>
              <a:t>uns</a:t>
            </a:r>
            <a:r>
              <a:rPr dirty="0"/>
              <a:t> </a:t>
            </a:r>
            <a:r>
              <a:rPr dirty="0" err="1"/>
              <a:t>gegenseitig</a:t>
            </a:r>
            <a:r>
              <a:rPr dirty="0"/>
              <a:t> </a:t>
            </a:r>
            <a:r>
              <a:rPr dirty="0" err="1"/>
              <a:t>Einblick</a:t>
            </a:r>
            <a:r>
              <a:rPr dirty="0"/>
              <a:t> </a:t>
            </a:r>
            <a:r>
              <a:rPr dirty="0" err="1"/>
              <a:t>geben</a:t>
            </a:r>
            <a:r>
              <a:rPr dirty="0"/>
              <a:t> in die </a:t>
            </a:r>
            <a:r>
              <a:rPr dirty="0" err="1"/>
              <a:t>Dokumentation</a:t>
            </a:r>
            <a:r>
              <a:rPr dirty="0"/>
              <a:t> des Kinder- und </a:t>
            </a:r>
            <a:r>
              <a:rPr dirty="0" err="1"/>
              <a:t>Jugendschutz</a:t>
            </a:r>
            <a:endParaRPr dirty="0"/>
          </a:p>
          <a:p>
            <a:pPr marL="1228000" lvl="1" indent="-720000">
              <a:buSzPct val="100000"/>
              <a:buChar char="•"/>
            </a:pPr>
            <a:r>
              <a:rPr dirty="0"/>
              <a:t>Dem EC die </a:t>
            </a:r>
            <a:r>
              <a:rPr dirty="0" err="1"/>
              <a:t>Unterschrift</a:t>
            </a:r>
            <a:r>
              <a:rPr dirty="0"/>
              <a:t> der Kinder- und </a:t>
            </a:r>
            <a:r>
              <a:rPr dirty="0" err="1"/>
              <a:t>Jugendschutz</a:t>
            </a:r>
            <a:r>
              <a:rPr dirty="0"/>
              <a:t> </a:t>
            </a:r>
            <a:r>
              <a:rPr dirty="0" err="1"/>
              <a:t>Leitlinien</a:t>
            </a:r>
            <a:r>
              <a:rPr dirty="0"/>
              <a:t> des LGV </a:t>
            </a:r>
            <a:r>
              <a:rPr dirty="0" err="1"/>
              <a:t>ausreicht</a:t>
            </a:r>
            <a:r>
              <a:rPr dirty="0"/>
              <a:t> und </a:t>
            </a:r>
            <a:r>
              <a:rPr dirty="0" err="1"/>
              <a:t>umgekehrt</a:t>
            </a:r>
            <a:r>
              <a:rPr dirty="0"/>
              <a:t> der LGV die EC Kinder- und </a:t>
            </a:r>
            <a:r>
              <a:rPr dirty="0" err="1"/>
              <a:t>Jugendschutz</a:t>
            </a:r>
            <a:r>
              <a:rPr dirty="0"/>
              <a:t> </a:t>
            </a:r>
            <a:r>
              <a:rPr dirty="0" err="1"/>
              <a:t>Leitlinien</a:t>
            </a:r>
            <a:r>
              <a:rPr dirty="0"/>
              <a:t> </a:t>
            </a:r>
            <a:r>
              <a:rPr dirty="0" err="1"/>
              <a:t>anerkennt</a:t>
            </a:r>
            <a:r>
              <a:rPr dirty="0"/>
              <a:t>.</a:t>
            </a:r>
          </a:p>
          <a:p>
            <a:pPr marL="1228000" lvl="1" indent="-720000">
              <a:buSzPct val="100000"/>
              <a:buChar char="•"/>
            </a:pPr>
            <a:endParaRPr dirty="0"/>
          </a:p>
          <a:p>
            <a:pPr marL="1228000" lvl="1" indent="-720000">
              <a:buSzPct val="100000"/>
              <a:buChar char="•"/>
            </a:pPr>
            <a:r>
              <a:rPr dirty="0" err="1"/>
              <a:t>d.h</a:t>
            </a:r>
            <a:r>
              <a:rPr dirty="0"/>
              <a:t>. </a:t>
            </a:r>
            <a:r>
              <a:rPr dirty="0" err="1"/>
              <a:t>bitte</a:t>
            </a:r>
            <a:r>
              <a:rPr dirty="0"/>
              <a:t> </a:t>
            </a:r>
            <a:r>
              <a:rPr dirty="0" err="1"/>
              <a:t>nicht</a:t>
            </a:r>
            <a:r>
              <a:rPr dirty="0"/>
              <a:t> </a:t>
            </a:r>
            <a:r>
              <a:rPr dirty="0" err="1"/>
              <a:t>vom</a:t>
            </a:r>
            <a:r>
              <a:rPr dirty="0"/>
              <a:t> LGV </a:t>
            </a:r>
            <a:r>
              <a:rPr dirty="0" err="1"/>
              <a:t>Jugendpastor</a:t>
            </a:r>
            <a:r>
              <a:rPr dirty="0"/>
              <a:t> </a:t>
            </a:r>
            <a:r>
              <a:rPr dirty="0" err="1"/>
              <a:t>verlangen</a:t>
            </a:r>
            <a:r>
              <a:rPr dirty="0"/>
              <a:t>, </a:t>
            </a:r>
            <a:r>
              <a:rPr dirty="0" err="1"/>
              <a:t>dass</a:t>
            </a:r>
            <a:r>
              <a:rPr dirty="0"/>
              <a:t> </a:t>
            </a:r>
            <a:r>
              <a:rPr dirty="0" err="1"/>
              <a:t>er</a:t>
            </a:r>
            <a:r>
              <a:rPr dirty="0"/>
              <a:t> die </a:t>
            </a:r>
            <a:r>
              <a:rPr dirty="0" err="1"/>
              <a:t>Ecu</a:t>
            </a:r>
            <a:r>
              <a:rPr dirty="0"/>
              <a:t> Kinder- und </a:t>
            </a:r>
            <a:r>
              <a:rPr dirty="0" err="1"/>
              <a:t>Jugendschutz-Leitlinien</a:t>
            </a:r>
            <a:r>
              <a:rPr dirty="0"/>
              <a:t> </a:t>
            </a:r>
            <a:r>
              <a:rPr dirty="0" err="1"/>
              <a:t>unterschreibt</a:t>
            </a:r>
            <a:r>
              <a:rPr dirty="0"/>
              <a:t>. </a:t>
            </a:r>
            <a:r>
              <a:rPr dirty="0" err="1"/>
              <a:t>Er</a:t>
            </a:r>
            <a:r>
              <a:rPr dirty="0"/>
              <a:t> hat das </a:t>
            </a:r>
            <a:r>
              <a:rPr dirty="0" err="1"/>
              <a:t>schon</a:t>
            </a:r>
            <a:r>
              <a:rPr dirty="0"/>
              <a:t> </a:t>
            </a:r>
            <a:r>
              <a:rPr dirty="0" err="1"/>
              <a:t>mit</a:t>
            </a:r>
            <a:r>
              <a:rPr dirty="0"/>
              <a:t> der LGV Version </a:t>
            </a:r>
            <a:r>
              <a:rPr dirty="0" err="1"/>
              <a:t>geleistet</a:t>
            </a:r>
            <a:r>
              <a:rPr dirty="0"/>
              <a:t>. Das </a:t>
            </a:r>
            <a:r>
              <a:rPr dirty="0" err="1"/>
              <a:t>reicht</a:t>
            </a:r>
            <a:r>
              <a:rPr dirty="0"/>
              <a:t> </a:t>
            </a:r>
            <a:r>
              <a:rPr dirty="0" err="1"/>
              <a:t>aus</a:t>
            </a:r>
            <a:r>
              <a:rPr dirty="0"/>
              <a:t>!</a:t>
            </a:r>
          </a:p>
        </p:txBody>
      </p:sp>
      <p:sp>
        <p:nvSpPr>
          <p:cNvPr id="279" name="Shape 279"/>
          <p:cNvSpPr>
            <a:spLocks noGrp="1"/>
          </p:cNvSpPr>
          <p:nvPr>
            <p:ph type="title"/>
          </p:nvPr>
        </p:nvSpPr>
        <p:spPr>
          <a:prstGeom prst="rect">
            <a:avLst/>
          </a:prstGeom>
        </p:spPr>
        <p:txBody>
          <a:bodyPr>
            <a:normAutofit fontScale="90000"/>
          </a:bodyPr>
          <a:lstStyle>
            <a:lvl1pPr defTabSz="496570">
              <a:defRPr sz="7650"/>
            </a:lvl1pPr>
          </a:lstStyle>
          <a:p>
            <a:r>
              <a:t>EC Jugendarbeiten im LGV</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prstGeom prst="rect">
            <a:avLst/>
          </a:prstGeom>
        </p:spPr>
        <p:txBody>
          <a:bodyPr/>
          <a:lstStyle/>
          <a:p>
            <a:r>
              <a:t>Gibt’s nicht, gibt’s nicht!</a:t>
            </a:r>
          </a:p>
          <a:p>
            <a:endParaRPr/>
          </a:p>
          <a:p>
            <a:r>
              <a:t>Die Folgen</a:t>
            </a:r>
          </a:p>
        </p:txBody>
      </p:sp>
      <p:sp>
        <p:nvSpPr>
          <p:cNvPr id="139" name="Shape 139"/>
          <p:cNvSpPr>
            <a:spLocks noGrp="1"/>
          </p:cNvSpPr>
          <p:nvPr>
            <p:ph type="title"/>
          </p:nvPr>
        </p:nvSpPr>
        <p:spPr>
          <a:prstGeom prst="rect">
            <a:avLst/>
          </a:prstGeom>
        </p:spPr>
        <p:txBody>
          <a:bodyPr>
            <a:normAutofit fontScale="90000"/>
          </a:bodyPr>
          <a:lstStyle>
            <a:lvl1pPr defTabSz="496570">
              <a:defRPr sz="7650"/>
            </a:lvl1pPr>
          </a:lstStyle>
          <a:p>
            <a:r>
              <a:t>Die unmögliche Möglichkeit</a:t>
            </a:r>
          </a:p>
        </p:txBody>
      </p:sp>
      <p:pic>
        <p:nvPicPr>
          <p:cNvPr id="2" name="Grafik 1">
            <a:extLst>
              <a:ext uri="{FF2B5EF4-FFF2-40B4-BE49-F238E27FC236}">
                <a16:creationId xmlns:a16="http://schemas.microsoft.com/office/drawing/2014/main" id="{F825C987-5CED-D74D-94A0-2C7636009957}"/>
              </a:ext>
            </a:extLst>
          </p:cNvPr>
          <p:cNvPicPr>
            <a:picLocks noChangeAspect="1"/>
          </p:cNvPicPr>
          <p:nvPr/>
        </p:nvPicPr>
        <p:blipFill>
          <a:blip r:embed="rId3"/>
          <a:stretch>
            <a:fillRect/>
          </a:stretch>
        </p:blipFill>
        <p:spPr>
          <a:xfrm rot="21226581">
            <a:off x="14638483" y="296111"/>
            <a:ext cx="7922879" cy="11042449"/>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 name="Shape 144"/>
          <p:cNvSpPr>
            <a:spLocks noGrp="1"/>
          </p:cNvSpPr>
          <p:nvPr>
            <p:ph type="body" idx="1"/>
          </p:nvPr>
        </p:nvSpPr>
        <p:spPr>
          <a:prstGeom prst="rect">
            <a:avLst/>
          </a:prstGeom>
        </p:spPr>
        <p:txBody>
          <a:bodyPr/>
          <a:lstStyle/>
          <a:p>
            <a:pPr defTabSz="558621">
              <a:lnSpc>
                <a:spcPct val="90000"/>
              </a:lnSpc>
              <a:spcBef>
                <a:spcPts val="1300"/>
              </a:spcBef>
              <a:defRPr sz="3740"/>
            </a:pPr>
            <a:r>
              <a:t>Artikel (6-41)</a:t>
            </a:r>
          </a:p>
          <a:p>
            <a:pPr defTabSz="558621">
              <a:lnSpc>
                <a:spcPct val="90000"/>
              </a:lnSpc>
              <a:spcBef>
                <a:spcPts val="1300"/>
              </a:spcBef>
              <a:defRPr sz="3740"/>
            </a:pPr>
            <a:r>
              <a:t>Schutz vor</a:t>
            </a:r>
          </a:p>
          <a:p>
            <a:pPr marL="448534" lvl="2" indent="272034" defTabSz="397256">
              <a:lnSpc>
                <a:spcPct val="90000"/>
              </a:lnSpc>
              <a:spcBef>
                <a:spcPts val="600"/>
              </a:spcBef>
              <a:defRPr sz="2720"/>
            </a:pPr>
            <a:r>
              <a:t>Gewalt</a:t>
            </a:r>
          </a:p>
          <a:p>
            <a:pPr marL="448534" lvl="2" indent="272034" defTabSz="397256">
              <a:lnSpc>
                <a:spcPct val="90000"/>
              </a:lnSpc>
              <a:spcBef>
                <a:spcPts val="600"/>
              </a:spcBef>
              <a:defRPr sz="2720"/>
            </a:pPr>
            <a:r>
              <a:t>sexuellem Missbrauch</a:t>
            </a:r>
            <a:endParaRPr sz="2448"/>
          </a:p>
          <a:p>
            <a:pPr marL="448534" lvl="2" indent="272034" defTabSz="397256">
              <a:lnSpc>
                <a:spcPct val="90000"/>
              </a:lnSpc>
              <a:spcBef>
                <a:spcPts val="600"/>
              </a:spcBef>
              <a:defRPr sz="2720"/>
            </a:pPr>
            <a:r>
              <a:t>Trennung von den Eltern…</a:t>
            </a:r>
            <a:endParaRPr sz="2992"/>
          </a:p>
          <a:p>
            <a:pPr defTabSz="558621">
              <a:lnSpc>
                <a:spcPct val="90000"/>
              </a:lnSpc>
              <a:spcBef>
                <a:spcPts val="1300"/>
              </a:spcBef>
              <a:defRPr sz="3740"/>
            </a:pPr>
            <a:r>
              <a:t>Förderung</a:t>
            </a:r>
          </a:p>
          <a:p>
            <a:pPr marL="448534" lvl="2" indent="272034" defTabSz="397256">
              <a:lnSpc>
                <a:spcPct val="90000"/>
              </a:lnSpc>
              <a:spcBef>
                <a:spcPts val="600"/>
              </a:spcBef>
              <a:defRPr sz="2720"/>
            </a:pPr>
            <a:r>
              <a:t>Lebensbedingungen</a:t>
            </a:r>
            <a:endParaRPr sz="2448"/>
          </a:p>
          <a:p>
            <a:pPr marL="448534" lvl="2" indent="272034" defTabSz="397256">
              <a:lnSpc>
                <a:spcPct val="90000"/>
              </a:lnSpc>
              <a:spcBef>
                <a:spcPts val="600"/>
              </a:spcBef>
              <a:defRPr sz="2720"/>
            </a:pPr>
            <a:r>
              <a:t>Entwicklung</a:t>
            </a:r>
          </a:p>
          <a:p>
            <a:pPr marL="448534" lvl="2" indent="272034" defTabSz="397256">
              <a:lnSpc>
                <a:spcPct val="90000"/>
              </a:lnSpc>
              <a:spcBef>
                <a:spcPts val="600"/>
              </a:spcBef>
              <a:defRPr sz="2720"/>
            </a:pPr>
            <a:r>
              <a:t>Bildung</a:t>
            </a:r>
            <a:endParaRPr sz="2448"/>
          </a:p>
          <a:p>
            <a:pPr marL="448534" lvl="2" indent="272034" defTabSz="397256">
              <a:lnSpc>
                <a:spcPct val="90000"/>
              </a:lnSpc>
              <a:spcBef>
                <a:spcPts val="600"/>
              </a:spcBef>
              <a:defRPr sz="2720"/>
            </a:pPr>
            <a:r>
              <a:t>Ruhe, Freizeit, Spiel und Erholung</a:t>
            </a:r>
            <a:endParaRPr sz="2992"/>
          </a:p>
          <a:p>
            <a:pPr defTabSz="558621">
              <a:lnSpc>
                <a:spcPct val="90000"/>
              </a:lnSpc>
              <a:spcBef>
                <a:spcPts val="1300"/>
              </a:spcBef>
              <a:defRPr sz="3740"/>
            </a:pPr>
            <a:r>
              <a:t>Beteiligung</a:t>
            </a:r>
          </a:p>
          <a:p>
            <a:pPr marL="448534" lvl="2" indent="272034" defTabSz="397256">
              <a:lnSpc>
                <a:spcPct val="90000"/>
              </a:lnSpc>
              <a:spcBef>
                <a:spcPts val="600"/>
              </a:spcBef>
              <a:defRPr sz="2720"/>
            </a:pPr>
            <a:r>
              <a:t>freie Meinungsäußerung</a:t>
            </a:r>
            <a:endParaRPr sz="2448"/>
          </a:p>
          <a:p>
            <a:pPr marL="448534" lvl="2" indent="272034" defTabSz="397256">
              <a:lnSpc>
                <a:spcPct val="90000"/>
              </a:lnSpc>
              <a:spcBef>
                <a:spcPts val="600"/>
              </a:spcBef>
              <a:defRPr sz="2720"/>
            </a:pPr>
            <a:r>
              <a:t>Freiheit des Gewissens und der Religion</a:t>
            </a:r>
            <a:endParaRPr sz="2448"/>
          </a:p>
          <a:p>
            <a:pPr marL="448534" lvl="2" indent="272034" defTabSz="397256">
              <a:lnSpc>
                <a:spcPct val="90000"/>
              </a:lnSpc>
              <a:spcBef>
                <a:spcPts val="600"/>
              </a:spcBef>
              <a:defRPr sz="2720"/>
            </a:pPr>
            <a:r>
              <a:t>Nutzung kindgerechter Medien</a:t>
            </a:r>
            <a:endParaRPr sz="2448"/>
          </a:p>
          <a:p>
            <a:pPr marL="448534" lvl="2" indent="272034" defTabSz="397256">
              <a:lnSpc>
                <a:spcPct val="90000"/>
              </a:lnSpc>
              <a:spcBef>
                <a:spcPts val="600"/>
              </a:spcBef>
              <a:defRPr sz="2720"/>
            </a:pPr>
            <a:r>
              <a:t>Partizipation</a:t>
            </a:r>
          </a:p>
        </p:txBody>
      </p:sp>
      <p:sp>
        <p:nvSpPr>
          <p:cNvPr id="145" name="Shape 145"/>
          <p:cNvSpPr>
            <a:spLocks noGrp="1"/>
          </p:cNvSpPr>
          <p:nvPr>
            <p:ph type="title"/>
          </p:nvPr>
        </p:nvSpPr>
        <p:spPr>
          <a:prstGeom prst="rect">
            <a:avLst/>
          </a:prstGeom>
        </p:spPr>
        <p:txBody>
          <a:bodyPr>
            <a:normAutofit fontScale="90000"/>
          </a:bodyPr>
          <a:lstStyle/>
          <a:p>
            <a:pPr defTabSz="338835">
              <a:defRPr sz="5219"/>
            </a:pPr>
            <a:r>
              <a:t>UN-Kinderrechtskonvention</a:t>
            </a:r>
            <a:br/>
            <a:r>
              <a:rPr sz="2320">
                <a:latin typeface="Helvetica Neue Light"/>
                <a:ea typeface="Helvetica Neue Light"/>
                <a:cs typeface="Helvetica Neue Light"/>
                <a:sym typeface="Helvetica Neue Light"/>
              </a:rPr>
              <a:t>20.11.1989</a:t>
            </a:r>
          </a:p>
        </p:txBody>
      </p:sp>
      <p:sp>
        <p:nvSpPr>
          <p:cNvPr id="146" name="Shape 146"/>
          <p:cNvSpPr/>
          <p:nvPr/>
        </p:nvSpPr>
        <p:spPr>
          <a:xfrm rot="16200000">
            <a:off x="18628415" y="5226957"/>
            <a:ext cx="4176463" cy="525781"/>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l" defTabSz="1828800">
              <a:defRPr sz="2200">
                <a:solidFill>
                  <a:srgbClr val="005E80"/>
                </a:solidFill>
                <a:latin typeface="Calibri"/>
                <a:ea typeface="Calibri"/>
                <a:cs typeface="Calibri"/>
                <a:sym typeface="Calibri"/>
              </a:defRPr>
            </a:lvl1pPr>
          </a:lstStyle>
          <a:p>
            <a:r>
              <a:t>flickr.com CC BY 2.0 martinak15</a:t>
            </a:r>
          </a:p>
        </p:txBody>
      </p:sp>
      <p:pic>
        <p:nvPicPr>
          <p:cNvPr id="147" name="image9.jpg" descr="C:\Users\OEKlemm\Backup Projekt AlleAchtung\2 Öffentlichkeitsarbeit\Bilder\Bilder Prävention\flickr.com CC BY 2.0 martinak15.jpg"/>
          <p:cNvPicPr>
            <a:picLocks noChangeAspect="1"/>
          </p:cNvPicPr>
          <p:nvPr/>
        </p:nvPicPr>
        <p:blipFill>
          <a:blip r:embed="rId3">
            <a:extLst/>
          </a:blip>
          <a:stretch>
            <a:fillRect/>
          </a:stretch>
        </p:blipFill>
        <p:spPr>
          <a:xfrm>
            <a:off x="13435300" y="2841289"/>
            <a:ext cx="7109629" cy="473679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4">
                                            <p:bg/>
                                          </p:spTgt>
                                        </p:tgtEl>
                                        <p:attrNameLst>
                                          <p:attrName>style.visibility</p:attrName>
                                        </p:attrNameLst>
                                      </p:cBhvr>
                                      <p:to>
                                        <p:strVal val="visible"/>
                                      </p:to>
                                    </p:set>
                                    <p:animEffect transition="in" filter="dissolve">
                                      <p:cBhvr>
                                        <p:cTn id="7" dur="2000"/>
                                        <p:tgtEl>
                                          <p:spTgt spid="144">
                                            <p:bg/>
                                          </p:spTgt>
                                        </p:tgtEl>
                                      </p:cBhvr>
                                    </p:animEffect>
                                  </p:childTnLst>
                                </p:cTn>
                              </p:par>
                              <p:par>
                                <p:cTn id="8" presetID="9" presetClass="entr" presetSubtype="0" fill="hold" grpId="1" nodeType="withEffect">
                                  <p:stCondLst>
                                    <p:cond delay="0"/>
                                  </p:stCondLst>
                                  <p:iterate>
                                    <p:tmAbs val="0"/>
                                  </p:iterate>
                                  <p:childTnLst>
                                    <p:set>
                                      <p:cBhvr>
                                        <p:cTn id="9" fill="hold"/>
                                        <p:tgtEl>
                                          <p:spTgt spid="144">
                                            <p:txEl>
                                              <p:pRg st="0" end="0"/>
                                            </p:txEl>
                                          </p:spTgt>
                                        </p:tgtEl>
                                        <p:attrNameLst>
                                          <p:attrName>style.visibility</p:attrName>
                                        </p:attrNameLst>
                                      </p:cBhvr>
                                      <p:to>
                                        <p:strVal val="visible"/>
                                      </p:to>
                                    </p:set>
                                    <p:animEffect transition="in" filter="dissolve">
                                      <p:cBhvr>
                                        <p:cTn id="10" dur="2000"/>
                                        <p:tgtEl>
                                          <p:spTgt spid="1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4">
                                            <p:txEl>
                                              <p:pRg st="1" end="1"/>
                                            </p:txEl>
                                          </p:spTgt>
                                        </p:tgtEl>
                                        <p:attrNameLst>
                                          <p:attrName>style.visibility</p:attrName>
                                        </p:attrNameLst>
                                      </p:cBhvr>
                                      <p:to>
                                        <p:strVal val="visible"/>
                                      </p:to>
                                    </p:set>
                                    <p:animEffect transition="in" filter="dissolve">
                                      <p:cBhvr>
                                        <p:cTn id="15" dur="2000"/>
                                        <p:tgtEl>
                                          <p:spTgt spid="144">
                                            <p:txEl>
                                              <p:pRg st="1" end="1"/>
                                            </p:txEl>
                                          </p:spTgt>
                                        </p:tgtEl>
                                      </p:cBhvr>
                                    </p:animEffect>
                                  </p:childTnLst>
                                </p:cTn>
                              </p:par>
                              <p:par>
                                <p:cTn id="16" presetID="9" presetClass="entr" presetSubtype="0" fill="hold" grpId="1" nodeType="withEffect">
                                  <p:stCondLst>
                                    <p:cond delay="0"/>
                                  </p:stCondLst>
                                  <p:iterate>
                                    <p:tmAbs val="0"/>
                                  </p:iterate>
                                  <p:childTnLst>
                                    <p:set>
                                      <p:cBhvr>
                                        <p:cTn id="17" fill="hold"/>
                                        <p:tgtEl>
                                          <p:spTgt spid="144">
                                            <p:txEl>
                                              <p:pRg st="2" end="2"/>
                                            </p:txEl>
                                          </p:spTgt>
                                        </p:tgtEl>
                                        <p:attrNameLst>
                                          <p:attrName>style.visibility</p:attrName>
                                        </p:attrNameLst>
                                      </p:cBhvr>
                                      <p:to>
                                        <p:strVal val="visible"/>
                                      </p:to>
                                    </p:set>
                                    <p:animEffect transition="in" filter="dissolve">
                                      <p:cBhvr>
                                        <p:cTn id="18" dur="2000"/>
                                        <p:tgtEl>
                                          <p:spTgt spid="144">
                                            <p:txEl>
                                              <p:pRg st="2" end="2"/>
                                            </p:txEl>
                                          </p:spTgt>
                                        </p:tgtEl>
                                      </p:cBhvr>
                                    </p:animEffect>
                                  </p:childTnLst>
                                </p:cTn>
                              </p:par>
                              <p:par>
                                <p:cTn id="19" presetID="9" presetClass="entr" presetSubtype="0" fill="hold" grpId="1" nodeType="withEffect">
                                  <p:stCondLst>
                                    <p:cond delay="0"/>
                                  </p:stCondLst>
                                  <p:iterate>
                                    <p:tmAbs val="0"/>
                                  </p:iterate>
                                  <p:childTnLst>
                                    <p:set>
                                      <p:cBhvr>
                                        <p:cTn id="20" fill="hold"/>
                                        <p:tgtEl>
                                          <p:spTgt spid="144">
                                            <p:txEl>
                                              <p:pRg st="3" end="3"/>
                                            </p:txEl>
                                          </p:spTgt>
                                        </p:tgtEl>
                                        <p:attrNameLst>
                                          <p:attrName>style.visibility</p:attrName>
                                        </p:attrNameLst>
                                      </p:cBhvr>
                                      <p:to>
                                        <p:strVal val="visible"/>
                                      </p:to>
                                    </p:set>
                                    <p:animEffect transition="in" filter="dissolve">
                                      <p:cBhvr>
                                        <p:cTn id="21" dur="2000"/>
                                        <p:tgtEl>
                                          <p:spTgt spid="144">
                                            <p:txEl>
                                              <p:pRg st="3" end="3"/>
                                            </p:txEl>
                                          </p:spTgt>
                                        </p:tgtEl>
                                      </p:cBhvr>
                                    </p:animEffect>
                                  </p:childTnLst>
                                </p:cTn>
                              </p:par>
                              <p:par>
                                <p:cTn id="22" presetID="9" presetClass="entr" presetSubtype="0" fill="hold" grpId="1" nodeType="withEffect">
                                  <p:stCondLst>
                                    <p:cond delay="0"/>
                                  </p:stCondLst>
                                  <p:iterate>
                                    <p:tmAbs val="0"/>
                                  </p:iterate>
                                  <p:childTnLst>
                                    <p:set>
                                      <p:cBhvr>
                                        <p:cTn id="23" fill="hold"/>
                                        <p:tgtEl>
                                          <p:spTgt spid="144">
                                            <p:txEl>
                                              <p:pRg st="4" end="4"/>
                                            </p:txEl>
                                          </p:spTgt>
                                        </p:tgtEl>
                                        <p:attrNameLst>
                                          <p:attrName>style.visibility</p:attrName>
                                        </p:attrNameLst>
                                      </p:cBhvr>
                                      <p:to>
                                        <p:strVal val="visible"/>
                                      </p:to>
                                    </p:set>
                                    <p:animEffect transition="in" filter="dissolve">
                                      <p:cBhvr>
                                        <p:cTn id="24" dur="2000"/>
                                        <p:tgtEl>
                                          <p:spTgt spid="14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p:tmAbs val="0"/>
                                  </p:iterate>
                                  <p:childTnLst>
                                    <p:set>
                                      <p:cBhvr>
                                        <p:cTn id="28" fill="hold"/>
                                        <p:tgtEl>
                                          <p:spTgt spid="144">
                                            <p:txEl>
                                              <p:pRg st="5" end="5"/>
                                            </p:txEl>
                                          </p:spTgt>
                                        </p:tgtEl>
                                        <p:attrNameLst>
                                          <p:attrName>style.visibility</p:attrName>
                                        </p:attrNameLst>
                                      </p:cBhvr>
                                      <p:to>
                                        <p:strVal val="visible"/>
                                      </p:to>
                                    </p:set>
                                    <p:animEffect transition="in" filter="dissolve">
                                      <p:cBhvr>
                                        <p:cTn id="29" dur="2000"/>
                                        <p:tgtEl>
                                          <p:spTgt spid="144">
                                            <p:txEl>
                                              <p:pRg st="5" end="5"/>
                                            </p:txEl>
                                          </p:spTgt>
                                        </p:tgtEl>
                                      </p:cBhvr>
                                    </p:animEffect>
                                  </p:childTnLst>
                                </p:cTn>
                              </p:par>
                              <p:par>
                                <p:cTn id="30" presetID="9" presetClass="entr" presetSubtype="0" fill="hold" grpId="1" nodeType="withEffect">
                                  <p:stCondLst>
                                    <p:cond delay="0"/>
                                  </p:stCondLst>
                                  <p:iterate>
                                    <p:tmAbs val="0"/>
                                  </p:iterate>
                                  <p:childTnLst>
                                    <p:set>
                                      <p:cBhvr>
                                        <p:cTn id="31" fill="hold"/>
                                        <p:tgtEl>
                                          <p:spTgt spid="144">
                                            <p:txEl>
                                              <p:pRg st="6" end="6"/>
                                            </p:txEl>
                                          </p:spTgt>
                                        </p:tgtEl>
                                        <p:attrNameLst>
                                          <p:attrName>style.visibility</p:attrName>
                                        </p:attrNameLst>
                                      </p:cBhvr>
                                      <p:to>
                                        <p:strVal val="visible"/>
                                      </p:to>
                                    </p:set>
                                    <p:animEffect transition="in" filter="dissolve">
                                      <p:cBhvr>
                                        <p:cTn id="32" dur="2000"/>
                                        <p:tgtEl>
                                          <p:spTgt spid="144">
                                            <p:txEl>
                                              <p:pRg st="6" end="6"/>
                                            </p:txEl>
                                          </p:spTgt>
                                        </p:tgtEl>
                                      </p:cBhvr>
                                    </p:animEffect>
                                  </p:childTnLst>
                                </p:cTn>
                              </p:par>
                              <p:par>
                                <p:cTn id="33" presetID="9" presetClass="entr" presetSubtype="0" fill="hold" grpId="1" nodeType="withEffect">
                                  <p:stCondLst>
                                    <p:cond delay="0"/>
                                  </p:stCondLst>
                                  <p:iterate>
                                    <p:tmAbs val="0"/>
                                  </p:iterate>
                                  <p:childTnLst>
                                    <p:set>
                                      <p:cBhvr>
                                        <p:cTn id="34" fill="hold"/>
                                        <p:tgtEl>
                                          <p:spTgt spid="144">
                                            <p:txEl>
                                              <p:pRg st="7" end="7"/>
                                            </p:txEl>
                                          </p:spTgt>
                                        </p:tgtEl>
                                        <p:attrNameLst>
                                          <p:attrName>style.visibility</p:attrName>
                                        </p:attrNameLst>
                                      </p:cBhvr>
                                      <p:to>
                                        <p:strVal val="visible"/>
                                      </p:to>
                                    </p:set>
                                    <p:animEffect transition="in" filter="dissolve">
                                      <p:cBhvr>
                                        <p:cTn id="35" dur="2000"/>
                                        <p:tgtEl>
                                          <p:spTgt spid="144">
                                            <p:txEl>
                                              <p:pRg st="7" end="7"/>
                                            </p:txEl>
                                          </p:spTgt>
                                        </p:tgtEl>
                                      </p:cBhvr>
                                    </p:animEffect>
                                  </p:childTnLst>
                                </p:cTn>
                              </p:par>
                              <p:par>
                                <p:cTn id="36" presetID="9" presetClass="entr" presetSubtype="0" fill="hold" grpId="1" nodeType="withEffect">
                                  <p:stCondLst>
                                    <p:cond delay="0"/>
                                  </p:stCondLst>
                                  <p:iterate>
                                    <p:tmAbs val="0"/>
                                  </p:iterate>
                                  <p:childTnLst>
                                    <p:set>
                                      <p:cBhvr>
                                        <p:cTn id="37" fill="hold"/>
                                        <p:tgtEl>
                                          <p:spTgt spid="144">
                                            <p:txEl>
                                              <p:pRg st="8" end="8"/>
                                            </p:txEl>
                                          </p:spTgt>
                                        </p:tgtEl>
                                        <p:attrNameLst>
                                          <p:attrName>style.visibility</p:attrName>
                                        </p:attrNameLst>
                                      </p:cBhvr>
                                      <p:to>
                                        <p:strVal val="visible"/>
                                      </p:to>
                                    </p:set>
                                    <p:animEffect transition="in" filter="dissolve">
                                      <p:cBhvr>
                                        <p:cTn id="38" dur="2000"/>
                                        <p:tgtEl>
                                          <p:spTgt spid="144">
                                            <p:txEl>
                                              <p:pRg st="8" end="8"/>
                                            </p:txEl>
                                          </p:spTgt>
                                        </p:tgtEl>
                                      </p:cBhvr>
                                    </p:animEffect>
                                  </p:childTnLst>
                                </p:cTn>
                              </p:par>
                              <p:par>
                                <p:cTn id="39" presetID="9" presetClass="entr" presetSubtype="0" fill="hold" grpId="1" nodeType="withEffect">
                                  <p:stCondLst>
                                    <p:cond delay="0"/>
                                  </p:stCondLst>
                                  <p:iterate>
                                    <p:tmAbs val="0"/>
                                  </p:iterate>
                                  <p:childTnLst>
                                    <p:set>
                                      <p:cBhvr>
                                        <p:cTn id="40" fill="hold"/>
                                        <p:tgtEl>
                                          <p:spTgt spid="144">
                                            <p:txEl>
                                              <p:pRg st="9" end="9"/>
                                            </p:txEl>
                                          </p:spTgt>
                                        </p:tgtEl>
                                        <p:attrNameLst>
                                          <p:attrName>style.visibility</p:attrName>
                                        </p:attrNameLst>
                                      </p:cBhvr>
                                      <p:to>
                                        <p:strVal val="visible"/>
                                      </p:to>
                                    </p:set>
                                    <p:animEffect transition="in" filter="dissolve">
                                      <p:cBhvr>
                                        <p:cTn id="41" dur="2000"/>
                                        <p:tgtEl>
                                          <p:spTgt spid="14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fill="hold" grpId="1" nodeType="clickEffect">
                                  <p:stCondLst>
                                    <p:cond delay="0"/>
                                  </p:stCondLst>
                                  <p:iterate>
                                    <p:tmAbs val="0"/>
                                  </p:iterate>
                                  <p:childTnLst>
                                    <p:set>
                                      <p:cBhvr>
                                        <p:cTn id="45" fill="hold"/>
                                        <p:tgtEl>
                                          <p:spTgt spid="144">
                                            <p:txEl>
                                              <p:pRg st="10" end="10"/>
                                            </p:txEl>
                                          </p:spTgt>
                                        </p:tgtEl>
                                        <p:attrNameLst>
                                          <p:attrName>style.visibility</p:attrName>
                                        </p:attrNameLst>
                                      </p:cBhvr>
                                      <p:to>
                                        <p:strVal val="visible"/>
                                      </p:to>
                                    </p:set>
                                    <p:animEffect transition="in" filter="dissolve">
                                      <p:cBhvr>
                                        <p:cTn id="46" dur="2000"/>
                                        <p:tgtEl>
                                          <p:spTgt spid="144">
                                            <p:txEl>
                                              <p:pRg st="10" end="10"/>
                                            </p:txEl>
                                          </p:spTgt>
                                        </p:tgtEl>
                                      </p:cBhvr>
                                    </p:animEffect>
                                  </p:childTnLst>
                                </p:cTn>
                              </p:par>
                              <p:par>
                                <p:cTn id="47" presetID="9" presetClass="entr" presetSubtype="0" fill="hold" grpId="1" nodeType="withEffect">
                                  <p:stCondLst>
                                    <p:cond delay="0"/>
                                  </p:stCondLst>
                                  <p:iterate>
                                    <p:tmAbs val="0"/>
                                  </p:iterate>
                                  <p:childTnLst>
                                    <p:set>
                                      <p:cBhvr>
                                        <p:cTn id="48" fill="hold"/>
                                        <p:tgtEl>
                                          <p:spTgt spid="144">
                                            <p:txEl>
                                              <p:pRg st="11" end="11"/>
                                            </p:txEl>
                                          </p:spTgt>
                                        </p:tgtEl>
                                        <p:attrNameLst>
                                          <p:attrName>style.visibility</p:attrName>
                                        </p:attrNameLst>
                                      </p:cBhvr>
                                      <p:to>
                                        <p:strVal val="visible"/>
                                      </p:to>
                                    </p:set>
                                    <p:animEffect transition="in" filter="dissolve">
                                      <p:cBhvr>
                                        <p:cTn id="49" dur="2000"/>
                                        <p:tgtEl>
                                          <p:spTgt spid="144">
                                            <p:txEl>
                                              <p:pRg st="11" end="11"/>
                                            </p:txEl>
                                          </p:spTgt>
                                        </p:tgtEl>
                                      </p:cBhvr>
                                    </p:animEffect>
                                  </p:childTnLst>
                                </p:cTn>
                              </p:par>
                              <p:par>
                                <p:cTn id="50" presetID="9" presetClass="entr" presetSubtype="0" fill="hold" grpId="1" nodeType="withEffect">
                                  <p:stCondLst>
                                    <p:cond delay="0"/>
                                  </p:stCondLst>
                                  <p:iterate>
                                    <p:tmAbs val="0"/>
                                  </p:iterate>
                                  <p:childTnLst>
                                    <p:set>
                                      <p:cBhvr>
                                        <p:cTn id="51" fill="hold"/>
                                        <p:tgtEl>
                                          <p:spTgt spid="144">
                                            <p:txEl>
                                              <p:pRg st="12" end="12"/>
                                            </p:txEl>
                                          </p:spTgt>
                                        </p:tgtEl>
                                        <p:attrNameLst>
                                          <p:attrName>style.visibility</p:attrName>
                                        </p:attrNameLst>
                                      </p:cBhvr>
                                      <p:to>
                                        <p:strVal val="visible"/>
                                      </p:to>
                                    </p:set>
                                    <p:animEffect transition="in" filter="dissolve">
                                      <p:cBhvr>
                                        <p:cTn id="52" dur="2000"/>
                                        <p:tgtEl>
                                          <p:spTgt spid="144">
                                            <p:txEl>
                                              <p:pRg st="12" end="12"/>
                                            </p:txEl>
                                          </p:spTgt>
                                        </p:tgtEl>
                                      </p:cBhvr>
                                    </p:animEffect>
                                  </p:childTnLst>
                                </p:cTn>
                              </p:par>
                              <p:par>
                                <p:cTn id="53" presetID="9" presetClass="entr" presetSubtype="0" fill="hold" grpId="1" nodeType="withEffect">
                                  <p:stCondLst>
                                    <p:cond delay="0"/>
                                  </p:stCondLst>
                                  <p:iterate>
                                    <p:tmAbs val="0"/>
                                  </p:iterate>
                                  <p:childTnLst>
                                    <p:set>
                                      <p:cBhvr>
                                        <p:cTn id="54" fill="hold"/>
                                        <p:tgtEl>
                                          <p:spTgt spid="144">
                                            <p:txEl>
                                              <p:pRg st="13" end="13"/>
                                            </p:txEl>
                                          </p:spTgt>
                                        </p:tgtEl>
                                        <p:attrNameLst>
                                          <p:attrName>style.visibility</p:attrName>
                                        </p:attrNameLst>
                                      </p:cBhvr>
                                      <p:to>
                                        <p:strVal val="visible"/>
                                      </p:to>
                                    </p:set>
                                    <p:animEffect transition="in" filter="dissolve">
                                      <p:cBhvr>
                                        <p:cTn id="55" dur="2000"/>
                                        <p:tgtEl>
                                          <p:spTgt spid="144">
                                            <p:txEl>
                                              <p:pRg st="13" end="13"/>
                                            </p:txEl>
                                          </p:spTgt>
                                        </p:tgtEl>
                                      </p:cBhvr>
                                    </p:animEffect>
                                  </p:childTnLst>
                                </p:cTn>
                              </p:par>
                              <p:par>
                                <p:cTn id="56" presetID="9" presetClass="entr" presetSubtype="0" fill="hold" grpId="1" nodeType="withEffect">
                                  <p:stCondLst>
                                    <p:cond delay="0"/>
                                  </p:stCondLst>
                                  <p:iterate>
                                    <p:tmAbs val="0"/>
                                  </p:iterate>
                                  <p:childTnLst>
                                    <p:set>
                                      <p:cBhvr>
                                        <p:cTn id="57" fill="hold"/>
                                        <p:tgtEl>
                                          <p:spTgt spid="144">
                                            <p:txEl>
                                              <p:pRg st="14" end="14"/>
                                            </p:txEl>
                                          </p:spTgt>
                                        </p:tgtEl>
                                        <p:attrNameLst>
                                          <p:attrName>style.visibility</p:attrName>
                                        </p:attrNameLst>
                                      </p:cBhvr>
                                      <p:to>
                                        <p:strVal val="visible"/>
                                      </p:to>
                                    </p:set>
                                    <p:animEffect transition="in" filter="dissolve">
                                      <p:cBhvr>
                                        <p:cTn id="58" dur="2000"/>
                                        <p:tgtEl>
                                          <p:spTgt spid="14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Kinder- und Jugendschutz2015_v01-neutral+Formular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51" y="-10189908"/>
            <a:ext cx="25751578" cy="36441730"/>
          </a:xfrm>
          <a:prstGeom prst="rect">
            <a:avLst/>
          </a:prstGeom>
          <a:ln w="12700">
            <a:miter lim="400000"/>
          </a:ln>
        </p:spPr>
      </p:pic>
      <p:pic>
        <p:nvPicPr>
          <p:cNvPr id="155" name="image54.jpeg"/>
          <p:cNvPicPr>
            <a:picLocks noChangeAspect="1"/>
          </p:cNvPicPr>
          <p:nvPr/>
        </p:nvPicPr>
        <p:blipFill>
          <a:blip r:embed="rId4">
            <a:extLst/>
          </a:blip>
          <a:stretch>
            <a:fillRect/>
          </a:stretch>
        </p:blipFill>
        <p:spPr>
          <a:xfrm>
            <a:off x="-17463" y="11488738"/>
            <a:ext cx="24401463" cy="2281238"/>
          </a:xfrm>
          <a:prstGeom prst="rect">
            <a:avLst/>
          </a:prstGeom>
          <a:ln w="12700">
            <a:miter lim="400000"/>
          </a:ln>
        </p:spPr>
      </p:pic>
      <p:sp>
        <p:nvSpPr>
          <p:cNvPr id="156" name="Shape 156"/>
          <p:cNvSpPr/>
          <p:nvPr/>
        </p:nvSpPr>
        <p:spPr>
          <a:xfrm>
            <a:off x="-17463" y="0"/>
            <a:ext cx="24418927" cy="4063443"/>
          </a:xfrm>
          <a:prstGeom prst="rect">
            <a:avLst/>
          </a:prstGeom>
          <a:solidFill>
            <a:srgbClr val="FFFFFF"/>
          </a:solidFill>
          <a:ln w="12700">
            <a:miter lim="400000"/>
          </a:ln>
        </p:spPr>
        <p:txBody>
          <a:bodyPr lIns="50800" tIns="50800" rIns="50800" bIns="50800" anchor="ctr"/>
          <a:lstStyle/>
          <a:p>
            <a:pPr>
              <a:defRPr sz="3600"/>
            </a:pPr>
            <a:endParaRPr/>
          </a:p>
        </p:txBody>
      </p:sp>
      <p:sp>
        <p:nvSpPr>
          <p:cNvPr id="157" name="Shape 157"/>
          <p:cNvSpPr>
            <a:spLocks noGrp="1"/>
          </p:cNvSpPr>
          <p:nvPr>
            <p:ph type="body" sz="quarter" idx="1"/>
          </p:nvPr>
        </p:nvSpPr>
        <p:spPr>
          <a:xfrm>
            <a:off x="1428953" y="2890862"/>
            <a:ext cx="20895372" cy="1087253"/>
          </a:xfrm>
          <a:prstGeom prst="rect">
            <a:avLst/>
          </a:prstGeom>
        </p:spPr>
        <p:txBody>
          <a:bodyPr/>
          <a:lstStyle/>
          <a:p>
            <a:r>
              <a:rPr dirty="0"/>
              <a:t>Was ist sexuelle Gewalt?</a:t>
            </a:r>
          </a:p>
        </p:txBody>
      </p:sp>
      <p:sp>
        <p:nvSpPr>
          <p:cNvPr id="158" name="Shape 158"/>
          <p:cNvSpPr>
            <a:spLocks noGrp="1"/>
          </p:cNvSpPr>
          <p:nvPr>
            <p:ph type="title"/>
          </p:nvPr>
        </p:nvSpPr>
        <p:spPr>
          <a:prstGeom prst="rect">
            <a:avLst/>
          </a:prstGeom>
        </p:spPr>
        <p:txBody>
          <a:bodyPr>
            <a:normAutofit fontScale="90000"/>
          </a:bodyPr>
          <a:lstStyle>
            <a:lvl1pPr defTabSz="496570">
              <a:defRPr sz="7650"/>
            </a:lvl1pPr>
          </a:lstStyle>
          <a:p>
            <a:r>
              <a:t>Definition sexueller Gewalt</a:t>
            </a:r>
          </a:p>
        </p:txBody>
      </p:sp>
      <p:sp>
        <p:nvSpPr>
          <p:cNvPr id="159" name="Shape 159"/>
          <p:cNvSpPr/>
          <p:nvPr/>
        </p:nvSpPr>
        <p:spPr>
          <a:xfrm>
            <a:off x="-17463" y="11121394"/>
            <a:ext cx="24418927" cy="367345"/>
          </a:xfrm>
          <a:prstGeom prst="rect">
            <a:avLst/>
          </a:prstGeom>
          <a:solidFill>
            <a:srgbClr val="FFFFFF"/>
          </a:solidFill>
          <a:ln w="12700">
            <a:miter lim="400000"/>
          </a:ln>
        </p:spPr>
        <p:txBody>
          <a:bodyPr lIns="50800" tIns="50800" rIns="50800" bIns="50800" anchor="ctr"/>
          <a:lstStyle/>
          <a:p>
            <a:pPr>
              <a:defRPr sz="3600"/>
            </a:pPr>
            <a:endParaRPr/>
          </a:p>
        </p:txBody>
      </p:sp>
    </p:spTree>
    <p:extLst>
      <p:ext uri="{BB962C8B-B14F-4D97-AF65-F5344CB8AC3E}">
        <p14:creationId xmlns:p14="http://schemas.microsoft.com/office/powerpoint/2010/main" val="73629264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1009 -0.492371" pathEditMode="relative">
                                      <p:cBhvr>
                                        <p:cTn id="6" dur="1000" fill="hold"/>
                                        <p:tgtEl>
                                          <p:spTgt spid="15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1009 -0.492371 L -0.000169 -0.983965" pathEditMode="relative">
                                      <p:cBhvr>
                                        <p:cTn id="10" dur="1000" fill="hold"/>
                                        <p:tgtEl>
                                          <p:spTgt spid="1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54.jpeg"/>
          <p:cNvPicPr>
            <a:picLocks noChangeAspect="1"/>
          </p:cNvPicPr>
          <p:nvPr/>
        </p:nvPicPr>
        <p:blipFill>
          <a:blip r:embed="rId3">
            <a:extLst/>
          </a:blip>
          <a:stretch>
            <a:fillRect/>
          </a:stretch>
        </p:blipFill>
        <p:spPr>
          <a:xfrm>
            <a:off x="-17463" y="11488738"/>
            <a:ext cx="24401463" cy="2281238"/>
          </a:xfrm>
          <a:prstGeom prst="rect">
            <a:avLst/>
          </a:prstGeom>
          <a:ln w="12700">
            <a:miter lim="400000"/>
          </a:ln>
        </p:spPr>
      </p:pic>
      <p:sp>
        <p:nvSpPr>
          <p:cNvPr id="156" name="Shape 156"/>
          <p:cNvSpPr/>
          <p:nvPr/>
        </p:nvSpPr>
        <p:spPr>
          <a:xfrm>
            <a:off x="-17463" y="0"/>
            <a:ext cx="24418927" cy="4063443"/>
          </a:xfrm>
          <a:prstGeom prst="rect">
            <a:avLst/>
          </a:prstGeom>
          <a:solidFill>
            <a:srgbClr val="FFFFFF"/>
          </a:solidFill>
          <a:ln w="12700">
            <a:miter lim="400000"/>
          </a:ln>
        </p:spPr>
        <p:txBody>
          <a:bodyPr lIns="50800" tIns="50800" rIns="50800" bIns="50800" anchor="ctr"/>
          <a:lstStyle/>
          <a:p>
            <a:pPr>
              <a:defRPr sz="3600"/>
            </a:pPr>
            <a:endParaRPr/>
          </a:p>
        </p:txBody>
      </p:sp>
      <p:sp>
        <p:nvSpPr>
          <p:cNvPr id="157" name="Shape 157"/>
          <p:cNvSpPr>
            <a:spLocks noGrp="1"/>
          </p:cNvSpPr>
          <p:nvPr>
            <p:ph type="body" sz="quarter" idx="1"/>
          </p:nvPr>
        </p:nvSpPr>
        <p:spPr>
          <a:xfrm>
            <a:off x="1428953" y="2890861"/>
            <a:ext cx="20895372" cy="8230531"/>
          </a:xfrm>
          <a:prstGeom prst="rect">
            <a:avLst/>
          </a:prstGeom>
        </p:spPr>
        <p:txBody>
          <a:bodyPr>
            <a:normAutofit/>
          </a:bodyPr>
          <a:lstStyle/>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Handschlag</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in die Augen schauen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anlächeln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an der Schulter berühren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am Knie berühren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umarmen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in die Waden zwicken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den Po aneinander reiben</a:t>
            </a:r>
          </a:p>
          <a:p>
            <a:pPr marL="685800" indent="-685800" defTabSz="665416">
              <a:spcBef>
                <a:spcPts val="1600"/>
              </a:spcBef>
              <a:buFont typeface="Arial" charset="0"/>
              <a:buChar char="•"/>
              <a:tabLst>
                <a:tab pos="533400" algn="l"/>
                <a:tab pos="1270000" algn="l"/>
                <a:tab pos="1993900" algn="l"/>
                <a:tab pos="2705100" algn="l"/>
                <a:tab pos="3454400" algn="l"/>
                <a:tab pos="4165600" algn="l"/>
                <a:tab pos="4889500" algn="l"/>
                <a:tab pos="5626100" algn="l"/>
                <a:tab pos="6350000" algn="l"/>
                <a:tab pos="7086600" algn="l"/>
                <a:tab pos="7810500" algn="l"/>
                <a:tab pos="8534400" algn="l"/>
                <a:tab pos="9271000" algn="l"/>
                <a:tab pos="9994900" algn="l"/>
                <a:tab pos="10718800" algn="l"/>
                <a:tab pos="11455400" algn="l"/>
                <a:tab pos="12179300" algn="l"/>
                <a:tab pos="12915900" algn="l"/>
                <a:tab pos="13639800" algn="l"/>
                <a:tab pos="14351000" algn="l"/>
                <a:tab pos="15100300" algn="l"/>
              </a:tabLst>
              <a:defRPr sz="4455"/>
            </a:pPr>
            <a:r>
              <a:rPr lang="de-DE" dirty="0"/>
              <a:t>Feuchter </a:t>
            </a:r>
            <a:r>
              <a:rPr lang="de-DE" dirty="0" err="1"/>
              <a:t>Flutschi</a:t>
            </a:r>
            <a:endParaRPr lang="de-DE" dirty="0"/>
          </a:p>
        </p:txBody>
      </p:sp>
      <p:sp>
        <p:nvSpPr>
          <p:cNvPr id="158" name="Shape 158"/>
          <p:cNvSpPr>
            <a:spLocks noGrp="1"/>
          </p:cNvSpPr>
          <p:nvPr>
            <p:ph type="title"/>
          </p:nvPr>
        </p:nvSpPr>
        <p:spPr>
          <a:prstGeom prst="rect">
            <a:avLst/>
          </a:prstGeom>
        </p:spPr>
        <p:txBody>
          <a:bodyPr>
            <a:normAutofit fontScale="90000"/>
          </a:bodyPr>
          <a:lstStyle>
            <a:lvl1pPr defTabSz="496570">
              <a:defRPr sz="7650"/>
            </a:lvl1pPr>
          </a:lstStyle>
          <a:p>
            <a:r>
              <a:rPr lang="de-DE" dirty="0"/>
              <a:t>Kleines Spiel der </a:t>
            </a:r>
            <a:r>
              <a:rPr lang="de-DE" dirty="0" err="1"/>
              <a:t>Begrüßungsritualee</a:t>
            </a:r>
            <a:endParaRPr dirty="0"/>
          </a:p>
        </p:txBody>
      </p:sp>
      <p:sp>
        <p:nvSpPr>
          <p:cNvPr id="159" name="Shape 159"/>
          <p:cNvSpPr/>
          <p:nvPr/>
        </p:nvSpPr>
        <p:spPr>
          <a:xfrm>
            <a:off x="-17463" y="11121394"/>
            <a:ext cx="24418927" cy="367345"/>
          </a:xfrm>
          <a:prstGeom prst="rect">
            <a:avLst/>
          </a:prstGeom>
          <a:solidFill>
            <a:srgbClr val="FFFFFF"/>
          </a:solidFill>
          <a:ln w="12700">
            <a:miter lim="400000"/>
          </a:ln>
        </p:spPr>
        <p:txBody>
          <a:bodyPr lIns="50800" tIns="50800" rIns="50800" bIns="50800" anchor="ctr"/>
          <a:lstStyle/>
          <a:p>
            <a:pPr>
              <a:defRPr sz="3600"/>
            </a:pPr>
            <a:endParaRPr/>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normAutofit fontScale="90000"/>
          </a:bodyPr>
          <a:lstStyle>
            <a:lvl1pPr defTabSz="496570">
              <a:defRPr sz="7650"/>
            </a:lvl1pPr>
          </a:lstStyle>
          <a:p>
            <a:r>
              <a:t>Nähe &amp; Distanz</a:t>
            </a:r>
          </a:p>
        </p:txBody>
      </p:sp>
      <p:sp>
        <p:nvSpPr>
          <p:cNvPr id="164" name="Shape 164"/>
          <p:cNvSpPr/>
          <p:nvPr/>
        </p:nvSpPr>
        <p:spPr>
          <a:xfrm>
            <a:off x="8816869" y="2887133"/>
            <a:ext cx="6732799" cy="6732799"/>
          </a:xfrm>
          <a:prstGeom prst="ellipse">
            <a:avLst/>
          </a:prstGeom>
          <a:solidFill>
            <a:schemeClr val="accent2"/>
          </a:solidFill>
          <a:ln w="12700">
            <a:miter lim="400000"/>
          </a:ln>
        </p:spPr>
        <p:txBody>
          <a:bodyPr lIns="50800" tIns="50800" rIns="50800" bIns="50800" anchor="ctr"/>
          <a:lstStyle/>
          <a:p>
            <a:pPr>
              <a:defRPr sz="3600"/>
            </a:pPr>
            <a:endParaRPr/>
          </a:p>
        </p:txBody>
      </p:sp>
      <p:sp>
        <p:nvSpPr>
          <p:cNvPr id="165" name="Shape 165"/>
          <p:cNvSpPr/>
          <p:nvPr/>
        </p:nvSpPr>
        <p:spPr>
          <a:xfrm>
            <a:off x="9332436" y="3020834"/>
            <a:ext cx="5701665" cy="46528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139700">
            <a:solidFill>
              <a:srgbClr val="53585F"/>
            </a:solidFill>
            <a:miter lim="400000"/>
          </a:ln>
        </p:spPr>
        <p:txBody>
          <a:bodyPr lIns="50800" tIns="50800" rIns="50800" bIns="50800" anchor="ctr"/>
          <a:lstStyle/>
          <a:p>
            <a:pPr>
              <a:defRPr sz="3600"/>
            </a:pPr>
            <a:endParaRPr/>
          </a:p>
        </p:txBody>
      </p:sp>
      <p:sp>
        <p:nvSpPr>
          <p:cNvPr id="166" name="Shape 166"/>
          <p:cNvSpPr/>
          <p:nvPr/>
        </p:nvSpPr>
        <p:spPr>
          <a:xfrm>
            <a:off x="11186000" y="2023533"/>
            <a:ext cx="2019936"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000000"/>
                </a:solidFill>
              </a:defRPr>
            </a:lvl1pPr>
          </a:lstStyle>
          <a:p>
            <a:r>
              <a:t>Anlass</a:t>
            </a:r>
          </a:p>
        </p:txBody>
      </p:sp>
      <p:sp>
        <p:nvSpPr>
          <p:cNvPr id="167" name="Shape 167"/>
          <p:cNvSpPr/>
          <p:nvPr/>
        </p:nvSpPr>
        <p:spPr>
          <a:xfrm>
            <a:off x="15171515" y="7742824"/>
            <a:ext cx="3149601"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a:solidFill>
                  <a:srgbClr val="000000"/>
                </a:solidFill>
              </a:defRPr>
            </a:lvl1pPr>
          </a:lstStyle>
          <a:p>
            <a:r>
              <a:t>Beziehung</a:t>
            </a:r>
          </a:p>
        </p:txBody>
      </p:sp>
      <p:sp>
        <p:nvSpPr>
          <p:cNvPr id="168" name="Shape 168"/>
          <p:cNvSpPr/>
          <p:nvPr/>
        </p:nvSpPr>
        <p:spPr>
          <a:xfrm>
            <a:off x="5153881" y="7742824"/>
            <a:ext cx="4066541" cy="86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a:solidFill>
                  <a:srgbClr val="000000"/>
                </a:solidFill>
              </a:defRPr>
            </a:lvl1pPr>
          </a:lstStyle>
          <a:p>
            <a:r>
              <a:t>Persönlichkeit</a:t>
            </a:r>
          </a:p>
        </p:txBody>
      </p:sp>
      <p:sp>
        <p:nvSpPr>
          <p:cNvPr id="169" name="Shape 169"/>
          <p:cNvSpPr/>
          <p:nvPr/>
        </p:nvSpPr>
        <p:spPr>
          <a:xfrm>
            <a:off x="18976804" y="4185053"/>
            <a:ext cx="2357513"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b="1">
                <a:solidFill>
                  <a:schemeClr val="accent5">
                    <a:hueOff val="101205"/>
                    <a:satOff val="-13598"/>
                    <a:lumOff val="23877"/>
                  </a:schemeClr>
                </a:solidFill>
                <a:latin typeface="Helvetica"/>
                <a:ea typeface="Helvetica"/>
                <a:cs typeface="Helvetica"/>
                <a:sym typeface="Helvetica"/>
              </a:defRPr>
            </a:lvl1pPr>
          </a:lstStyle>
          <a:p>
            <a:r>
              <a:rPr dirty="0"/>
              <a:t>Kultur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100"/>
                                  </p:stCondLst>
                                  <p:iterate>
                                    <p:tmAbs val="0"/>
                                  </p:iterate>
                                  <p:childTnLst>
                                    <p:set>
                                      <p:cBhvr>
                                        <p:cTn id="13" fill="hold"/>
                                        <p:tgtEl>
                                          <p:spTgt spid="166"/>
                                        </p:tgtEl>
                                        <p:attrNameLst>
                                          <p:attrName>style.visibility</p:attrName>
                                        </p:attrNameLst>
                                      </p:cBhvr>
                                      <p:to>
                                        <p:strVal val="visible"/>
                                      </p:to>
                                    </p:set>
                                  </p:childTnLst>
                                </p:cTn>
                              </p:par>
                            </p:childTnLst>
                          </p:cTn>
                        </p:par>
                        <p:par>
                          <p:cTn id="14" fill="hold">
                            <p:stCondLst>
                              <p:cond delay="100"/>
                            </p:stCondLst>
                            <p:childTnLst>
                              <p:par>
                                <p:cTn id="15" presetID="1" presetClass="entr" presetSubtype="0" fill="hold" grpId="4" nodeType="afterEffect">
                                  <p:stCondLst>
                                    <p:cond delay="100"/>
                                  </p:stCondLst>
                                  <p:iterate>
                                    <p:tmAbs val="0"/>
                                  </p:iterate>
                                  <p:childTnLst>
                                    <p:set>
                                      <p:cBhvr>
                                        <p:cTn id="16" fill="hold"/>
                                        <p:tgtEl>
                                          <p:spTgt spid="167"/>
                                        </p:tgtEl>
                                        <p:attrNameLst>
                                          <p:attrName>style.visibility</p:attrName>
                                        </p:attrNameLst>
                                      </p:cBhvr>
                                      <p:to>
                                        <p:strVal val="visible"/>
                                      </p:to>
                                    </p:set>
                                  </p:childTnLst>
                                </p:cTn>
                              </p:par>
                            </p:childTnLst>
                          </p:cTn>
                        </p:par>
                        <p:par>
                          <p:cTn id="17" fill="hold">
                            <p:stCondLst>
                              <p:cond delay="200"/>
                            </p:stCondLst>
                            <p:childTnLst>
                              <p:par>
                                <p:cTn id="18" presetID="1" presetClass="entr" presetSubtype="0" fill="hold" grpId="5" nodeType="afterEffect">
                                  <p:stCondLst>
                                    <p:cond delay="100"/>
                                  </p:stCondLst>
                                  <p:iterate>
                                    <p:tmAbs val="0"/>
                                  </p:iterate>
                                  <p:childTnLst>
                                    <p:set>
                                      <p:cBhvr>
                                        <p:cTn id="19" fill="hold"/>
                                        <p:tgtEl>
                                          <p:spTgt spid="1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P spid="165" grpId="2" animBg="1" advAuto="0"/>
      <p:bldP spid="166" grpId="3" animBg="1" advAuto="0"/>
      <p:bldP spid="167" grpId="4" animBg="1" advAuto="0"/>
      <p:bldP spid="168" grpId="5" animBg="1" advAuto="0"/>
      <p:bldP spid="1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
          </p:nvPr>
        </p:nvSpPr>
        <p:spPr>
          <a:xfrm>
            <a:off x="2190953" y="3094062"/>
            <a:ext cx="20895372" cy="7965295"/>
          </a:xfrm>
          <a:prstGeom prst="rect">
            <a:avLst/>
          </a:prstGeom>
        </p:spPr>
        <p:txBody>
          <a:bodyPr/>
          <a:lstStyle/>
          <a:p>
            <a:pPr>
              <a:spcBef>
                <a:spcPts val="5600"/>
              </a:spcBef>
              <a:defRPr sz="8100"/>
            </a:pPr>
            <a:r>
              <a:t>Grenze Überschritten</a:t>
            </a:r>
          </a:p>
          <a:p>
            <a:pPr>
              <a:spcBef>
                <a:spcPts val="5600"/>
              </a:spcBef>
              <a:defRPr sz="8100"/>
            </a:pPr>
            <a:r>
              <a:t>Aufpassen</a:t>
            </a:r>
          </a:p>
          <a:p>
            <a:pPr>
              <a:spcBef>
                <a:spcPts val="5600"/>
              </a:spcBef>
              <a:defRPr sz="8100"/>
            </a:pPr>
            <a:r>
              <a:t>Absolut okay</a:t>
            </a:r>
          </a:p>
        </p:txBody>
      </p:sp>
      <p:sp>
        <p:nvSpPr>
          <p:cNvPr id="172" name="Shape 172"/>
          <p:cNvSpPr>
            <a:spLocks noGrp="1"/>
          </p:cNvSpPr>
          <p:nvPr>
            <p:ph type="title"/>
          </p:nvPr>
        </p:nvSpPr>
        <p:spPr>
          <a:prstGeom prst="rect">
            <a:avLst/>
          </a:prstGeom>
        </p:spPr>
        <p:txBody>
          <a:bodyPr>
            <a:normAutofit fontScale="90000"/>
          </a:bodyPr>
          <a:lstStyle>
            <a:lvl1pPr defTabSz="496570">
              <a:defRPr sz="7650"/>
            </a:lvl1pPr>
          </a:lstStyle>
          <a:p>
            <a:r>
              <a:t>Fallbeispiele</a:t>
            </a:r>
          </a:p>
        </p:txBody>
      </p:sp>
      <p:grpSp>
        <p:nvGrpSpPr>
          <p:cNvPr id="175" name="Group 175"/>
          <p:cNvGrpSpPr/>
          <p:nvPr/>
        </p:nvGrpSpPr>
        <p:grpSpPr>
          <a:xfrm>
            <a:off x="14764980" y="3316185"/>
            <a:ext cx="877662" cy="877662"/>
            <a:chOff x="0" y="0"/>
            <a:chExt cx="877660" cy="877660"/>
          </a:xfrm>
        </p:grpSpPr>
        <p:sp>
          <p:nvSpPr>
            <p:cNvPr id="173" name="Shape 173"/>
            <p:cNvSpPr/>
            <p:nvPr/>
          </p:nvSpPr>
          <p:spPr>
            <a:xfrm>
              <a:off x="0" y="0"/>
              <a:ext cx="877661" cy="877661"/>
            </a:xfrm>
            <a:prstGeom prst="line">
              <a:avLst/>
            </a:prstGeom>
            <a:noFill/>
            <a:ln w="381000" cap="flat">
              <a:solidFill>
                <a:schemeClr val="accent5">
                  <a:hueOff val="101205"/>
                  <a:satOff val="-13598"/>
                  <a:lumOff val="23877"/>
                </a:schemeClr>
              </a:solidFill>
              <a:prstDash val="solid"/>
              <a:miter lim="400000"/>
            </a:ln>
            <a:effectLst/>
          </p:spPr>
          <p:txBody>
            <a:bodyPr wrap="square" lIns="50800" tIns="50800" rIns="50800" bIns="50800" numCol="1" anchor="ctr">
              <a:noAutofit/>
            </a:bodyPr>
            <a:lstStyle/>
            <a:p>
              <a:pPr>
                <a:defRPr sz="3600"/>
              </a:pPr>
              <a:endParaRPr/>
            </a:p>
          </p:txBody>
        </p:sp>
        <p:sp>
          <p:nvSpPr>
            <p:cNvPr id="174" name="Shape 174"/>
            <p:cNvSpPr/>
            <p:nvPr/>
          </p:nvSpPr>
          <p:spPr>
            <a:xfrm flipH="1">
              <a:off x="0" y="0"/>
              <a:ext cx="877661" cy="877661"/>
            </a:xfrm>
            <a:prstGeom prst="line">
              <a:avLst/>
            </a:prstGeom>
            <a:noFill/>
            <a:ln w="381000" cap="flat">
              <a:solidFill>
                <a:schemeClr val="accent5">
                  <a:hueOff val="101205"/>
                  <a:satOff val="-13598"/>
                  <a:lumOff val="23877"/>
                </a:schemeClr>
              </a:solidFill>
              <a:prstDash val="solid"/>
              <a:miter lim="400000"/>
            </a:ln>
            <a:effectLst/>
          </p:spPr>
          <p:txBody>
            <a:bodyPr wrap="square" lIns="50800" tIns="50800" rIns="50800" bIns="50800" numCol="1" anchor="ctr">
              <a:noAutofit/>
            </a:bodyPr>
            <a:lstStyle/>
            <a:p>
              <a:pPr>
                <a:defRPr sz="3600"/>
              </a:pPr>
              <a:endParaRPr/>
            </a:p>
          </p:txBody>
        </p:sp>
      </p:grpSp>
      <p:sp>
        <p:nvSpPr>
          <p:cNvPr id="176" name="Shape 176"/>
          <p:cNvSpPr/>
          <p:nvPr/>
        </p:nvSpPr>
        <p:spPr>
          <a:xfrm>
            <a:off x="14614368" y="5342830"/>
            <a:ext cx="1178889" cy="1178889"/>
          </a:xfrm>
          <a:prstGeom prst="ellipse">
            <a:avLst/>
          </a:prstGeom>
          <a:solidFill>
            <a:schemeClr val="accent4">
              <a:hueOff val="102361"/>
              <a:satOff val="14118"/>
              <a:lumOff val="10675"/>
            </a:schemeClr>
          </a:solidFill>
          <a:ln w="12700">
            <a:miter lim="400000"/>
          </a:ln>
        </p:spPr>
        <p:txBody>
          <a:bodyPr lIns="50800" tIns="50800" rIns="50800" bIns="50800" anchor="ctr"/>
          <a:lstStyle/>
          <a:p>
            <a:pPr>
              <a:defRPr sz="3600"/>
            </a:pPr>
            <a:endParaRPr/>
          </a:p>
        </p:txBody>
      </p:sp>
      <p:sp>
        <p:nvSpPr>
          <p:cNvPr id="177" name="Shape 177"/>
          <p:cNvSpPr/>
          <p:nvPr/>
        </p:nvSpPr>
        <p:spPr>
          <a:xfrm>
            <a:off x="14549040" y="7219109"/>
            <a:ext cx="1341192" cy="923085"/>
          </a:xfrm>
          <a:custGeom>
            <a:avLst/>
            <a:gdLst/>
            <a:ahLst/>
            <a:cxnLst>
              <a:cxn ang="0">
                <a:pos x="wd2" y="hd2"/>
              </a:cxn>
              <a:cxn ang="5400000">
                <a:pos x="wd2" y="hd2"/>
              </a:cxn>
              <a:cxn ang="10800000">
                <a:pos x="wd2" y="hd2"/>
              </a:cxn>
              <a:cxn ang="16200000">
                <a:pos x="wd2" y="hd2"/>
              </a:cxn>
            </a:cxnLst>
            <a:rect l="0" t="0" r="r" b="b"/>
            <a:pathLst>
              <a:path w="21600" h="21600" extrusionOk="0">
                <a:moveTo>
                  <a:pt x="0" y="11054"/>
                </a:moveTo>
                <a:lnTo>
                  <a:pt x="4870" y="21600"/>
                </a:lnTo>
                <a:lnTo>
                  <a:pt x="21600" y="0"/>
                </a:lnTo>
              </a:path>
            </a:pathLst>
          </a:custGeom>
          <a:ln w="381000">
            <a:solidFill>
              <a:schemeClr val="accent3"/>
            </a:solidFill>
            <a:miter lim="400000"/>
          </a:ln>
        </p:spPr>
        <p:txBody>
          <a:bodyPr lIns="50800" tIns="50800" rIns="50800" bIns="50800" anchor="ctr"/>
          <a:lstStyle/>
          <a:p>
            <a:pPr>
              <a:defRPr sz="3600"/>
            </a:pPr>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3376</Words>
  <Application>Microsoft Macintosh PowerPoint</Application>
  <PresentationFormat>Benutzerdefiniert</PresentationFormat>
  <Paragraphs>378</Paragraphs>
  <Slides>30</Slides>
  <Notes>27</Notes>
  <HiddenSlides>2</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30</vt:i4>
      </vt:variant>
    </vt:vector>
  </HeadingPairs>
  <TitlesOfParts>
    <vt:vector size="46" baseType="lpstr">
      <vt:lpstr>Architects Daughter</vt:lpstr>
      <vt:lpstr>Arial</vt:lpstr>
      <vt:lpstr>Calibri</vt:lpstr>
      <vt:lpstr>Capture it</vt:lpstr>
      <vt:lpstr>Didot</vt:lpstr>
      <vt:lpstr>Gill Sans</vt:lpstr>
      <vt:lpstr>Helvetica</vt:lpstr>
      <vt:lpstr>Helvetica Light</vt:lpstr>
      <vt:lpstr>Helvetica Neue</vt:lpstr>
      <vt:lpstr>Helvetica Neue Black Condensed</vt:lpstr>
      <vt:lpstr>Helvetica Neue Light</vt:lpstr>
      <vt:lpstr>Helvetica Neue Medium</vt:lpstr>
      <vt:lpstr>Helvetica Neue Thin</vt:lpstr>
      <vt:lpstr>Moon Flower Bold</vt:lpstr>
      <vt:lpstr>Wingdings</vt:lpstr>
      <vt:lpstr>Black</vt:lpstr>
      <vt:lpstr>PowerPoint-Präsentation</vt:lpstr>
      <vt:lpstr>PowerPoint-Präsentation</vt:lpstr>
      <vt:lpstr>Kinder - &amp; Jugendschutzschulung</vt:lpstr>
      <vt:lpstr>Die unmögliche Möglichkeit</vt:lpstr>
      <vt:lpstr>UN-Kinderrechtskonvention 20.11.1989</vt:lpstr>
      <vt:lpstr>Definition sexueller Gewalt</vt:lpstr>
      <vt:lpstr>Kleines Spiel der Begrüßungsritualee</vt:lpstr>
      <vt:lpstr>Nähe &amp; Distanz</vt:lpstr>
      <vt:lpstr>Fallbeispiele</vt:lpstr>
      <vt:lpstr>FALLBEISPIEL</vt:lpstr>
      <vt:lpstr>FALLBEISPIEL</vt:lpstr>
      <vt:lpstr>FALLBEISPIEL</vt:lpstr>
      <vt:lpstr>FALLBEISPIEL</vt:lpstr>
      <vt:lpstr>Definition und Abgrenzung</vt:lpstr>
      <vt:lpstr>Um was geht es uns?</vt:lpstr>
      <vt:lpstr>Der Verhaltenskodex</vt:lpstr>
      <vt:lpstr>Verhaltenscodex in der Praxis</vt:lpstr>
      <vt:lpstr>wenn ich sex. übergriffen vermute oder davon erfahre?</vt:lpstr>
      <vt:lpstr>WENN DIR JEMAND VON SEXUELLER GEWALT BERICHTET</vt:lpstr>
      <vt:lpstr>WENN DU VERMUTEST, EINE/N TÄTER/IN IM MITARBEITERTEAM ZU HABEN</vt:lpstr>
      <vt:lpstr>Die beste Prävention</vt:lpstr>
      <vt:lpstr>Jugendschutz Praktisch</vt:lpstr>
      <vt:lpstr>Kinder- und Jugendschutz praktisch</vt:lpstr>
      <vt:lpstr>Kinder &amp; Jugendschutz Leitlinien</vt:lpstr>
      <vt:lpstr>Ablauf-Schema Neu</vt:lpstr>
      <vt:lpstr>Kinder- und jugendschutz Beauftragter</vt:lpstr>
      <vt:lpstr>PowerPoint-Präsentation</vt:lpstr>
      <vt:lpstr>Die Formulare</vt:lpstr>
      <vt:lpstr>EC Jugendarbeiten im LGV</vt:lpstr>
      <vt:lpstr>EC Jugendarbeiten im LGV</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Markus Mall</cp:lastModifiedBy>
  <cp:revision>27</cp:revision>
  <dcterms:modified xsi:type="dcterms:W3CDTF">2018-05-16T23:06:13Z</dcterms:modified>
</cp:coreProperties>
</file>